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7.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tags/tag8.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55"/>
  </p:notesMasterIdLst>
  <p:sldIdLst>
    <p:sldId id="351" r:id="rId3"/>
    <p:sldId id="3410" r:id="rId4"/>
    <p:sldId id="2207" r:id="rId5"/>
    <p:sldId id="406" r:id="rId6"/>
    <p:sldId id="258" r:id="rId7"/>
    <p:sldId id="294" r:id="rId8"/>
    <p:sldId id="326" r:id="rId9"/>
    <p:sldId id="2340" r:id="rId10"/>
    <p:sldId id="327" r:id="rId11"/>
    <p:sldId id="2341" r:id="rId12"/>
    <p:sldId id="405" r:id="rId13"/>
    <p:sldId id="425" r:id="rId14"/>
    <p:sldId id="334" r:id="rId15"/>
    <p:sldId id="2351" r:id="rId16"/>
    <p:sldId id="335" r:id="rId17"/>
    <p:sldId id="357" r:id="rId18"/>
    <p:sldId id="437" r:id="rId19"/>
    <p:sldId id="438" r:id="rId20"/>
    <p:sldId id="417" r:id="rId21"/>
    <p:sldId id="343" r:id="rId22"/>
    <p:sldId id="344" r:id="rId23"/>
    <p:sldId id="439" r:id="rId24"/>
    <p:sldId id="402" r:id="rId25"/>
    <p:sldId id="403" r:id="rId26"/>
    <p:sldId id="426" r:id="rId27"/>
    <p:sldId id="418" r:id="rId28"/>
    <p:sldId id="419" r:id="rId29"/>
    <p:sldId id="353" r:id="rId30"/>
    <p:sldId id="354" r:id="rId31"/>
    <p:sldId id="428" r:id="rId32"/>
    <p:sldId id="2350" r:id="rId33"/>
    <p:sldId id="2342" r:id="rId34"/>
    <p:sldId id="427" r:id="rId35"/>
    <p:sldId id="422" r:id="rId36"/>
    <p:sldId id="2347" r:id="rId37"/>
    <p:sldId id="371" r:id="rId38"/>
    <p:sldId id="373" r:id="rId39"/>
    <p:sldId id="374" r:id="rId40"/>
    <p:sldId id="375" r:id="rId41"/>
    <p:sldId id="430" r:id="rId42"/>
    <p:sldId id="440" r:id="rId43"/>
    <p:sldId id="404" r:id="rId44"/>
    <p:sldId id="431" r:id="rId45"/>
    <p:sldId id="435" r:id="rId46"/>
    <p:sldId id="436" r:id="rId47"/>
    <p:sldId id="311" r:id="rId48"/>
    <p:sldId id="434" r:id="rId49"/>
    <p:sldId id="441" r:id="rId50"/>
    <p:sldId id="433" r:id="rId51"/>
    <p:sldId id="296" r:id="rId52"/>
    <p:sldId id="432" r:id="rId53"/>
    <p:sldId id="3411" r:id="rId54"/>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5B9BD5"/>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5854" autoAdjust="0"/>
    <p:restoredTop sz="87331" autoAdjust="0"/>
  </p:normalViewPr>
  <p:slideViewPr>
    <p:cSldViewPr snapToGrid="0">
      <p:cViewPr varScale="1">
        <p:scale>
          <a:sx n="111" d="100"/>
          <a:sy n="111" d="100"/>
        </p:scale>
        <p:origin x="1192" y="208"/>
      </p:cViewPr>
      <p:guideLst/>
    </p:cSldViewPr>
  </p:slideViewPr>
  <p:outlineViewPr>
    <p:cViewPr>
      <p:scale>
        <a:sx n="33" d="100"/>
        <a:sy n="33" d="100"/>
      </p:scale>
      <p:origin x="0" y="-3744"/>
    </p:cViewPr>
  </p:outlineViewPr>
  <p:notesTextViewPr>
    <p:cViewPr>
      <p:scale>
        <a:sx n="3" d="2"/>
        <a:sy n="3" d="2"/>
      </p:scale>
      <p:origin x="0" y="0"/>
    </p:cViewPr>
  </p:notesTextViewPr>
  <p:sorterViewPr>
    <p:cViewPr varScale="1">
      <p:scale>
        <a:sx n="100" d="100"/>
        <a:sy n="100" d="100"/>
      </p:scale>
      <p:origin x="0" y="-271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jpeg>
</file>

<file path=ppt/media/image5.png>
</file>

<file path=ppt/media/image6.png>
</file>

<file path=ppt/media/image7.png>
</file>

<file path=ppt/media/image8.pn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95CA43-A14B-4CB9-9A9C-2752929903BF}" type="datetimeFigureOut">
              <a:rPr lang="ko-KR" altLang="en-US" smtClean="0"/>
              <a:t>2020. 5. 11.</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B5E937-9258-4637-ACDE-994D4F1D1A00}" type="slidenum">
              <a:rPr lang="ko-KR" altLang="en-US" smtClean="0"/>
              <a:t>‹#›</a:t>
            </a:fld>
            <a:endParaRPr lang="ko-KR" altLang="en-US"/>
          </a:p>
        </p:txBody>
      </p:sp>
    </p:spTree>
    <p:extLst>
      <p:ext uri="{BB962C8B-B14F-4D97-AF65-F5344CB8AC3E}">
        <p14:creationId xmlns:p14="http://schemas.microsoft.com/office/powerpoint/2010/main" val="2279061087"/>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kumimoji="1" lang="en-US" altLang="ko-KR" dirty="0"/>
              <a:t>From this we will start to work on the baseline MV accelerator.</a:t>
            </a:r>
            <a:endParaRPr kumimoji="1" lang="ko-KR" altLang="en-US" dirty="0"/>
          </a:p>
        </p:txBody>
      </p:sp>
      <p:sp>
        <p:nvSpPr>
          <p:cNvPr id="4" name="슬라이드 번호 개체 틀 3"/>
          <p:cNvSpPr>
            <a:spLocks noGrp="1"/>
          </p:cNvSpPr>
          <p:nvPr>
            <p:ph type="sldNum" sz="quarter" idx="5"/>
          </p:nvPr>
        </p:nvSpPr>
        <p:spPr/>
        <p:txBody>
          <a:bodyPr/>
          <a:lstStyle/>
          <a:p>
            <a:fld id="{F91F1D21-1826-4374-A368-B2C406B0BFDA}" type="slidenum">
              <a:rPr lang="ko-KR" altLang="en-US" smtClean="0"/>
              <a:t>2</a:t>
            </a:fld>
            <a:endParaRPr lang="ko-KR" altLang="en-US"/>
          </a:p>
        </p:txBody>
      </p:sp>
    </p:spTree>
    <p:extLst>
      <p:ext uri="{BB962C8B-B14F-4D97-AF65-F5344CB8AC3E}">
        <p14:creationId xmlns:p14="http://schemas.microsoft.com/office/powerpoint/2010/main" val="39855388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algn="l" rtl="0" eaLnBrk="0" fontAlgn="base" hangingPunct="0">
              <a:spcBef>
                <a:spcPct val="50000"/>
              </a:spcBef>
              <a:spcAft>
                <a:spcPct val="0"/>
              </a:spcAft>
            </a:pPr>
            <a:r>
              <a:rPr lang="en-US" altLang="ko-KR" sz="1200" dirty="0">
                <a:solidFill>
                  <a:prstClr val="black"/>
                </a:solidFill>
                <a:latin typeface="Arial" pitchFamily="34" charset="0"/>
                <a:ea typeface="맑은 고딕"/>
              </a:rPr>
              <a:t>CS252 S05</a:t>
            </a:r>
          </a:p>
        </p:txBody>
      </p:sp>
      <p:sp>
        <p:nvSpPr>
          <p:cNvPr id="7" name="Rectangle 5"/>
          <p:cNvSpPr>
            <a:spLocks noGrp="1" noChangeArrowheads="1"/>
          </p:cNvSpPr>
          <p:nvPr>
            <p:ph type="sldNum" sz="quarter" idx="5"/>
          </p:nvPr>
        </p:nvSpPr>
        <p:spPr>
          <a:ln/>
        </p:spPr>
        <p:txBody>
          <a:bodyPr/>
          <a:lstStyle/>
          <a:p>
            <a:pPr algn="r" rtl="0" eaLnBrk="0" fontAlgn="base" hangingPunct="0">
              <a:spcBef>
                <a:spcPct val="50000"/>
              </a:spcBef>
              <a:spcAft>
                <a:spcPct val="0"/>
              </a:spcAft>
            </a:pPr>
            <a:fld id="{1DA1DA08-3A85-4B3B-A817-21AA4B44C338}" type="slidenum">
              <a:rPr lang="en-US" altLang="ko-KR" sz="1200">
                <a:solidFill>
                  <a:prstClr val="black"/>
                </a:solidFill>
                <a:latin typeface="Arial" pitchFamily="34" charset="0"/>
                <a:ea typeface="맑은 고딕"/>
              </a:rPr>
              <a:pPr algn="r" rtl="0" eaLnBrk="0" fontAlgn="base" hangingPunct="0">
                <a:spcBef>
                  <a:spcPct val="50000"/>
                </a:spcBef>
                <a:spcAft>
                  <a:spcPct val="0"/>
                </a:spcAft>
              </a:pPr>
              <a:t>21</a:t>
            </a:fld>
            <a:endParaRPr lang="en-US" altLang="ko-KR" sz="1200" dirty="0">
              <a:solidFill>
                <a:prstClr val="black"/>
              </a:solidFill>
              <a:latin typeface="Arial" pitchFamily="34" charset="0"/>
              <a:ea typeface="맑은 고딕"/>
            </a:endParaRPr>
          </a:p>
        </p:txBody>
      </p:sp>
      <p:sp>
        <p:nvSpPr>
          <p:cNvPr id="1604610" name="Rectangle 2"/>
          <p:cNvSpPr>
            <a:spLocks noGrp="1" noRot="1" noChangeAspect="1" noChangeArrowheads="1" noTextEdit="1"/>
          </p:cNvSpPr>
          <p:nvPr>
            <p:ph type="sldImg"/>
          </p:nvPr>
        </p:nvSpPr>
        <p:spPr bwMode="auto">
          <a:xfrm>
            <a:off x="139700" y="765175"/>
            <a:ext cx="6821488" cy="3838575"/>
          </a:xfrm>
          <a:prstGeom prst="rect">
            <a:avLst/>
          </a:prstGeom>
          <a:solidFill>
            <a:srgbClr val="FFFFFF"/>
          </a:solidFill>
          <a:ln>
            <a:solidFill>
              <a:srgbClr val="000000"/>
            </a:solidFill>
            <a:miter lim="800000"/>
            <a:headEnd/>
            <a:tailEnd/>
          </a:ln>
        </p:spPr>
      </p:sp>
      <p:sp>
        <p:nvSpPr>
          <p:cNvPr id="1604611" name="Rectangle 3"/>
          <p:cNvSpPr>
            <a:spLocks noGrp="1" noChangeArrowheads="1"/>
          </p:cNvSpPr>
          <p:nvPr>
            <p:ph type="body" idx="1"/>
          </p:nvPr>
        </p:nvSpPr>
        <p:spPr bwMode="auto">
          <a:xfrm>
            <a:off x="949039" y="4861782"/>
            <a:ext cx="5201223" cy="4606253"/>
          </a:xfrm>
          <a:prstGeom prst="rect">
            <a:avLst/>
          </a:prstGeom>
          <a:solidFill>
            <a:srgbClr val="FFFFFF"/>
          </a:solidFill>
          <a:ln>
            <a:solidFill>
              <a:srgbClr val="000000"/>
            </a:solidFill>
            <a:miter lim="800000"/>
            <a:headEnd/>
            <a:tailEnd/>
          </a:ln>
        </p:spPr>
        <p:txBody>
          <a:bodyPr lIns="97445" tIns="48723" rIns="97445" bIns="48723"/>
          <a:lstStyle/>
          <a:p>
            <a:endParaRPr lang="ko-KR" altLang="en-US">
              <a:ea typeface="AppleMyungjo" pitchFamily="1" charset="-127"/>
            </a:endParaRPr>
          </a:p>
        </p:txBody>
      </p:sp>
    </p:spTree>
    <p:extLst>
      <p:ext uri="{BB962C8B-B14F-4D97-AF65-F5344CB8AC3E}">
        <p14:creationId xmlns:p14="http://schemas.microsoft.com/office/powerpoint/2010/main" val="3769764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0" i="0" u="none" strike="noStrike" kern="1200" baseline="0" dirty="0">
                <a:solidFill>
                  <a:schemeClr val="tx1"/>
                </a:solidFill>
                <a:latin typeface="+mn-lt"/>
                <a:ea typeface="+mn-ea"/>
                <a:cs typeface="+mn-cs"/>
              </a:rPr>
              <a:t>A cache is a small memory located between the CPU and main memory. It has a lower access time than main memory and the cache is not accessible via the system bus. Cache is used to store data that is frequently accessed by the processor from main memory. Operations which make use of cached data are therefore much faster than those where the data is in main memory only</a:t>
            </a:r>
          </a:p>
          <a:p>
            <a:endParaRPr lang="ko-KR" altLang="en-US" sz="1200" b="0" i="0" u="none" strike="noStrike" kern="1200" baseline="0" dirty="0">
              <a:solidFill>
                <a:schemeClr val="tx1"/>
              </a:solidFill>
              <a:latin typeface="+mn-lt"/>
              <a:ea typeface="+mn-ea"/>
              <a:cs typeface="+mn-cs"/>
            </a:endParaRPr>
          </a:p>
          <a:p>
            <a:r>
              <a:rPr lang="en-US" altLang="ko-KR" sz="1200" b="0" i="0" u="none" strike="noStrike" kern="1200" baseline="0" dirty="0">
                <a:solidFill>
                  <a:schemeClr val="tx1"/>
                </a:solidFill>
                <a:latin typeface="+mn-lt"/>
                <a:ea typeface="+mn-ea"/>
                <a:cs typeface="+mn-cs"/>
              </a:rPr>
              <a:t>As processors typically read data at a much faster rate than the system’s main memory, the processor speed is constrained to that of the memory. By including cache memory in a system — which contains the most frequently accessed data that can be read at a higher rate than main memory — the processor is no longer constrained to the speed of the main memory. This leads to an increased efficiency in terms of data access. The processor speed is still limited, however, in the event of a cache miss — whereby the processor fails in its attempt to read or write data in the cache. This results in the data being read/written to main memory, and increased access latency</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DRAM</a:t>
            </a:r>
          </a:p>
          <a:p>
            <a:r>
              <a:rPr lang="en-US" altLang="ko-KR" sz="1200" b="0" i="0" u="none" strike="noStrike" kern="1200" baseline="0" dirty="0">
                <a:solidFill>
                  <a:schemeClr val="tx1"/>
                </a:solidFill>
                <a:latin typeface="+mn-lt"/>
                <a:ea typeface="+mn-ea"/>
                <a:cs typeface="+mn-cs"/>
              </a:rPr>
              <a:t>DRAM is the most common form of memory that is used in computing systems. A DRAM chip consists of a number of </a:t>
            </a:r>
            <a:r>
              <a:rPr lang="en-US" altLang="ko-KR" sz="1200" b="0" i="1" u="none" strike="noStrike" kern="1200" baseline="0" dirty="0">
                <a:solidFill>
                  <a:schemeClr val="tx1"/>
                </a:solidFill>
                <a:latin typeface="+mn-lt"/>
                <a:ea typeface="+mn-ea"/>
                <a:cs typeface="+mn-cs"/>
              </a:rPr>
              <a:t>memory cells </a:t>
            </a:r>
            <a:r>
              <a:rPr lang="en-US" altLang="ko-KR" sz="1200" b="0" i="0" u="none" strike="noStrike" kern="1200" baseline="0" dirty="0">
                <a:solidFill>
                  <a:schemeClr val="tx1"/>
                </a:solidFill>
                <a:latin typeface="+mn-lt"/>
                <a:ea typeface="+mn-ea"/>
                <a:cs typeface="+mn-cs"/>
              </a:rPr>
              <a:t>which can each hold 1-bit of data, stored in a capacitor. Every memory cell also features a transistor, which acts as a switch to allow the control circuitry to read or write the state of the capacitor. As both the capacitor and transistor are extremely small, millions of individual memory cells can fit in a single DRAM chip. </a:t>
            </a:r>
          </a:p>
          <a:p>
            <a:r>
              <a:rPr lang="en-US" altLang="ko-KR" sz="1200" b="0" i="0" u="none" strike="noStrike" kern="1200" baseline="0" dirty="0">
                <a:solidFill>
                  <a:schemeClr val="tx1"/>
                </a:solidFill>
                <a:latin typeface="+mn-lt"/>
                <a:ea typeface="+mn-ea"/>
                <a:cs typeface="+mn-cs"/>
              </a:rPr>
              <a:t>Due to the fact that capacitors leak electric charge, the state of the bit of information held by each memory cell will eventually fade unless the charge of the capacitor is periodically refreshed by the memory controller. The memory controller does this by reading the state of each memory cell and then writing the state back again. This is where dynamic RAM gets its name </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SRAM</a:t>
            </a:r>
          </a:p>
          <a:p>
            <a:r>
              <a:rPr lang="en-US" altLang="ko-KR" sz="1200" b="0" i="0" u="none" strike="noStrike" kern="1200" baseline="0" dirty="0">
                <a:solidFill>
                  <a:schemeClr val="tx1"/>
                </a:solidFill>
                <a:latin typeface="+mn-lt"/>
                <a:ea typeface="+mn-ea"/>
                <a:cs typeface="+mn-cs"/>
              </a:rPr>
              <a:t>SRAM uses a different technology to store information than DRAM. Whereas each bit of memory in DRAM is stored in a capacitor, SRAM uses latches to store the data. Each memory cell requires 4 or 6 latches to store a single bit of data, and therefore requires much more space on a chip than DRAM, making it more </a:t>
            </a:r>
            <a:r>
              <a:rPr lang="en-US" altLang="ko-KR" sz="1200" b="0" i="0" u="none" strike="noStrike" kern="1200" baseline="0" dirty="0" err="1">
                <a:solidFill>
                  <a:schemeClr val="tx1"/>
                </a:solidFill>
                <a:latin typeface="+mn-lt"/>
                <a:ea typeface="+mn-ea"/>
                <a:cs typeface="+mn-cs"/>
              </a:rPr>
              <a:t>expensive.The</a:t>
            </a:r>
            <a:r>
              <a:rPr lang="en-US" altLang="ko-KR" sz="1200" b="0" i="0" u="none" strike="noStrike" kern="1200" baseline="0" dirty="0">
                <a:solidFill>
                  <a:schemeClr val="tx1"/>
                </a:solidFill>
                <a:latin typeface="+mn-lt"/>
                <a:ea typeface="+mn-ea"/>
                <a:cs typeface="+mn-cs"/>
              </a:rPr>
              <a:t> upside to SRAM is that it does not need to be refreshed, thus making it much faster than DRAM. Due to the expense of SRAM, it is usually only used in high-speed, low-capacity memory chips </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L1 cache</a:t>
            </a:r>
          </a:p>
          <a:p>
            <a:r>
              <a:rPr lang="en-US" altLang="ko-KR" sz="1200" b="0" i="0" u="none" strike="noStrike" kern="1200" baseline="0" dirty="0">
                <a:solidFill>
                  <a:schemeClr val="tx1"/>
                </a:solidFill>
                <a:latin typeface="+mn-lt"/>
                <a:ea typeface="+mn-ea"/>
                <a:cs typeface="+mn-cs"/>
              </a:rPr>
              <a:t>L1 cache is the smallest form of cache memory, the size of which is typically 8 to 128 KB. It is implemented in the form of SRAM which is built into the fabric of the processor core and, as such, operates at the same clock rate. L1 cache typically consists of two sections: </a:t>
            </a:r>
            <a:r>
              <a:rPr lang="en-US" altLang="ko-KR" sz="1200" b="0" i="1" u="none" strike="noStrike" kern="1200" baseline="0" dirty="0">
                <a:solidFill>
                  <a:schemeClr val="tx1"/>
                </a:solidFill>
                <a:latin typeface="+mn-lt"/>
                <a:ea typeface="+mn-ea"/>
                <a:cs typeface="+mn-cs"/>
              </a:rPr>
              <a:t>data </a:t>
            </a:r>
            <a:r>
              <a:rPr lang="en-US" altLang="ko-KR" sz="1200" b="0" i="0" u="none" strike="noStrike" kern="1200" baseline="0" dirty="0">
                <a:solidFill>
                  <a:schemeClr val="tx1"/>
                </a:solidFill>
                <a:latin typeface="+mn-lt"/>
                <a:ea typeface="+mn-ea"/>
                <a:cs typeface="+mn-cs"/>
              </a:rPr>
              <a:t>and </a:t>
            </a:r>
            <a:r>
              <a:rPr lang="en-US" altLang="ko-KR" sz="1200" b="0" i="1" u="none" strike="noStrike" kern="1200" baseline="0" dirty="0">
                <a:solidFill>
                  <a:schemeClr val="tx1"/>
                </a:solidFill>
                <a:latin typeface="+mn-lt"/>
                <a:ea typeface="+mn-ea"/>
                <a:cs typeface="+mn-cs"/>
              </a:rPr>
              <a:t>instruction </a:t>
            </a:r>
            <a:r>
              <a:rPr lang="en-US" altLang="ko-KR" sz="1200" b="0" i="0" u="none" strike="noStrike" kern="1200" baseline="0" dirty="0">
                <a:solidFill>
                  <a:schemeClr val="tx1"/>
                </a:solidFill>
                <a:latin typeface="+mn-lt"/>
                <a:ea typeface="+mn-ea"/>
                <a:cs typeface="+mn-cs"/>
              </a:rPr>
              <a:t>caches.</a:t>
            </a:r>
          </a:p>
          <a:p>
            <a:r>
              <a:rPr lang="en-US" altLang="ko-KR" sz="1200" b="0" i="0" u="none" strike="noStrike" kern="1200" baseline="0" dirty="0">
                <a:solidFill>
                  <a:schemeClr val="tx1"/>
                </a:solidFill>
                <a:latin typeface="+mn-lt"/>
                <a:ea typeface="+mn-ea"/>
                <a:cs typeface="+mn-cs"/>
              </a:rPr>
              <a:t>L1 cache is used to store a local copy of frequently accessed data and instructions, enabling instant access by the processor</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L2 cache</a:t>
            </a:r>
          </a:p>
          <a:p>
            <a:r>
              <a:rPr lang="en-US" altLang="ko-KR" sz="1200" b="0" i="0" u="none" strike="noStrike" kern="1200" baseline="0" dirty="0">
                <a:solidFill>
                  <a:schemeClr val="tx1"/>
                </a:solidFill>
                <a:latin typeface="+mn-lt"/>
                <a:ea typeface="+mn-ea"/>
                <a:cs typeface="+mn-cs"/>
              </a:rPr>
              <a:t>L2 cache is usually external to individual processing cores, but is located extremely close by. It is larger than L1 cache, typically in the region of 256 to 1024 KB, but has slower access speeds. L2 cache is in the form of DRAM and is unified in a single section (unlike L1 which is split into two sections). Larger quantities of data are constantly read in by L2 cache from main memory before being fed to L1 </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L3 Cache</a:t>
            </a:r>
          </a:p>
          <a:p>
            <a:r>
              <a:rPr lang="en-US" altLang="ko-KR" sz="1200" b="0" i="0" u="none" strike="noStrike" kern="1200" baseline="0" dirty="0">
                <a:solidFill>
                  <a:schemeClr val="tx1"/>
                </a:solidFill>
                <a:latin typeface="+mn-lt"/>
                <a:ea typeface="+mn-ea"/>
                <a:cs typeface="+mn-cs"/>
              </a:rPr>
              <a:t>Level 3 (L3) cache is shared among all processor cores. It is also implemented in DRAM, and is the largest form of cache memory, typically in sizes of 2 MB and upwards </a:t>
            </a:r>
          </a:p>
          <a:p>
            <a:endParaRPr lang="en-US" altLang="ko-KR" sz="1200" b="0" i="0" u="none" strike="noStrike" kern="1200" baseline="0" dirty="0">
              <a:solidFill>
                <a:schemeClr val="tx1"/>
              </a:solidFill>
              <a:latin typeface="+mn-lt"/>
              <a:ea typeface="+mn-ea"/>
              <a:cs typeface="+mn-cs"/>
            </a:endParaRPr>
          </a:p>
          <a:p>
            <a:endParaRPr lang="en-US" altLang="ko-KR" sz="1200" b="0" i="0" u="none" strike="noStrike" kern="1200" baseline="0" dirty="0">
              <a:solidFill>
                <a:schemeClr val="tx1"/>
              </a:solidFill>
              <a:latin typeface="+mn-lt"/>
              <a:ea typeface="+mn-ea"/>
              <a:cs typeface="+mn-cs"/>
            </a:endParaRPr>
          </a:p>
          <a:p>
            <a:endParaRPr lang="en-US" altLang="ko-KR" sz="1200" b="0" i="0" u="none" strike="noStrike" kern="1200" baseline="0" dirty="0">
              <a:solidFill>
                <a:schemeClr val="tx1"/>
              </a:solidFill>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22</a:t>
            </a:fld>
            <a:endParaRPr lang="ko-KR" altLang="en-US"/>
          </a:p>
        </p:txBody>
      </p:sp>
    </p:spTree>
    <p:extLst>
      <p:ext uri="{BB962C8B-B14F-4D97-AF65-F5344CB8AC3E}">
        <p14:creationId xmlns:p14="http://schemas.microsoft.com/office/powerpoint/2010/main" val="12070818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eaLnBrk="0" fontAlgn="base" hangingPunct="0">
              <a:spcBef>
                <a:spcPct val="50000"/>
              </a:spcBef>
              <a:spcAft>
                <a:spcPct val="0"/>
              </a:spcAft>
            </a:pPr>
            <a:r>
              <a:rPr lang="en-US" altLang="ko-KR" dirty="0">
                <a:solidFill>
                  <a:prstClr val="black"/>
                </a:solidFill>
                <a:latin typeface="Arial" pitchFamily="34" charset="0"/>
              </a:rPr>
              <a:t>CS252 S05</a:t>
            </a:r>
          </a:p>
        </p:txBody>
      </p:sp>
      <p:sp>
        <p:nvSpPr>
          <p:cNvPr id="7" name="Rectangle 5"/>
          <p:cNvSpPr>
            <a:spLocks noGrp="1" noChangeArrowheads="1"/>
          </p:cNvSpPr>
          <p:nvPr>
            <p:ph type="sldNum" sz="quarter" idx="5"/>
          </p:nvPr>
        </p:nvSpPr>
        <p:spPr>
          <a:ln/>
        </p:spPr>
        <p:txBody>
          <a:bodyPr/>
          <a:lstStyle/>
          <a:p>
            <a:pPr eaLnBrk="0" fontAlgn="base" hangingPunct="0">
              <a:spcBef>
                <a:spcPct val="50000"/>
              </a:spcBef>
              <a:spcAft>
                <a:spcPct val="0"/>
              </a:spcAft>
            </a:pPr>
            <a:fld id="{63146BA3-ECA4-4D69-84D2-FCE2AAAF6871}" type="slidenum">
              <a:rPr lang="en-US" altLang="ko-KR">
                <a:solidFill>
                  <a:prstClr val="black"/>
                </a:solidFill>
                <a:latin typeface="Arial" pitchFamily="34" charset="0"/>
              </a:rPr>
              <a:pPr eaLnBrk="0" fontAlgn="base" hangingPunct="0">
                <a:spcBef>
                  <a:spcPct val="50000"/>
                </a:spcBef>
                <a:spcAft>
                  <a:spcPct val="0"/>
                </a:spcAft>
              </a:pPr>
              <a:t>23</a:t>
            </a:fld>
            <a:endParaRPr lang="en-US" altLang="ko-KR" dirty="0">
              <a:solidFill>
                <a:prstClr val="black"/>
              </a:solidFill>
              <a:latin typeface="Arial" pitchFamily="34" charset="0"/>
            </a:endParaRPr>
          </a:p>
        </p:txBody>
      </p:sp>
      <p:sp>
        <p:nvSpPr>
          <p:cNvPr id="1629186" name="Rectangle 2"/>
          <p:cNvSpPr>
            <a:spLocks noGrp="1" noRot="1" noChangeAspect="1" noChangeArrowheads="1" noTextEdit="1"/>
          </p:cNvSpPr>
          <p:nvPr>
            <p:ph type="sldImg"/>
          </p:nvPr>
        </p:nvSpPr>
        <p:spPr bwMode="auto">
          <a:xfrm>
            <a:off x="153988" y="774700"/>
            <a:ext cx="6794500" cy="3822700"/>
          </a:xfrm>
          <a:prstGeom prst="rect">
            <a:avLst/>
          </a:prstGeom>
          <a:solidFill>
            <a:srgbClr val="FFFFFF"/>
          </a:solidFill>
          <a:ln>
            <a:solidFill>
              <a:srgbClr val="000000"/>
            </a:solidFill>
            <a:miter lim="800000"/>
            <a:headEnd/>
            <a:tailEnd/>
          </a:ln>
        </p:spPr>
      </p:sp>
      <p:sp>
        <p:nvSpPr>
          <p:cNvPr id="1629187" name="Rectangle 3"/>
          <p:cNvSpPr>
            <a:spLocks noGrp="1" noChangeArrowheads="1"/>
          </p:cNvSpPr>
          <p:nvPr>
            <p:ph type="body" idx="1"/>
          </p:nvPr>
        </p:nvSpPr>
        <p:spPr bwMode="auto">
          <a:xfrm>
            <a:off x="945052" y="4858396"/>
            <a:ext cx="5212420" cy="4607944"/>
          </a:xfrm>
          <a:prstGeom prst="rect">
            <a:avLst/>
          </a:prstGeom>
          <a:solidFill>
            <a:srgbClr val="FFFFFF"/>
          </a:solidFill>
          <a:ln>
            <a:solidFill>
              <a:srgbClr val="000000"/>
            </a:solidFill>
            <a:miter lim="800000"/>
            <a:headEnd/>
            <a:tailEnd/>
          </a:ln>
        </p:spPr>
        <p:txBody>
          <a:bodyPr lIns="97445" tIns="48723" rIns="97445" bIns="48723"/>
          <a:lstStyle/>
          <a:p>
            <a:endParaRPr lang="en-US" altLang="ko-KR" dirty="0">
              <a:ea typeface="굴림" pitchFamily="50" charset="-127"/>
            </a:endParaRPr>
          </a:p>
        </p:txBody>
      </p:sp>
    </p:spTree>
    <p:extLst>
      <p:ext uri="{BB962C8B-B14F-4D97-AF65-F5344CB8AC3E}">
        <p14:creationId xmlns:p14="http://schemas.microsoft.com/office/powerpoint/2010/main" val="3229563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eaLnBrk="0" fontAlgn="base" hangingPunct="0">
              <a:spcBef>
                <a:spcPct val="50000"/>
              </a:spcBef>
              <a:spcAft>
                <a:spcPct val="0"/>
              </a:spcAft>
            </a:pPr>
            <a:r>
              <a:rPr lang="en-US" altLang="ko-KR" dirty="0">
                <a:solidFill>
                  <a:prstClr val="black"/>
                </a:solidFill>
                <a:latin typeface="Arial" pitchFamily="34" charset="0"/>
              </a:rPr>
              <a:t>CS252 S05</a:t>
            </a:r>
          </a:p>
        </p:txBody>
      </p:sp>
      <p:sp>
        <p:nvSpPr>
          <p:cNvPr id="7" name="Rectangle 5"/>
          <p:cNvSpPr>
            <a:spLocks noGrp="1" noChangeArrowheads="1"/>
          </p:cNvSpPr>
          <p:nvPr>
            <p:ph type="sldNum" sz="quarter" idx="5"/>
          </p:nvPr>
        </p:nvSpPr>
        <p:spPr>
          <a:ln/>
        </p:spPr>
        <p:txBody>
          <a:bodyPr/>
          <a:lstStyle/>
          <a:p>
            <a:pPr eaLnBrk="0" fontAlgn="base" hangingPunct="0">
              <a:spcBef>
                <a:spcPct val="50000"/>
              </a:spcBef>
              <a:spcAft>
                <a:spcPct val="0"/>
              </a:spcAft>
            </a:pPr>
            <a:fld id="{36D55C74-9A20-4B4F-B427-A8CB70923D3B}" type="slidenum">
              <a:rPr lang="en-US" altLang="ko-KR">
                <a:solidFill>
                  <a:prstClr val="black"/>
                </a:solidFill>
                <a:latin typeface="Arial" pitchFamily="34" charset="0"/>
              </a:rPr>
              <a:pPr eaLnBrk="0" fontAlgn="base" hangingPunct="0">
                <a:spcBef>
                  <a:spcPct val="50000"/>
                </a:spcBef>
                <a:spcAft>
                  <a:spcPct val="0"/>
                </a:spcAft>
              </a:pPr>
              <a:t>24</a:t>
            </a:fld>
            <a:endParaRPr lang="en-US" altLang="ko-KR" dirty="0">
              <a:solidFill>
                <a:prstClr val="black"/>
              </a:solidFill>
              <a:latin typeface="Arial" pitchFamily="34" charset="0"/>
            </a:endParaRPr>
          </a:p>
        </p:txBody>
      </p:sp>
      <p:sp>
        <p:nvSpPr>
          <p:cNvPr id="1627138" name="Rectangle 2"/>
          <p:cNvSpPr>
            <a:spLocks noGrp="1" noRot="1" noChangeAspect="1" noChangeArrowheads="1" noTextEdit="1"/>
          </p:cNvSpPr>
          <p:nvPr>
            <p:ph type="sldImg"/>
          </p:nvPr>
        </p:nvSpPr>
        <p:spPr bwMode="auto">
          <a:xfrm>
            <a:off x="141288" y="765175"/>
            <a:ext cx="6823075" cy="3838575"/>
          </a:xfrm>
          <a:prstGeom prst="rect">
            <a:avLst/>
          </a:prstGeom>
          <a:solidFill>
            <a:srgbClr val="FFFFFF"/>
          </a:solidFill>
          <a:ln>
            <a:solidFill>
              <a:srgbClr val="000000"/>
            </a:solidFill>
            <a:miter lim="800000"/>
            <a:headEnd/>
            <a:tailEnd/>
          </a:ln>
        </p:spPr>
      </p:sp>
      <p:sp>
        <p:nvSpPr>
          <p:cNvPr id="1627139" name="Rectangle 3"/>
          <p:cNvSpPr>
            <a:spLocks noGrp="1" noChangeArrowheads="1"/>
          </p:cNvSpPr>
          <p:nvPr>
            <p:ph type="body" idx="1"/>
          </p:nvPr>
        </p:nvSpPr>
        <p:spPr bwMode="auto">
          <a:xfrm>
            <a:off x="949675" y="4861781"/>
            <a:ext cx="5204713" cy="4606253"/>
          </a:xfrm>
          <a:prstGeom prst="rect">
            <a:avLst/>
          </a:prstGeom>
          <a:solidFill>
            <a:srgbClr val="FFFFFF"/>
          </a:solidFill>
          <a:ln>
            <a:solidFill>
              <a:srgbClr val="000000"/>
            </a:solidFill>
            <a:miter lim="800000"/>
            <a:headEnd/>
            <a:tailEnd/>
          </a:ln>
        </p:spPr>
        <p:txBody>
          <a:bodyPr lIns="97445" tIns="48723" rIns="97445" bIns="48723"/>
          <a:lstStyle/>
          <a:p>
            <a:endParaRPr lang="ko-KR" altLang="en-US">
              <a:ea typeface="AppleMyungjo" pitchFamily="1" charset="-127"/>
            </a:endParaRPr>
          </a:p>
        </p:txBody>
      </p:sp>
    </p:spTree>
    <p:extLst>
      <p:ext uri="{BB962C8B-B14F-4D97-AF65-F5344CB8AC3E}">
        <p14:creationId xmlns:p14="http://schemas.microsoft.com/office/powerpoint/2010/main" val="13202692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eaLnBrk="0" fontAlgn="base" hangingPunct="0">
              <a:spcBef>
                <a:spcPct val="50000"/>
              </a:spcBef>
              <a:spcAft>
                <a:spcPct val="0"/>
              </a:spcAft>
            </a:pPr>
            <a:r>
              <a:rPr lang="en-US" altLang="ko-KR" dirty="0">
                <a:solidFill>
                  <a:prstClr val="black"/>
                </a:solidFill>
                <a:latin typeface="Arial" pitchFamily="34" charset="0"/>
              </a:rPr>
              <a:t>CS252 S05</a:t>
            </a:r>
          </a:p>
        </p:txBody>
      </p:sp>
      <p:sp>
        <p:nvSpPr>
          <p:cNvPr id="7" name="Rectangle 5"/>
          <p:cNvSpPr>
            <a:spLocks noGrp="1" noChangeArrowheads="1"/>
          </p:cNvSpPr>
          <p:nvPr>
            <p:ph type="sldNum" sz="quarter" idx="5"/>
          </p:nvPr>
        </p:nvSpPr>
        <p:spPr>
          <a:ln/>
        </p:spPr>
        <p:txBody>
          <a:bodyPr/>
          <a:lstStyle/>
          <a:p>
            <a:pPr eaLnBrk="0" fontAlgn="base" hangingPunct="0">
              <a:spcBef>
                <a:spcPct val="50000"/>
              </a:spcBef>
              <a:spcAft>
                <a:spcPct val="0"/>
              </a:spcAft>
            </a:pPr>
            <a:fld id="{1DA1DA08-3A85-4B3B-A817-21AA4B44C338}" type="slidenum">
              <a:rPr lang="en-US" altLang="ko-KR">
                <a:solidFill>
                  <a:prstClr val="black"/>
                </a:solidFill>
                <a:latin typeface="Arial" pitchFamily="34" charset="0"/>
              </a:rPr>
              <a:pPr eaLnBrk="0" fontAlgn="base" hangingPunct="0">
                <a:spcBef>
                  <a:spcPct val="50000"/>
                </a:spcBef>
                <a:spcAft>
                  <a:spcPct val="0"/>
                </a:spcAft>
              </a:pPr>
              <a:t>25</a:t>
            </a:fld>
            <a:endParaRPr lang="en-US" altLang="ko-KR" dirty="0">
              <a:solidFill>
                <a:prstClr val="black"/>
              </a:solidFill>
              <a:latin typeface="Arial" pitchFamily="34" charset="0"/>
            </a:endParaRPr>
          </a:p>
        </p:txBody>
      </p:sp>
      <p:sp>
        <p:nvSpPr>
          <p:cNvPr id="1604610" name="Rectangle 2"/>
          <p:cNvSpPr>
            <a:spLocks noGrp="1" noRot="1" noChangeAspect="1" noChangeArrowheads="1" noTextEdit="1"/>
          </p:cNvSpPr>
          <p:nvPr>
            <p:ph type="sldImg"/>
          </p:nvPr>
        </p:nvSpPr>
        <p:spPr bwMode="auto">
          <a:xfrm>
            <a:off x="141288" y="765175"/>
            <a:ext cx="6823075" cy="3838575"/>
          </a:xfrm>
          <a:prstGeom prst="rect">
            <a:avLst/>
          </a:prstGeom>
          <a:solidFill>
            <a:srgbClr val="FFFFFF"/>
          </a:solidFill>
          <a:ln>
            <a:solidFill>
              <a:srgbClr val="000000"/>
            </a:solidFill>
            <a:miter lim="800000"/>
            <a:headEnd/>
            <a:tailEnd/>
          </a:ln>
        </p:spPr>
      </p:sp>
      <p:sp>
        <p:nvSpPr>
          <p:cNvPr id="1604611" name="Rectangle 3"/>
          <p:cNvSpPr>
            <a:spLocks noGrp="1" noChangeArrowheads="1"/>
          </p:cNvSpPr>
          <p:nvPr>
            <p:ph type="body" idx="1"/>
          </p:nvPr>
        </p:nvSpPr>
        <p:spPr bwMode="auto">
          <a:xfrm>
            <a:off x="949675" y="4861781"/>
            <a:ext cx="5204713" cy="4606253"/>
          </a:xfrm>
          <a:prstGeom prst="rect">
            <a:avLst/>
          </a:prstGeom>
          <a:solidFill>
            <a:srgbClr val="FFFFFF"/>
          </a:solidFill>
          <a:ln>
            <a:solidFill>
              <a:srgbClr val="000000"/>
            </a:solidFill>
            <a:miter lim="800000"/>
            <a:headEnd/>
            <a:tailEnd/>
          </a:ln>
        </p:spPr>
        <p:txBody>
          <a:bodyPr lIns="97445" tIns="48723" rIns="97445" bIns="48723"/>
          <a:lstStyle/>
          <a:p>
            <a:endParaRPr lang="ko-KR" altLang="en-US">
              <a:ea typeface="AppleMyungjo" pitchFamily="1" charset="-127"/>
            </a:endParaRPr>
          </a:p>
        </p:txBody>
      </p:sp>
    </p:spTree>
    <p:extLst>
      <p:ext uri="{BB962C8B-B14F-4D97-AF65-F5344CB8AC3E}">
        <p14:creationId xmlns:p14="http://schemas.microsoft.com/office/powerpoint/2010/main" val="22518733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eaLnBrk="0" fontAlgn="base" hangingPunct="0">
              <a:spcBef>
                <a:spcPct val="50000"/>
              </a:spcBef>
              <a:spcAft>
                <a:spcPct val="0"/>
              </a:spcAft>
            </a:pPr>
            <a:r>
              <a:rPr lang="en-US" altLang="ko-KR" dirty="0">
                <a:solidFill>
                  <a:prstClr val="black"/>
                </a:solidFill>
                <a:latin typeface="Arial" pitchFamily="34" charset="0"/>
              </a:rPr>
              <a:t>CS252 S05</a:t>
            </a:r>
          </a:p>
        </p:txBody>
      </p:sp>
      <p:sp>
        <p:nvSpPr>
          <p:cNvPr id="7" name="Rectangle 5"/>
          <p:cNvSpPr>
            <a:spLocks noGrp="1" noChangeArrowheads="1"/>
          </p:cNvSpPr>
          <p:nvPr>
            <p:ph type="sldNum" sz="quarter" idx="5"/>
          </p:nvPr>
        </p:nvSpPr>
        <p:spPr>
          <a:ln/>
        </p:spPr>
        <p:txBody>
          <a:bodyPr/>
          <a:lstStyle/>
          <a:p>
            <a:pPr eaLnBrk="0" fontAlgn="base" hangingPunct="0">
              <a:spcBef>
                <a:spcPct val="50000"/>
              </a:spcBef>
              <a:spcAft>
                <a:spcPct val="0"/>
              </a:spcAft>
            </a:pPr>
            <a:fld id="{1CB50960-7EBF-494B-8DCF-1492DAE12F42}" type="slidenum">
              <a:rPr lang="en-US" altLang="ko-KR">
                <a:solidFill>
                  <a:prstClr val="black"/>
                </a:solidFill>
                <a:latin typeface="Arial" pitchFamily="34" charset="0"/>
              </a:rPr>
              <a:pPr eaLnBrk="0" fontAlgn="base" hangingPunct="0">
                <a:spcBef>
                  <a:spcPct val="50000"/>
                </a:spcBef>
                <a:spcAft>
                  <a:spcPct val="0"/>
                </a:spcAft>
              </a:pPr>
              <a:t>26</a:t>
            </a:fld>
            <a:endParaRPr lang="en-US" altLang="ko-KR" dirty="0">
              <a:solidFill>
                <a:prstClr val="black"/>
              </a:solidFill>
              <a:latin typeface="Arial" pitchFamily="34" charset="0"/>
            </a:endParaRPr>
          </a:p>
        </p:txBody>
      </p:sp>
      <p:sp>
        <p:nvSpPr>
          <p:cNvPr id="1625090" name="Rectangle 2"/>
          <p:cNvSpPr>
            <a:spLocks noGrp="1" noRot="1" noChangeAspect="1" noChangeArrowheads="1" noTextEdit="1"/>
          </p:cNvSpPr>
          <p:nvPr>
            <p:ph type="sldImg"/>
          </p:nvPr>
        </p:nvSpPr>
        <p:spPr bwMode="auto">
          <a:xfrm>
            <a:off x="139700" y="765175"/>
            <a:ext cx="6821488" cy="3838575"/>
          </a:xfrm>
          <a:prstGeom prst="rect">
            <a:avLst/>
          </a:prstGeom>
          <a:solidFill>
            <a:srgbClr val="FFFFFF"/>
          </a:solidFill>
          <a:ln>
            <a:solidFill>
              <a:srgbClr val="000000"/>
            </a:solidFill>
            <a:miter lim="800000"/>
            <a:headEnd/>
            <a:tailEnd/>
          </a:ln>
        </p:spPr>
      </p:sp>
      <p:sp>
        <p:nvSpPr>
          <p:cNvPr id="1625091" name="Rectangle 3"/>
          <p:cNvSpPr>
            <a:spLocks noGrp="1" noChangeArrowheads="1"/>
          </p:cNvSpPr>
          <p:nvPr>
            <p:ph type="body" idx="1"/>
          </p:nvPr>
        </p:nvSpPr>
        <p:spPr bwMode="auto">
          <a:xfrm>
            <a:off x="949039" y="4861782"/>
            <a:ext cx="5201223" cy="4606253"/>
          </a:xfrm>
          <a:prstGeom prst="rect">
            <a:avLst/>
          </a:prstGeom>
          <a:solidFill>
            <a:srgbClr val="FFFFFF"/>
          </a:solidFill>
          <a:ln>
            <a:solidFill>
              <a:srgbClr val="000000"/>
            </a:solidFill>
            <a:miter lim="800000"/>
            <a:headEnd/>
            <a:tailEnd/>
          </a:ln>
        </p:spPr>
        <p:txBody>
          <a:bodyPr lIns="97445" tIns="48723" rIns="97445" bIns="48723"/>
          <a:lstStyle/>
          <a:p>
            <a:endParaRPr lang="ko-KR" altLang="en-US">
              <a:ea typeface="AppleMyungjo" pitchFamily="1" charset="-127"/>
            </a:endParaRPr>
          </a:p>
        </p:txBody>
      </p:sp>
    </p:spTree>
    <p:extLst>
      <p:ext uri="{BB962C8B-B14F-4D97-AF65-F5344CB8AC3E}">
        <p14:creationId xmlns:p14="http://schemas.microsoft.com/office/powerpoint/2010/main" val="2334275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30</a:t>
            </a:fld>
            <a:endParaRPr lang="ko-KR" altLang="en-US"/>
          </a:p>
        </p:txBody>
      </p:sp>
    </p:spTree>
    <p:extLst>
      <p:ext uri="{BB962C8B-B14F-4D97-AF65-F5344CB8AC3E}">
        <p14:creationId xmlns:p14="http://schemas.microsoft.com/office/powerpoint/2010/main" val="9619525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31</a:t>
            </a:fld>
            <a:endParaRPr lang="ko-KR" altLang="en-US"/>
          </a:p>
        </p:txBody>
      </p:sp>
    </p:spTree>
    <p:extLst>
      <p:ext uri="{BB962C8B-B14F-4D97-AF65-F5344CB8AC3E}">
        <p14:creationId xmlns:p14="http://schemas.microsoft.com/office/powerpoint/2010/main" val="17386657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33</a:t>
            </a:fld>
            <a:endParaRPr lang="ko-KR" altLang="en-US"/>
          </a:p>
        </p:txBody>
      </p:sp>
    </p:spTree>
    <p:extLst>
      <p:ext uri="{BB962C8B-B14F-4D97-AF65-F5344CB8AC3E}">
        <p14:creationId xmlns:p14="http://schemas.microsoft.com/office/powerpoint/2010/main" val="31920741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algn="l" rtl="0" eaLnBrk="0" fontAlgn="base" hangingPunct="0">
              <a:spcBef>
                <a:spcPct val="50000"/>
              </a:spcBef>
              <a:spcAft>
                <a:spcPct val="0"/>
              </a:spcAft>
            </a:pPr>
            <a:r>
              <a:rPr lang="en-US" altLang="ko-KR" sz="1200" dirty="0">
                <a:solidFill>
                  <a:prstClr val="black"/>
                </a:solidFill>
                <a:latin typeface="Arial" pitchFamily="34" charset="0"/>
                <a:ea typeface="맑은 고딕"/>
              </a:rPr>
              <a:t>CS252 S05</a:t>
            </a:r>
          </a:p>
        </p:txBody>
      </p:sp>
      <p:sp>
        <p:nvSpPr>
          <p:cNvPr id="7" name="Rectangle 5"/>
          <p:cNvSpPr>
            <a:spLocks noGrp="1" noChangeArrowheads="1"/>
          </p:cNvSpPr>
          <p:nvPr>
            <p:ph type="sldNum" sz="quarter" idx="5"/>
          </p:nvPr>
        </p:nvSpPr>
        <p:spPr>
          <a:ln/>
        </p:spPr>
        <p:txBody>
          <a:bodyPr/>
          <a:lstStyle/>
          <a:p>
            <a:pPr algn="r" rtl="0" eaLnBrk="0" fontAlgn="base" hangingPunct="0">
              <a:spcBef>
                <a:spcPct val="50000"/>
              </a:spcBef>
              <a:spcAft>
                <a:spcPct val="0"/>
              </a:spcAft>
            </a:pPr>
            <a:fld id="{972B7DB1-B295-4D90-98E8-E705500157C5}" type="slidenum">
              <a:rPr lang="en-US" altLang="ko-KR" sz="1200">
                <a:solidFill>
                  <a:prstClr val="black"/>
                </a:solidFill>
                <a:latin typeface="Arial" pitchFamily="34" charset="0"/>
                <a:ea typeface="맑은 고딕"/>
              </a:rPr>
              <a:pPr algn="r" rtl="0" eaLnBrk="0" fontAlgn="base" hangingPunct="0">
                <a:spcBef>
                  <a:spcPct val="50000"/>
                </a:spcBef>
                <a:spcAft>
                  <a:spcPct val="0"/>
                </a:spcAft>
              </a:pPr>
              <a:t>40</a:t>
            </a:fld>
            <a:endParaRPr lang="en-US" altLang="ko-KR" sz="1200" dirty="0">
              <a:solidFill>
                <a:prstClr val="black"/>
              </a:solidFill>
              <a:latin typeface="Arial" pitchFamily="34" charset="0"/>
              <a:ea typeface="맑은 고딕"/>
            </a:endParaRPr>
          </a:p>
        </p:txBody>
      </p:sp>
      <p:sp>
        <p:nvSpPr>
          <p:cNvPr id="1600514" name="Rectangle 2"/>
          <p:cNvSpPr>
            <a:spLocks noGrp="1" noRot="1" noChangeAspect="1" noChangeArrowheads="1" noTextEdit="1"/>
          </p:cNvSpPr>
          <p:nvPr>
            <p:ph type="sldImg"/>
          </p:nvPr>
        </p:nvSpPr>
        <p:spPr bwMode="auto">
          <a:xfrm>
            <a:off x="152400" y="774700"/>
            <a:ext cx="6792913" cy="3822700"/>
          </a:xfrm>
          <a:prstGeom prst="rect">
            <a:avLst/>
          </a:prstGeom>
          <a:solidFill>
            <a:srgbClr val="FFFFFF"/>
          </a:solidFill>
          <a:ln>
            <a:solidFill>
              <a:srgbClr val="000000"/>
            </a:solidFill>
            <a:miter lim="800000"/>
            <a:headEnd/>
            <a:tailEnd/>
          </a:ln>
        </p:spPr>
      </p:sp>
      <p:sp>
        <p:nvSpPr>
          <p:cNvPr id="1600515" name="Rectangle 3"/>
          <p:cNvSpPr>
            <a:spLocks noGrp="1" noChangeArrowheads="1"/>
          </p:cNvSpPr>
          <p:nvPr>
            <p:ph type="body" idx="1"/>
          </p:nvPr>
        </p:nvSpPr>
        <p:spPr bwMode="auto">
          <a:xfrm>
            <a:off x="944419" y="4858396"/>
            <a:ext cx="5208925" cy="4607944"/>
          </a:xfrm>
          <a:prstGeom prst="rect">
            <a:avLst/>
          </a:prstGeom>
          <a:solidFill>
            <a:srgbClr val="FFFFFF"/>
          </a:solidFill>
          <a:ln>
            <a:solidFill>
              <a:srgbClr val="000000"/>
            </a:solidFill>
            <a:miter lim="800000"/>
            <a:headEnd/>
            <a:tailEnd/>
          </a:ln>
        </p:spPr>
        <p:txBody>
          <a:bodyPr lIns="97445" tIns="48723" rIns="97445" bIns="48723"/>
          <a:lstStyle/>
          <a:p>
            <a:endParaRPr lang="en-US" altLang="ko-KR" dirty="0">
              <a:ea typeface="굴림" pitchFamily="50" charset="-127"/>
            </a:endParaRPr>
          </a:p>
        </p:txBody>
      </p:sp>
    </p:spTree>
    <p:extLst>
      <p:ext uri="{BB962C8B-B14F-4D97-AF65-F5344CB8AC3E}">
        <p14:creationId xmlns:p14="http://schemas.microsoft.com/office/powerpoint/2010/main" val="2666675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baseline="0" dirty="0"/>
          </a:p>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a:t>
            </a:fld>
            <a:endParaRPr lang="ko-KR" altLang="en-US"/>
          </a:p>
        </p:txBody>
      </p:sp>
    </p:spTree>
    <p:extLst>
      <p:ext uri="{BB962C8B-B14F-4D97-AF65-F5344CB8AC3E}">
        <p14:creationId xmlns:p14="http://schemas.microsoft.com/office/powerpoint/2010/main" val="3886052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44</a:t>
            </a:fld>
            <a:endParaRPr lang="ko-KR" altLang="en-US"/>
          </a:p>
        </p:txBody>
      </p:sp>
    </p:spTree>
    <p:extLst>
      <p:ext uri="{BB962C8B-B14F-4D97-AF65-F5344CB8AC3E}">
        <p14:creationId xmlns:p14="http://schemas.microsoft.com/office/powerpoint/2010/main" val="9075207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0" i="0" u="none" strike="noStrike" kern="1200" baseline="0" dirty="0">
                <a:solidFill>
                  <a:schemeClr val="tx1"/>
                </a:solidFill>
                <a:latin typeface="+mn-lt"/>
                <a:ea typeface="+mn-ea"/>
                <a:cs typeface="+mn-cs"/>
              </a:rPr>
              <a:t>The interconnect that is located within the PS facilitates the communication of read, write and response transactions between master and slave clients, and is comprised of multiple switches to connect system resources using AXI point-to-point channels. The interconnect, belonging to the ARM AMBA family of buses, implements a large array of interconnect communication capabilities and overlays for Quality-of-Service (</a:t>
            </a:r>
            <a:r>
              <a:rPr lang="en-US" altLang="ko-KR" sz="1200" b="0" i="0" u="none" strike="noStrike" kern="1200" baseline="0" dirty="0" err="1">
                <a:solidFill>
                  <a:schemeClr val="tx1"/>
                </a:solidFill>
                <a:latin typeface="+mn-lt"/>
                <a:ea typeface="+mn-ea"/>
                <a:cs typeface="+mn-cs"/>
              </a:rPr>
              <a:t>QoS</a:t>
            </a:r>
            <a:r>
              <a:rPr lang="en-US" altLang="ko-KR" sz="1200" b="0" i="0" u="none" strike="noStrike" kern="1200" baseline="0" dirty="0">
                <a:solidFill>
                  <a:schemeClr val="tx1"/>
                </a:solidFill>
                <a:latin typeface="+mn-lt"/>
                <a:ea typeface="+mn-ea"/>
                <a:cs typeface="+mn-cs"/>
              </a:rPr>
              <a:t>), debug and test monitoring. Multiple outstanding transactions are managed by the interconnect, which is designed for low-latency paths for ARM CPUs. </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Interconnect Switches</a:t>
            </a:r>
          </a:p>
          <a:p>
            <a:r>
              <a:rPr lang="en-US" altLang="ko-KR" sz="1200" b="1" i="1" u="none" strike="noStrike" kern="1200" baseline="0" dirty="0">
                <a:solidFill>
                  <a:schemeClr val="tx1"/>
                </a:solidFill>
                <a:latin typeface="+mn-lt"/>
                <a:ea typeface="+mn-ea"/>
                <a:cs typeface="+mn-cs"/>
              </a:rPr>
              <a:t>Central Interconnect </a:t>
            </a:r>
            <a:r>
              <a:rPr lang="en-US" altLang="ko-KR" sz="1200" b="0" i="0" u="none" strike="noStrike" kern="1200" baseline="0" dirty="0">
                <a:solidFill>
                  <a:schemeClr val="tx1"/>
                </a:solidFill>
                <a:latin typeface="+mn-lt"/>
                <a:ea typeface="+mn-ea"/>
                <a:cs typeface="+mn-cs"/>
              </a:rPr>
              <a:t>— The central interconnect is the core of the ARM NIC-301-based interconnect switches.</a:t>
            </a:r>
          </a:p>
          <a:p>
            <a:r>
              <a:rPr lang="en-US" altLang="ko-KR" sz="1200" b="1" i="1" u="none" strike="noStrike" kern="1200" baseline="0" dirty="0">
                <a:solidFill>
                  <a:schemeClr val="tx1"/>
                </a:solidFill>
                <a:latin typeface="+mn-lt"/>
                <a:ea typeface="+mn-ea"/>
                <a:cs typeface="+mn-cs"/>
              </a:rPr>
              <a:t>Master Interconnect </a:t>
            </a:r>
            <a:r>
              <a:rPr lang="en-US" altLang="ko-KR" sz="1200" b="0" i="0" u="none" strike="noStrike" kern="1200" baseline="0" dirty="0">
                <a:solidFill>
                  <a:schemeClr val="tx1"/>
                </a:solidFill>
                <a:latin typeface="+mn-lt"/>
                <a:ea typeface="+mn-ea"/>
                <a:cs typeface="+mn-cs"/>
              </a:rPr>
              <a:t>— The master interconnect controls the switching of the low-to-medium speed traffic from AXI_GP ports, Device Configuration (</a:t>
            </a:r>
            <a:r>
              <a:rPr lang="en-US" altLang="ko-KR" sz="1200" b="0" i="0" u="none" strike="noStrike" kern="1200" baseline="0" dirty="0" err="1">
                <a:solidFill>
                  <a:schemeClr val="tx1"/>
                </a:solidFill>
                <a:latin typeface="+mn-lt"/>
                <a:ea typeface="+mn-ea"/>
                <a:cs typeface="+mn-cs"/>
              </a:rPr>
              <a:t>DevC</a:t>
            </a:r>
            <a:r>
              <a:rPr lang="en-US" altLang="ko-KR" sz="1200" b="0" i="0" u="none" strike="noStrike" kern="1200" baseline="0" dirty="0">
                <a:solidFill>
                  <a:schemeClr val="tx1"/>
                </a:solidFill>
                <a:latin typeface="+mn-lt"/>
                <a:ea typeface="+mn-ea"/>
                <a:cs typeface="+mn-cs"/>
              </a:rPr>
              <a:t>) and Device Access Port (DAP) to the central interconnect</a:t>
            </a:r>
          </a:p>
          <a:p>
            <a:r>
              <a:rPr lang="en-US" altLang="ko-KR" sz="1200" b="1" i="1" u="none" strike="noStrike" kern="1200" baseline="0" dirty="0">
                <a:solidFill>
                  <a:schemeClr val="tx1"/>
                </a:solidFill>
                <a:latin typeface="+mn-lt"/>
                <a:ea typeface="+mn-ea"/>
                <a:cs typeface="+mn-cs"/>
              </a:rPr>
              <a:t>Slave Interconnect </a:t>
            </a:r>
            <a:r>
              <a:rPr lang="en-US" altLang="ko-KR" sz="1200" b="0" i="0" u="none" strike="noStrike" kern="1200" baseline="0" dirty="0">
                <a:solidFill>
                  <a:schemeClr val="tx1"/>
                </a:solidFill>
                <a:latin typeface="+mn-lt"/>
                <a:ea typeface="+mn-ea"/>
                <a:cs typeface="+mn-cs"/>
              </a:rPr>
              <a:t>— The slave interconnect controls the switching of low-to-medium speed traffic from the central interconnect to I/O peripherals, AXI_GP and other blocks</a:t>
            </a:r>
          </a:p>
          <a:p>
            <a:r>
              <a:rPr lang="en-US" altLang="ko-KR" sz="1200" b="1" i="1" u="none" strike="noStrike" kern="1200" baseline="0" dirty="0">
                <a:solidFill>
                  <a:schemeClr val="tx1"/>
                </a:solidFill>
                <a:latin typeface="+mn-lt"/>
                <a:ea typeface="+mn-ea"/>
                <a:cs typeface="+mn-cs"/>
              </a:rPr>
              <a:t>Memory Interconnect </a:t>
            </a:r>
            <a:r>
              <a:rPr lang="en-US" altLang="ko-KR" sz="1200" b="0" i="0" u="none" strike="noStrike" kern="1200" baseline="0" dirty="0">
                <a:solidFill>
                  <a:schemeClr val="tx1"/>
                </a:solidFill>
                <a:latin typeface="+mn-lt"/>
                <a:ea typeface="+mn-ea"/>
                <a:cs typeface="+mn-cs"/>
              </a:rPr>
              <a:t>— The memory interconnect controls the switching of high-speed traffic from the AXI_HP ports to DDR DRAM and OCM (via the OCM interconnect).</a:t>
            </a:r>
          </a:p>
          <a:p>
            <a:r>
              <a:rPr lang="en-US" altLang="ko-KR" sz="1200" b="1" i="1" u="none" strike="noStrike" kern="1200" baseline="0" dirty="0">
                <a:solidFill>
                  <a:schemeClr val="tx1"/>
                </a:solidFill>
                <a:latin typeface="+mn-lt"/>
                <a:ea typeface="+mn-ea"/>
                <a:cs typeface="+mn-cs"/>
              </a:rPr>
              <a:t>OCM Interconnect </a:t>
            </a:r>
            <a:r>
              <a:rPr lang="en-US" altLang="ko-KR" sz="1200" b="0" i="0" u="none" strike="noStrike" kern="1200" baseline="0" dirty="0">
                <a:solidFill>
                  <a:schemeClr val="tx1"/>
                </a:solidFill>
                <a:latin typeface="+mn-lt"/>
                <a:ea typeface="+mn-ea"/>
                <a:cs typeface="+mn-cs"/>
              </a:rPr>
              <a:t>— The OCM interconnect controls the switching of high-speed traffic between the OCM and the central and memory interconnects.</a:t>
            </a:r>
          </a:p>
          <a:p>
            <a:r>
              <a:rPr lang="en-US" altLang="ko-KR" sz="1200" b="1" i="1" u="none" strike="noStrike" kern="1200" baseline="0" dirty="0">
                <a:solidFill>
                  <a:schemeClr val="tx1"/>
                </a:solidFill>
                <a:latin typeface="+mn-lt"/>
                <a:ea typeface="+mn-ea"/>
                <a:cs typeface="+mn-cs"/>
              </a:rPr>
              <a:t>SCU</a:t>
            </a:r>
            <a:r>
              <a:rPr lang="en-US" altLang="ko-KR" sz="1200" b="0" i="0" u="none" strike="noStrike" kern="1200" baseline="0" dirty="0">
                <a:solidFill>
                  <a:schemeClr val="tx1"/>
                </a:solidFill>
                <a:latin typeface="+mn-lt"/>
                <a:ea typeface="+mn-ea"/>
                <a:cs typeface="+mn-cs"/>
              </a:rPr>
              <a:t>— The SCU functions like a switch from the perspective of traffic to its AXI master ports and from its AXI slave ports, due to the address filtering feature.</a:t>
            </a:r>
          </a:p>
          <a:p>
            <a:r>
              <a:rPr lang="en-US" altLang="ko-KR" sz="1200" b="1" i="1" u="none" strike="noStrike" kern="1200" baseline="0" dirty="0">
                <a:solidFill>
                  <a:schemeClr val="tx1"/>
                </a:solidFill>
                <a:latin typeface="+mn-lt"/>
                <a:ea typeface="+mn-ea"/>
                <a:cs typeface="+mn-cs"/>
              </a:rPr>
              <a:t>L2 Cache Controller </a:t>
            </a:r>
            <a:r>
              <a:rPr lang="en-US" altLang="ko-KR" sz="1200" b="0" i="0" u="none" strike="noStrike" kern="1200" baseline="0" dirty="0">
                <a:solidFill>
                  <a:schemeClr val="tx1"/>
                </a:solidFill>
                <a:latin typeface="+mn-lt"/>
                <a:ea typeface="+mn-ea"/>
                <a:cs typeface="+mn-cs"/>
              </a:rPr>
              <a:t>— The L2 cache controller functions like a switch from the perspective of traffic to its AXI master ports and from its AXI slave ports, due to the address filtering feature.</a:t>
            </a:r>
          </a:p>
          <a:p>
            <a:endParaRPr lang="en-US" altLang="ko-KR" sz="1200" b="0" i="0" u="none" strike="noStrike" kern="1200" baseline="0" dirty="0">
              <a:solidFill>
                <a:schemeClr val="tx1"/>
              </a:solidFill>
              <a:latin typeface="+mn-lt"/>
              <a:ea typeface="+mn-ea"/>
              <a:cs typeface="+mn-cs"/>
            </a:endParaRPr>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45</a:t>
            </a:fld>
            <a:endParaRPr lang="ko-KR" altLang="en-US"/>
          </a:p>
        </p:txBody>
      </p:sp>
    </p:spTree>
    <p:extLst>
      <p:ext uri="{BB962C8B-B14F-4D97-AF65-F5344CB8AC3E}">
        <p14:creationId xmlns:p14="http://schemas.microsoft.com/office/powerpoint/2010/main" val="22204308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46</a:t>
            </a:fld>
            <a:endParaRPr lang="ko-KR" altLang="en-US"/>
          </a:p>
        </p:txBody>
      </p:sp>
    </p:spTree>
    <p:extLst>
      <p:ext uri="{BB962C8B-B14F-4D97-AF65-F5344CB8AC3E}">
        <p14:creationId xmlns:p14="http://schemas.microsoft.com/office/powerpoint/2010/main" val="11551289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sz="1200" b="0" i="0" u="none" strike="noStrike" kern="1200" baseline="0" dirty="0">
              <a:solidFill>
                <a:schemeClr val="tx1"/>
              </a:solidFill>
              <a:latin typeface="+mn-lt"/>
              <a:ea typeface="+mn-ea"/>
              <a:cs typeface="+mn-cs"/>
            </a:endParaRPr>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47</a:t>
            </a:fld>
            <a:endParaRPr lang="ko-KR" altLang="en-US"/>
          </a:p>
        </p:txBody>
      </p:sp>
    </p:spTree>
    <p:extLst>
      <p:ext uri="{BB962C8B-B14F-4D97-AF65-F5344CB8AC3E}">
        <p14:creationId xmlns:p14="http://schemas.microsoft.com/office/powerpoint/2010/main" val="1680978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a:t>PS –&gt;</a:t>
            </a:r>
            <a:r>
              <a:rPr lang="en-US" altLang="ko-KR" baseline="0" dirty="0"/>
              <a:t> M_AXI_GP -&gt; AXI_INTERCONNECT -&gt; BRAM</a:t>
            </a:r>
          </a:p>
          <a:p>
            <a:pPr marL="0" marR="0" indent="0" algn="l" defTabSz="914400" rtl="0" eaLnBrk="1" fontAlgn="auto" latinLnBrk="1" hangingPunct="1">
              <a:lnSpc>
                <a:spcPct val="100000"/>
              </a:lnSpc>
              <a:spcBef>
                <a:spcPts val="0"/>
              </a:spcBef>
              <a:spcAft>
                <a:spcPts val="0"/>
              </a:spcAft>
              <a:buClrTx/>
              <a:buSzTx/>
              <a:buFontTx/>
              <a:buNone/>
              <a:tabLst/>
              <a:defRPr/>
            </a:pPr>
            <a:r>
              <a:rPr lang="en-US" altLang="ko-KR" dirty="0"/>
              <a:t>PS –&gt;</a:t>
            </a:r>
            <a:r>
              <a:rPr lang="en-US" altLang="ko-KR" baseline="0" dirty="0"/>
              <a:t> M_AXI_GP -&gt; AXI_INTERCONNECT -&gt; MYIP</a:t>
            </a:r>
          </a:p>
          <a:p>
            <a:pPr marL="0" marR="0" indent="0" algn="l" defTabSz="914400" rtl="0" eaLnBrk="1" fontAlgn="auto" latinLnBrk="1" hangingPunct="1">
              <a:lnSpc>
                <a:spcPct val="100000"/>
              </a:lnSpc>
              <a:spcBef>
                <a:spcPts val="0"/>
              </a:spcBef>
              <a:spcAft>
                <a:spcPts val="0"/>
              </a:spcAft>
              <a:buClrTx/>
              <a:buSzTx/>
              <a:buFontTx/>
              <a:buNone/>
              <a:tabLst/>
              <a:defRPr/>
            </a:pPr>
            <a:r>
              <a:rPr lang="en-US" altLang="ko-KR" baseline="0" dirty="0"/>
              <a:t>MYIP -&gt; BRAM</a:t>
            </a:r>
          </a:p>
          <a:p>
            <a:pPr marL="0" marR="0" indent="0" algn="l" defTabSz="914400" rtl="0" eaLnBrk="1" fontAlgn="auto" latinLnBrk="1" hangingPunct="1">
              <a:lnSpc>
                <a:spcPct val="100000"/>
              </a:lnSpc>
              <a:spcBef>
                <a:spcPts val="0"/>
              </a:spcBef>
              <a:spcAft>
                <a:spcPts val="0"/>
              </a:spcAft>
              <a:buClrTx/>
              <a:buSzTx/>
              <a:buFontTx/>
              <a:buNone/>
              <a:tabLst/>
              <a:defRPr/>
            </a:pPr>
            <a:endParaRPr lang="en-US" altLang="ko-KR" baseline="0" dirty="0"/>
          </a:p>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49</a:t>
            </a:fld>
            <a:endParaRPr lang="ko-KR" altLang="en-US"/>
          </a:p>
        </p:txBody>
      </p:sp>
    </p:spTree>
    <p:extLst>
      <p:ext uri="{BB962C8B-B14F-4D97-AF65-F5344CB8AC3E}">
        <p14:creationId xmlns:p14="http://schemas.microsoft.com/office/powerpoint/2010/main" val="15981845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en-US" altLang="ko-KR" sz="1200" b="0" i="0" u="none" strike="noStrike" kern="1200" baseline="0" dirty="0">
              <a:solidFill>
                <a:schemeClr val="tx1"/>
              </a:solidFill>
              <a:latin typeface="+mn-lt"/>
              <a:ea typeface="+mn-ea"/>
              <a:cs typeface="+mn-cs"/>
            </a:endParaRPr>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50</a:t>
            </a:fld>
            <a:endParaRPr lang="ko-KR" altLang="en-US"/>
          </a:p>
        </p:txBody>
      </p:sp>
    </p:spTree>
    <p:extLst>
      <p:ext uri="{BB962C8B-B14F-4D97-AF65-F5344CB8AC3E}">
        <p14:creationId xmlns:p14="http://schemas.microsoft.com/office/powerpoint/2010/main" val="4162242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Processor </a:t>
            </a:r>
            <a:r>
              <a:rPr lang="en-US" altLang="ko-KR" sz="1200" b="0" i="0" u="none" strike="noStrike" kern="1200" baseline="0" dirty="0">
                <a:solidFill>
                  <a:schemeClr val="tx1"/>
                </a:solidFill>
                <a:latin typeface="+mn-lt"/>
                <a:ea typeface="+mn-ea"/>
                <a:cs typeface="+mn-cs"/>
              </a:rPr>
              <a:t>— This is the ‘brains' of the system. It is programmed to perform the tasks specific to the application of the embedded system </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Memory Controller </a:t>
            </a:r>
            <a:r>
              <a:rPr lang="en-US" altLang="ko-KR" sz="1200" b="0" i="0" u="none" strike="noStrike" kern="1200" baseline="0" dirty="0">
                <a:solidFill>
                  <a:schemeClr val="tx1"/>
                </a:solidFill>
                <a:latin typeface="+mn-lt"/>
                <a:ea typeface="+mn-ea"/>
                <a:cs typeface="+mn-cs"/>
              </a:rPr>
              <a:t>— Memory controllers manage the reading and writing of data to and from main memory in an embedded system. Memory controllers reside in on-chip soft cores, providing an interface between the system memory and all other parts of the system</a:t>
            </a:r>
          </a:p>
          <a:p>
            <a:endParaRPr lang="en-US" altLang="ko-KR"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Peripherals </a:t>
            </a:r>
            <a:r>
              <a:rPr lang="en-US" altLang="ko-KR" sz="1200" b="0" i="0" u="none" strike="noStrike" kern="1200" baseline="0" dirty="0">
                <a:solidFill>
                  <a:schemeClr val="tx1"/>
                </a:solidFill>
                <a:latin typeface="+mn-lt"/>
                <a:ea typeface="+mn-ea"/>
                <a:cs typeface="+mn-cs"/>
              </a:rPr>
              <a:t>— These are the components around the central processing unit. Peripherals can be implemented as individual integrated circuits, be contained on-chip with the processor, or may reside in an area of programmable logic such as an FPGA.</a:t>
            </a:r>
          </a:p>
          <a:p>
            <a:endParaRPr lang="ko-KR" altLang="en-US"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System Bus </a:t>
            </a:r>
            <a:r>
              <a:rPr lang="en-US" altLang="ko-KR" sz="1200" b="0" i="0" u="none" strike="noStrike" kern="1200" baseline="0" dirty="0">
                <a:solidFill>
                  <a:schemeClr val="tx1"/>
                </a:solidFill>
                <a:latin typeface="+mn-lt"/>
                <a:ea typeface="+mn-ea"/>
                <a:cs typeface="+mn-cs"/>
              </a:rPr>
              <a:t>— In an embedded system with multiple buses, the system bus connects the processor, memory controller and other high-speed devices together. As such, it is the bus with the greatest bandwidth in the system</a:t>
            </a:r>
          </a:p>
          <a:p>
            <a:endParaRPr lang="ko-KR" altLang="en-US" sz="1200" b="0" i="0" u="none" strike="noStrike" kern="1200" baseline="0" dirty="0">
              <a:solidFill>
                <a:schemeClr val="tx1"/>
              </a:solidFill>
              <a:latin typeface="+mn-lt"/>
              <a:ea typeface="+mn-ea"/>
              <a:cs typeface="+mn-cs"/>
            </a:endParaRPr>
          </a:p>
          <a:p>
            <a:r>
              <a:rPr lang="en-US" altLang="ko-KR" sz="1200" b="1" i="0" u="none" strike="noStrike" kern="1200" baseline="0" dirty="0">
                <a:solidFill>
                  <a:schemeClr val="tx1"/>
                </a:solidFill>
                <a:latin typeface="+mn-lt"/>
                <a:ea typeface="+mn-ea"/>
                <a:cs typeface="+mn-cs"/>
              </a:rPr>
              <a:t>Peripheral Bus </a:t>
            </a:r>
            <a:r>
              <a:rPr lang="en-US" altLang="ko-KR" sz="1200" b="0" i="0" u="none" strike="noStrike" kern="1200" baseline="0" dirty="0">
                <a:solidFill>
                  <a:schemeClr val="tx1"/>
                </a:solidFill>
                <a:latin typeface="+mn-lt"/>
                <a:ea typeface="+mn-ea"/>
                <a:cs typeface="+mn-cs"/>
              </a:rPr>
              <a:t>— The second bus creates two separate sections of the system, allowing two arbiters to control and manage communications across the two buses. This allows devices on the peripheral bus to communicate with each other, even when a high-priority processor-memory transaction is taking place on the system bus</a:t>
            </a:r>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6</a:t>
            </a:fld>
            <a:endParaRPr lang="ko-KR" altLang="en-US"/>
          </a:p>
        </p:txBody>
      </p:sp>
    </p:spTree>
    <p:extLst>
      <p:ext uri="{BB962C8B-B14F-4D97-AF65-F5344CB8AC3E}">
        <p14:creationId xmlns:p14="http://schemas.microsoft.com/office/powerpoint/2010/main" val="3801359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7</a:t>
            </a:fld>
            <a:endParaRPr lang="ko-KR" altLang="en-US"/>
          </a:p>
        </p:txBody>
      </p:sp>
    </p:spTree>
    <p:extLst>
      <p:ext uri="{BB962C8B-B14F-4D97-AF65-F5344CB8AC3E}">
        <p14:creationId xmlns:p14="http://schemas.microsoft.com/office/powerpoint/2010/main" val="2274738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9</a:t>
            </a:fld>
            <a:endParaRPr lang="ko-KR" altLang="en-US"/>
          </a:p>
        </p:txBody>
      </p:sp>
    </p:spTree>
    <p:extLst>
      <p:ext uri="{BB962C8B-B14F-4D97-AF65-F5344CB8AC3E}">
        <p14:creationId xmlns:p14="http://schemas.microsoft.com/office/powerpoint/2010/main" val="2342296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sz="1200" b="0" i="0" u="none" strike="noStrike" kern="1200" baseline="0" dirty="0">
              <a:solidFill>
                <a:schemeClr val="tx1"/>
              </a:solidFill>
              <a:latin typeface="+mn-lt"/>
              <a:ea typeface="+mn-ea"/>
              <a:cs typeface="+mn-cs"/>
            </a:endParaRPr>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10</a:t>
            </a:fld>
            <a:endParaRPr lang="ko-KR" altLang="en-US"/>
          </a:p>
        </p:txBody>
      </p:sp>
    </p:spTree>
    <p:extLst>
      <p:ext uri="{BB962C8B-B14F-4D97-AF65-F5344CB8AC3E}">
        <p14:creationId xmlns:p14="http://schemas.microsoft.com/office/powerpoint/2010/main" val="150668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FEB5E937-9258-4637-ACDE-994D4F1D1A00}" type="slidenum">
              <a:rPr lang="ko-KR" altLang="en-US" smtClean="0"/>
              <a:t>12</a:t>
            </a:fld>
            <a:endParaRPr lang="ko-KR" altLang="en-US"/>
          </a:p>
        </p:txBody>
      </p:sp>
    </p:spTree>
    <p:extLst>
      <p:ext uri="{BB962C8B-B14F-4D97-AF65-F5344CB8AC3E}">
        <p14:creationId xmlns:p14="http://schemas.microsoft.com/office/powerpoint/2010/main" val="882389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algn="l" rtl="0" eaLnBrk="0" fontAlgn="base" hangingPunct="0">
              <a:spcBef>
                <a:spcPct val="50000"/>
              </a:spcBef>
              <a:spcAft>
                <a:spcPct val="0"/>
              </a:spcAft>
            </a:pPr>
            <a:r>
              <a:rPr lang="en-US" altLang="ko-KR" sz="1200" dirty="0">
                <a:solidFill>
                  <a:prstClr val="black"/>
                </a:solidFill>
                <a:latin typeface="Arial" pitchFamily="34" charset="0"/>
                <a:ea typeface="맑은 고딕"/>
              </a:rPr>
              <a:t>CS252 S05</a:t>
            </a:r>
          </a:p>
        </p:txBody>
      </p:sp>
      <p:sp>
        <p:nvSpPr>
          <p:cNvPr id="7" name="Rectangle 5"/>
          <p:cNvSpPr>
            <a:spLocks noGrp="1" noChangeArrowheads="1"/>
          </p:cNvSpPr>
          <p:nvPr>
            <p:ph type="sldNum" sz="quarter" idx="5"/>
          </p:nvPr>
        </p:nvSpPr>
        <p:spPr>
          <a:ln/>
        </p:spPr>
        <p:txBody>
          <a:bodyPr/>
          <a:lstStyle/>
          <a:p>
            <a:pPr algn="r" rtl="0" eaLnBrk="0" fontAlgn="base" hangingPunct="0">
              <a:spcBef>
                <a:spcPct val="50000"/>
              </a:spcBef>
              <a:spcAft>
                <a:spcPct val="0"/>
              </a:spcAft>
            </a:pPr>
            <a:fld id="{972B7DB1-B295-4D90-98E8-E705500157C5}" type="slidenum">
              <a:rPr lang="en-US" altLang="ko-KR" sz="1200">
                <a:solidFill>
                  <a:prstClr val="black"/>
                </a:solidFill>
                <a:latin typeface="Arial" pitchFamily="34" charset="0"/>
                <a:ea typeface="맑은 고딕"/>
              </a:rPr>
              <a:pPr algn="r" rtl="0" eaLnBrk="0" fontAlgn="base" hangingPunct="0">
                <a:spcBef>
                  <a:spcPct val="50000"/>
                </a:spcBef>
                <a:spcAft>
                  <a:spcPct val="0"/>
                </a:spcAft>
              </a:pPr>
              <a:t>19</a:t>
            </a:fld>
            <a:endParaRPr lang="en-US" altLang="ko-KR" sz="1200" dirty="0">
              <a:solidFill>
                <a:prstClr val="black"/>
              </a:solidFill>
              <a:latin typeface="Arial" pitchFamily="34" charset="0"/>
              <a:ea typeface="맑은 고딕"/>
            </a:endParaRPr>
          </a:p>
        </p:txBody>
      </p:sp>
      <p:sp>
        <p:nvSpPr>
          <p:cNvPr id="1600514" name="Rectangle 2"/>
          <p:cNvSpPr>
            <a:spLocks noGrp="1" noRot="1" noChangeAspect="1" noChangeArrowheads="1" noTextEdit="1"/>
          </p:cNvSpPr>
          <p:nvPr>
            <p:ph type="sldImg"/>
          </p:nvPr>
        </p:nvSpPr>
        <p:spPr bwMode="auto">
          <a:xfrm>
            <a:off x="152400" y="774700"/>
            <a:ext cx="6792913" cy="3822700"/>
          </a:xfrm>
          <a:prstGeom prst="rect">
            <a:avLst/>
          </a:prstGeom>
          <a:solidFill>
            <a:srgbClr val="FFFFFF"/>
          </a:solidFill>
          <a:ln>
            <a:solidFill>
              <a:srgbClr val="000000"/>
            </a:solidFill>
            <a:miter lim="800000"/>
            <a:headEnd/>
            <a:tailEnd/>
          </a:ln>
        </p:spPr>
      </p:sp>
      <p:sp>
        <p:nvSpPr>
          <p:cNvPr id="1600515" name="Rectangle 3"/>
          <p:cNvSpPr>
            <a:spLocks noGrp="1" noChangeArrowheads="1"/>
          </p:cNvSpPr>
          <p:nvPr>
            <p:ph type="body" idx="1"/>
          </p:nvPr>
        </p:nvSpPr>
        <p:spPr bwMode="auto">
          <a:xfrm>
            <a:off x="944419" y="4858396"/>
            <a:ext cx="5208925" cy="4607944"/>
          </a:xfrm>
          <a:prstGeom prst="rect">
            <a:avLst/>
          </a:prstGeom>
          <a:solidFill>
            <a:srgbClr val="FFFFFF"/>
          </a:solidFill>
          <a:ln>
            <a:solidFill>
              <a:srgbClr val="000000"/>
            </a:solidFill>
            <a:miter lim="800000"/>
            <a:headEnd/>
            <a:tailEnd/>
          </a:ln>
        </p:spPr>
        <p:txBody>
          <a:bodyPr lIns="97445" tIns="48723" rIns="97445" bIns="48723"/>
          <a:lstStyle/>
          <a:p>
            <a:endParaRPr lang="en-US" altLang="ko-KR" dirty="0">
              <a:ea typeface="굴림" pitchFamily="50" charset="-127"/>
            </a:endParaRPr>
          </a:p>
        </p:txBody>
      </p:sp>
    </p:spTree>
    <p:extLst>
      <p:ext uri="{BB962C8B-B14F-4D97-AF65-F5344CB8AC3E}">
        <p14:creationId xmlns:p14="http://schemas.microsoft.com/office/powerpoint/2010/main" val="24730454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4"/>
          <p:cNvSpPr>
            <a:spLocks noGrp="1" noChangeArrowheads="1"/>
          </p:cNvSpPr>
          <p:nvPr>
            <p:ph type="ftr" sz="quarter" idx="4"/>
          </p:nvPr>
        </p:nvSpPr>
        <p:spPr>
          <a:ln/>
        </p:spPr>
        <p:txBody>
          <a:bodyPr/>
          <a:lstStyle/>
          <a:p>
            <a:pPr eaLnBrk="0" fontAlgn="base" hangingPunct="0">
              <a:spcBef>
                <a:spcPct val="50000"/>
              </a:spcBef>
              <a:spcAft>
                <a:spcPct val="0"/>
              </a:spcAft>
            </a:pPr>
            <a:r>
              <a:rPr lang="en-US" altLang="ko-KR" dirty="0">
                <a:solidFill>
                  <a:prstClr val="black"/>
                </a:solidFill>
                <a:latin typeface="Arial" pitchFamily="34" charset="0"/>
              </a:rPr>
              <a:t>CS252 S05</a:t>
            </a:r>
          </a:p>
        </p:txBody>
      </p:sp>
      <p:sp>
        <p:nvSpPr>
          <p:cNvPr id="7" name="Rectangle 5"/>
          <p:cNvSpPr>
            <a:spLocks noGrp="1" noChangeArrowheads="1"/>
          </p:cNvSpPr>
          <p:nvPr>
            <p:ph type="sldNum" sz="quarter" idx="5"/>
          </p:nvPr>
        </p:nvSpPr>
        <p:spPr>
          <a:ln/>
        </p:spPr>
        <p:txBody>
          <a:bodyPr/>
          <a:lstStyle/>
          <a:p>
            <a:pPr eaLnBrk="0" fontAlgn="base" hangingPunct="0">
              <a:spcBef>
                <a:spcPct val="50000"/>
              </a:spcBef>
              <a:spcAft>
                <a:spcPct val="0"/>
              </a:spcAft>
            </a:pPr>
            <a:fld id="{1DA1DA08-3A85-4B3B-A817-21AA4B44C338}" type="slidenum">
              <a:rPr lang="en-US" altLang="ko-KR">
                <a:solidFill>
                  <a:prstClr val="black"/>
                </a:solidFill>
                <a:latin typeface="Arial" pitchFamily="34" charset="0"/>
              </a:rPr>
              <a:pPr eaLnBrk="0" fontAlgn="base" hangingPunct="0">
                <a:spcBef>
                  <a:spcPct val="50000"/>
                </a:spcBef>
                <a:spcAft>
                  <a:spcPct val="0"/>
                </a:spcAft>
              </a:pPr>
              <a:t>20</a:t>
            </a:fld>
            <a:endParaRPr lang="en-US" altLang="ko-KR" dirty="0">
              <a:solidFill>
                <a:prstClr val="black"/>
              </a:solidFill>
              <a:latin typeface="Arial" pitchFamily="34" charset="0"/>
            </a:endParaRPr>
          </a:p>
        </p:txBody>
      </p:sp>
      <p:sp>
        <p:nvSpPr>
          <p:cNvPr id="1604610" name="Rectangle 2"/>
          <p:cNvSpPr>
            <a:spLocks noGrp="1" noRot="1" noChangeAspect="1" noChangeArrowheads="1" noTextEdit="1"/>
          </p:cNvSpPr>
          <p:nvPr>
            <p:ph type="sldImg"/>
          </p:nvPr>
        </p:nvSpPr>
        <p:spPr bwMode="auto">
          <a:xfrm>
            <a:off x="141288" y="765175"/>
            <a:ext cx="6823075" cy="3838575"/>
          </a:xfrm>
          <a:prstGeom prst="rect">
            <a:avLst/>
          </a:prstGeom>
          <a:solidFill>
            <a:srgbClr val="FFFFFF"/>
          </a:solidFill>
          <a:ln>
            <a:solidFill>
              <a:srgbClr val="000000"/>
            </a:solidFill>
            <a:miter lim="800000"/>
            <a:headEnd/>
            <a:tailEnd/>
          </a:ln>
        </p:spPr>
      </p:sp>
      <p:sp>
        <p:nvSpPr>
          <p:cNvPr id="1604611" name="Rectangle 3"/>
          <p:cNvSpPr>
            <a:spLocks noGrp="1" noChangeArrowheads="1"/>
          </p:cNvSpPr>
          <p:nvPr>
            <p:ph type="body" idx="1"/>
          </p:nvPr>
        </p:nvSpPr>
        <p:spPr bwMode="auto">
          <a:xfrm>
            <a:off x="949675" y="4861781"/>
            <a:ext cx="5204713" cy="4606253"/>
          </a:xfrm>
          <a:prstGeom prst="rect">
            <a:avLst/>
          </a:prstGeom>
          <a:solidFill>
            <a:srgbClr val="FFFFFF"/>
          </a:solidFill>
          <a:ln>
            <a:solidFill>
              <a:srgbClr val="000000"/>
            </a:solidFill>
            <a:miter lim="800000"/>
            <a:headEnd/>
            <a:tailEnd/>
          </a:ln>
        </p:spPr>
        <p:txBody>
          <a:bodyPr lIns="97445" tIns="48723" rIns="97445" bIns="48723"/>
          <a:lstStyle/>
          <a:p>
            <a:endParaRPr lang="ko-KR" altLang="en-US">
              <a:ea typeface="AppleMyungjo" pitchFamily="1" charset="-127"/>
            </a:endParaRPr>
          </a:p>
        </p:txBody>
      </p:sp>
    </p:spTree>
    <p:extLst>
      <p:ext uri="{BB962C8B-B14F-4D97-AF65-F5344CB8AC3E}">
        <p14:creationId xmlns:p14="http://schemas.microsoft.com/office/powerpoint/2010/main" val="1692564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atin typeface="Calibri" panose="020F0502020204030204" pitchFamily="34" charset="0"/>
                <a:cs typeface="Calibri" panose="020F0502020204030204" pitchFamily="34" charset="0"/>
              </a:defRPr>
            </a:lvl1pPr>
          </a:lstStyle>
          <a:p>
            <a:r>
              <a:rPr lang="ko-KR" altLang="en-US"/>
              <a:t>마스터 제목 스타일 편집</a:t>
            </a:r>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atin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마스터 부제목 스타일 편집</a:t>
            </a:r>
          </a:p>
        </p:txBody>
      </p:sp>
      <p:sp>
        <p:nvSpPr>
          <p:cNvPr id="4" name="날짜 개체 틀 3"/>
          <p:cNvSpPr>
            <a:spLocks noGrp="1"/>
          </p:cNvSpPr>
          <p:nvPr>
            <p:ph type="dt" sz="half" idx="10"/>
          </p:nvPr>
        </p:nvSpPr>
        <p:spPr/>
        <p:txBody>
          <a:bodyPr/>
          <a:lstStyle>
            <a:lvl1pPr>
              <a:defRPr>
                <a:latin typeface="Calibri" panose="020F0502020204030204" pitchFamily="34" charset="0"/>
                <a:cs typeface="Calibri" panose="020F0502020204030204" pitchFamily="34" charset="0"/>
              </a:defRPr>
            </a:lvl1pPr>
          </a:lstStyle>
          <a:p>
            <a:fld id="{7163A54D-41E7-4AEA-890D-8537ED4A3D42}" type="datetimeFigureOut">
              <a:rPr lang="ko-KR" altLang="en-US" smtClean="0"/>
              <a:pPr/>
              <a:t>2020. 5. 11.</a:t>
            </a:fld>
            <a:endParaRPr lang="ko-KR" altLang="en-US"/>
          </a:p>
        </p:txBody>
      </p:sp>
      <p:sp>
        <p:nvSpPr>
          <p:cNvPr id="5" name="바닥글 개체 틀 4"/>
          <p:cNvSpPr>
            <a:spLocks noGrp="1"/>
          </p:cNvSpPr>
          <p:nvPr>
            <p:ph type="ftr" sz="quarter" idx="11"/>
          </p:nvPr>
        </p:nvSpPr>
        <p:spPr/>
        <p:txBody>
          <a:bodyPr/>
          <a:lstStyle>
            <a:lvl1pPr>
              <a:defRPr>
                <a:latin typeface="Calibri" panose="020F0502020204030204" pitchFamily="34" charset="0"/>
                <a:cs typeface="Calibri" panose="020F0502020204030204" pitchFamily="34" charset="0"/>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Calibri" panose="020F0502020204030204" pitchFamily="34" charset="0"/>
                <a:cs typeface="Calibri" panose="020F0502020204030204" pitchFamily="34" charset="0"/>
              </a:defRPr>
            </a:lvl1pPr>
          </a:lstStyle>
          <a:p>
            <a:fld id="{7E143334-4AB7-49CA-B52F-E6E20F79A69B}" type="slidenum">
              <a:rPr lang="ko-KR" altLang="en-US" smtClean="0"/>
              <a:pPr/>
              <a:t>‹#›</a:t>
            </a:fld>
            <a:endParaRPr lang="ko-KR" altLang="en-US"/>
          </a:p>
        </p:txBody>
      </p:sp>
    </p:spTree>
    <p:extLst>
      <p:ext uri="{BB962C8B-B14F-4D97-AF65-F5344CB8AC3E}">
        <p14:creationId xmlns:p14="http://schemas.microsoft.com/office/powerpoint/2010/main" val="3269728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42673895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2324342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제목 슬라이드">
    <p:bg>
      <p:bgPr>
        <a:gradFill>
          <a:gsLst>
            <a:gs pos="77000">
              <a:srgbClr val="E2E8E1"/>
            </a:gs>
            <a:gs pos="51000">
              <a:srgbClr val="FFFFFF"/>
            </a:gs>
            <a:gs pos="0">
              <a:schemeClr val="accent1">
                <a:lumMod val="0"/>
                <a:lumOff val="100000"/>
              </a:schemeClr>
            </a:gs>
            <a:gs pos="100000">
              <a:srgbClr val="8FA0A7"/>
            </a:gs>
          </a:gsLst>
          <a:lin ang="5400000" scaled="1"/>
        </a:gradFill>
        <a:effectLst/>
      </p:bgPr>
    </p:bg>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399451"/>
            <a:ext cx="9144000" cy="1768619"/>
          </a:xfrm>
        </p:spPr>
        <p:txBody>
          <a:bodyPr anchor="ctr">
            <a:normAutofit/>
          </a:bodyPr>
          <a:lstStyle>
            <a:lvl1pPr algn="ctr">
              <a:defRPr sz="4400" b="1">
                <a:latin typeface="Arial" panose="020B0604020202020204" pitchFamily="34" charset="0"/>
                <a:cs typeface="Arial" panose="020B0604020202020204" pitchFamily="34" charset="0"/>
              </a:defRPr>
            </a:lvl1pPr>
          </a:lstStyle>
          <a:p>
            <a:r>
              <a:rPr lang="ko-KR" altLang="en-US"/>
              <a:t>마스터 제목 스타일 편집</a:t>
            </a:r>
            <a:endParaRPr lang="ko-KR" altLang="en-US" dirty="0"/>
          </a:p>
        </p:txBody>
      </p:sp>
      <p:sp>
        <p:nvSpPr>
          <p:cNvPr id="3" name="부제목 2"/>
          <p:cNvSpPr>
            <a:spLocks noGrp="1"/>
          </p:cNvSpPr>
          <p:nvPr>
            <p:ph type="subTitle" idx="1"/>
          </p:nvPr>
        </p:nvSpPr>
        <p:spPr>
          <a:xfrm>
            <a:off x="1524000" y="3324944"/>
            <a:ext cx="9144000" cy="461962"/>
          </a:xfrm>
        </p:spPr>
        <p:txBody>
          <a:bodyPr/>
          <a:lstStyle>
            <a:lvl1pPr marL="0" indent="0" algn="ctr">
              <a:buNone/>
              <a:defRPr sz="2400">
                <a:solidFill>
                  <a:srgbClr val="826983"/>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ko-KR" altLang="en-US" dirty="0"/>
          </a:p>
        </p:txBody>
      </p:sp>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
        <p:nvSpPr>
          <p:cNvPr id="7" name="TextBox 6"/>
          <p:cNvSpPr txBox="1"/>
          <p:nvPr/>
        </p:nvSpPr>
        <p:spPr>
          <a:xfrm>
            <a:off x="4147751" y="4942710"/>
            <a:ext cx="3896498" cy="369332"/>
          </a:xfrm>
          <a:prstGeom prst="rect">
            <a:avLst/>
          </a:prstGeom>
          <a:noFill/>
        </p:spPr>
        <p:txBody>
          <a:bodyPr wrap="square" rtlCol="0">
            <a:spAutoFit/>
          </a:bodyPr>
          <a:lstStyle/>
          <a:p>
            <a:r>
              <a:rPr lang="en-US" altLang="ko-KR" dirty="0">
                <a:solidFill>
                  <a:srgbClr val="E7E6E6">
                    <a:lumMod val="25000"/>
                  </a:srgbClr>
                </a:solidFill>
                <a:latin typeface="Arial" panose="020B0604020202020204" pitchFamily="34" charset="0"/>
                <a:cs typeface="Arial" panose="020B0604020202020204" pitchFamily="34" charset="0"/>
              </a:rPr>
              <a:t>Computing Memory Architecture Lab.</a:t>
            </a:r>
            <a:endParaRPr lang="ko-KR" altLang="en-US" dirty="0">
              <a:solidFill>
                <a:srgbClr val="E7E6E6">
                  <a:lumMod val="25000"/>
                </a:srgb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667437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cxnSp>
        <p:nvCxnSpPr>
          <p:cNvPr id="7" name="직선 연결선 6"/>
          <p:cNvCxnSpPr/>
          <p:nvPr/>
        </p:nvCxnSpPr>
        <p:spPr>
          <a:xfrm>
            <a:off x="0" y="1154545"/>
            <a:ext cx="7883611"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5295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구역 머리글">
    <p:bg>
      <p:bgPr>
        <a:gradFill>
          <a:gsLst>
            <a:gs pos="77000">
              <a:srgbClr val="E2E8E1"/>
            </a:gs>
            <a:gs pos="51000">
              <a:srgbClr val="FFFFFF"/>
            </a:gs>
            <a:gs pos="0">
              <a:schemeClr val="accent1">
                <a:lumMod val="0"/>
                <a:lumOff val="100000"/>
              </a:schemeClr>
            </a:gs>
            <a:gs pos="100000">
              <a:srgbClr val="8FA0A7"/>
            </a:gs>
          </a:gsLst>
          <a:lin ang="5400000" scaled="1"/>
        </a:gra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normAutofit/>
          </a:bodyPr>
          <a:lstStyle>
            <a:lvl1pPr>
              <a:defRPr sz="4400">
                <a:latin typeface="Arial" panose="020B0604020202020204" pitchFamily="34" charset="0"/>
                <a:cs typeface="Arial" panose="020B0604020202020204" pitchFamily="34" charset="0"/>
              </a:defRPr>
            </a:lvl1pPr>
          </a:lstStyle>
          <a:p>
            <a:r>
              <a:rPr lang="ko-KR" altLang="en-US"/>
              <a:t>마스터 제목 스타일 편집</a:t>
            </a:r>
            <a:endParaRPr lang="ko-KR" altLang="en-US" dirty="0"/>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rgbClr val="826983"/>
                </a:solidFill>
                <a:latin typeface="Arial" panose="020B0604020202020204" pitchFamily="34" charset="0"/>
                <a:cs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6678502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코드 있는 컨텐츠">
    <p:spTree>
      <p:nvGrpSpPr>
        <p:cNvPr id="1" name=""/>
        <p:cNvGrpSpPr/>
        <p:nvPr/>
      </p:nvGrpSpPr>
      <p:grpSpPr>
        <a:xfrm>
          <a:off x="0" y="0"/>
          <a:ext cx="0" cy="0"/>
          <a:chOff x="0" y="0"/>
          <a:chExt cx="0" cy="0"/>
        </a:xfrm>
      </p:grpSpPr>
      <p:sp>
        <p:nvSpPr>
          <p:cNvPr id="2" name="제목 1"/>
          <p:cNvSpPr>
            <a:spLocks noGrp="1"/>
          </p:cNvSpPr>
          <p:nvPr>
            <p:ph type="title"/>
          </p:nvPr>
        </p:nvSpPr>
        <p:spPr>
          <a:xfrm>
            <a:off x="338399" y="327600"/>
            <a:ext cx="7405200" cy="766800"/>
          </a:xfrm>
        </p:spPr>
        <p:txBody>
          <a:bodyPr anchor="ctr"/>
          <a:lstStyle>
            <a:lvl1pPr>
              <a:defRPr sz="3200"/>
            </a:lvl1pPr>
          </a:lstStyle>
          <a:p>
            <a:r>
              <a:rPr lang="ko-KR" altLang="en-US"/>
              <a:t>마스터 제목 스타일 편집</a:t>
            </a:r>
            <a:endParaRPr lang="ko-KR" altLang="en-US" dirty="0"/>
          </a:p>
        </p:txBody>
      </p:sp>
      <p:sp>
        <p:nvSpPr>
          <p:cNvPr id="3" name="내용 개체 틀 2"/>
          <p:cNvSpPr>
            <a:spLocks noGrp="1"/>
          </p:cNvSpPr>
          <p:nvPr>
            <p:ph idx="1"/>
          </p:nvPr>
        </p:nvSpPr>
        <p:spPr>
          <a:xfrm>
            <a:off x="407989" y="1357745"/>
            <a:ext cx="4321029" cy="4433455"/>
          </a:xfrm>
        </p:spPr>
        <p:txBody>
          <a:bodyPr>
            <a:normAutofit/>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5" name="날짜 개체 틀 4"/>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cxnSp>
        <p:nvCxnSpPr>
          <p:cNvPr id="8" name="직선 연결선 7"/>
          <p:cNvCxnSpPr/>
          <p:nvPr/>
        </p:nvCxnSpPr>
        <p:spPr>
          <a:xfrm>
            <a:off x="0" y="1154545"/>
            <a:ext cx="7883611"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7140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838200" y="1825625"/>
            <a:ext cx="5181600" cy="43513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4" name="내용 개체 틀 3"/>
          <p:cNvSpPr>
            <a:spLocks noGrp="1"/>
          </p:cNvSpPr>
          <p:nvPr>
            <p:ph sz="half" idx="2"/>
          </p:nvPr>
        </p:nvSpPr>
        <p:spPr>
          <a:xfrm>
            <a:off x="6172200" y="1825625"/>
            <a:ext cx="5181600" cy="43513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5" name="날짜 개체 틀 4"/>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373124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8" name="바닥글 개체 틀 7"/>
          <p:cNvSpPr>
            <a:spLocks noGrp="1"/>
          </p:cNvSpPr>
          <p:nvPr>
            <p:ph type="ftr" sz="quarter" idx="11"/>
          </p:nvPr>
        </p:nvSpPr>
        <p:spPr/>
        <p:txBody>
          <a:bodyPr/>
          <a:lstStyle/>
          <a:p>
            <a:endParaRPr lang="ko-KR" altLang="en-US">
              <a:solidFill>
                <a:prstClr val="black">
                  <a:tint val="75000"/>
                </a:prstClr>
              </a:solidFill>
            </a:endParaRPr>
          </a:p>
        </p:txBody>
      </p:sp>
      <p:sp>
        <p:nvSpPr>
          <p:cNvPr id="9" name="슬라이드 번호 개체 틀 8"/>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28303406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4" name="바닥글 개체 틀 3"/>
          <p:cNvSpPr>
            <a:spLocks noGrp="1"/>
          </p:cNvSpPr>
          <p:nvPr>
            <p:ph type="ftr" sz="quarter" idx="11"/>
          </p:nvPr>
        </p:nvSpPr>
        <p:spPr/>
        <p:txBody>
          <a:bodyPr/>
          <a:lstStyle/>
          <a:p>
            <a:endParaRPr lang="ko-KR" altLang="en-US">
              <a:solidFill>
                <a:prstClr val="black">
                  <a:tint val="75000"/>
                </a:prstClr>
              </a:solidFill>
            </a:endParaRPr>
          </a:p>
        </p:txBody>
      </p:sp>
      <p:sp>
        <p:nvSpPr>
          <p:cNvPr id="5" name="슬라이드 번호 개체 틀 4"/>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24452432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3" name="바닥글 개체 틀 2"/>
          <p:cNvSpPr>
            <a:spLocks noGrp="1"/>
          </p:cNvSpPr>
          <p:nvPr>
            <p:ph type="ftr" sz="quarter" idx="11"/>
          </p:nvPr>
        </p:nvSpPr>
        <p:spPr/>
        <p:txBody>
          <a:bodyPr/>
          <a:lstStyle/>
          <a:p>
            <a:endParaRPr lang="ko-KR" altLang="en-US">
              <a:solidFill>
                <a:prstClr val="black">
                  <a:tint val="75000"/>
                </a:prstClr>
              </a:solidFill>
            </a:endParaRPr>
          </a:p>
        </p:txBody>
      </p:sp>
      <p:sp>
        <p:nvSpPr>
          <p:cNvPr id="4" name="슬라이드 번호 개체 틀 3"/>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460011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atin typeface="Calibri" panose="020F0502020204030204" pitchFamily="34" charset="0"/>
                <a:cs typeface="Calibri" panose="020F0502020204030204" pitchFamily="34" charset="0"/>
              </a:defRPr>
            </a:lvl1pPr>
          </a:lstStyle>
          <a:p>
            <a:r>
              <a:rPr lang="ko-KR" altLang="en-US"/>
              <a:t>마스터 제목 스타일 편집</a:t>
            </a:r>
          </a:p>
        </p:txBody>
      </p:sp>
      <p:sp>
        <p:nvSpPr>
          <p:cNvPr id="3" name="내용 개체 틀 2"/>
          <p:cNvSpPr>
            <a:spLocks noGrp="1"/>
          </p:cNvSpPr>
          <p:nvPr>
            <p:ph idx="1"/>
          </p:nvPr>
        </p:nvSpPr>
        <p:spPr/>
        <p:txBody>
          <a:bodyPr/>
          <a:lstStyle>
            <a:lvl1pPr>
              <a:defRPr>
                <a:latin typeface="Calibri" panose="020F0502020204030204" pitchFamily="34" charset="0"/>
                <a:cs typeface="Calibri" panose="020F0502020204030204" pitchFamily="34" charset="0"/>
              </a:defRPr>
            </a:lvl1pPr>
            <a:lvl2pPr>
              <a:defRPr>
                <a:latin typeface="Calibri" panose="020F0502020204030204" pitchFamily="34" charset="0"/>
                <a:cs typeface="Calibri" panose="020F0502020204030204" pitchFamily="34" charset="0"/>
              </a:defRPr>
            </a:lvl2pPr>
            <a:lvl3pPr>
              <a:defRPr>
                <a:latin typeface="Calibri" panose="020F0502020204030204" pitchFamily="34" charset="0"/>
                <a:cs typeface="Calibri" panose="020F0502020204030204" pitchFamily="34" charset="0"/>
              </a:defRPr>
            </a:lvl3pPr>
            <a:lvl4pPr>
              <a:defRPr>
                <a:latin typeface="Calibri" panose="020F0502020204030204" pitchFamily="34" charset="0"/>
                <a:cs typeface="Calibri" panose="020F0502020204030204" pitchFamily="34" charset="0"/>
              </a:defRPr>
            </a:lvl4pPr>
            <a:lvl5pPr>
              <a:defRPr>
                <a:latin typeface="Calibri" panose="020F0502020204030204" pitchFamily="34" charset="0"/>
                <a:cs typeface="Calibri" panose="020F0502020204030204" pitchFamily="34" charset="0"/>
              </a:defRPr>
            </a:lvl5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lvl1pPr>
              <a:defRPr>
                <a:latin typeface="Calibri" panose="020F0502020204030204" pitchFamily="34" charset="0"/>
                <a:cs typeface="Calibri" panose="020F0502020204030204" pitchFamily="34" charset="0"/>
              </a:defRPr>
            </a:lvl1pPr>
          </a:lstStyle>
          <a:p>
            <a:fld id="{7163A54D-41E7-4AEA-890D-8537ED4A3D42}" type="datetimeFigureOut">
              <a:rPr lang="ko-KR" altLang="en-US" smtClean="0"/>
              <a:pPr/>
              <a:t>2020. 5. 11.</a:t>
            </a:fld>
            <a:endParaRPr lang="ko-KR" altLang="en-US"/>
          </a:p>
        </p:txBody>
      </p:sp>
      <p:sp>
        <p:nvSpPr>
          <p:cNvPr id="5" name="바닥글 개체 틀 4"/>
          <p:cNvSpPr>
            <a:spLocks noGrp="1"/>
          </p:cNvSpPr>
          <p:nvPr>
            <p:ph type="ftr" sz="quarter" idx="11"/>
          </p:nvPr>
        </p:nvSpPr>
        <p:spPr/>
        <p:txBody>
          <a:bodyPr/>
          <a:lstStyle>
            <a:lvl1pPr>
              <a:defRPr>
                <a:latin typeface="Calibri" panose="020F0502020204030204" pitchFamily="34" charset="0"/>
                <a:cs typeface="Calibri" panose="020F0502020204030204" pitchFamily="34" charset="0"/>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Calibri" panose="020F0502020204030204" pitchFamily="34" charset="0"/>
                <a:cs typeface="Calibri" panose="020F0502020204030204" pitchFamily="34" charset="0"/>
              </a:defRPr>
            </a:lvl1pPr>
          </a:lstStyle>
          <a:p>
            <a:fld id="{7E143334-4AB7-49CA-B52F-E6E20F79A69B}" type="slidenum">
              <a:rPr lang="ko-KR" altLang="en-US" smtClean="0"/>
              <a:pPr/>
              <a:t>‹#›</a:t>
            </a:fld>
            <a:endParaRPr lang="ko-KR" altLang="en-US"/>
          </a:p>
        </p:txBody>
      </p:sp>
    </p:spTree>
    <p:extLst>
      <p:ext uri="{BB962C8B-B14F-4D97-AF65-F5344CB8AC3E}">
        <p14:creationId xmlns:p14="http://schemas.microsoft.com/office/powerpoint/2010/main" val="28397332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추가하려면 아이콘을 클릭하십시오</a:t>
            </a:r>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6" name="바닥글 개체 틀 5"/>
          <p:cNvSpPr>
            <a:spLocks noGrp="1"/>
          </p:cNvSpPr>
          <p:nvPr>
            <p:ph type="ftr" sz="quarter" idx="11"/>
          </p:nvPr>
        </p:nvSpPr>
        <p:spPr/>
        <p:txBody>
          <a:bodyPr/>
          <a:lstStyle/>
          <a:p>
            <a:endParaRPr lang="ko-KR" altLang="en-US">
              <a:solidFill>
                <a:prstClr val="black">
                  <a:tint val="75000"/>
                </a:prstClr>
              </a:solidFill>
            </a:endParaRPr>
          </a:p>
        </p:txBody>
      </p:sp>
      <p:sp>
        <p:nvSpPr>
          <p:cNvPr id="7" name="슬라이드 번호 개체 틀 6"/>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4633596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세로 텍스트 개체 틀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39038694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48521965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제목 및 내용">
    <p:spTree>
      <p:nvGrpSpPr>
        <p:cNvPr id="1" name=""/>
        <p:cNvGrpSpPr/>
        <p:nvPr/>
      </p:nvGrpSpPr>
      <p:grpSpPr>
        <a:xfrm>
          <a:off x="0" y="0"/>
          <a:ext cx="0" cy="0"/>
          <a:chOff x="0" y="0"/>
          <a:chExt cx="0" cy="0"/>
        </a:xfrm>
      </p:grpSpPr>
      <p:cxnSp>
        <p:nvCxnSpPr>
          <p:cNvPr id="9" name="직선 연결선 8"/>
          <p:cNvCxnSpPr/>
          <p:nvPr/>
        </p:nvCxnSpPr>
        <p:spPr>
          <a:xfrm>
            <a:off x="0" y="1154545"/>
            <a:ext cx="7883611"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
        <p:nvSpPr>
          <p:cNvPr id="10" name="텍스트 개체 틀 2"/>
          <p:cNvSpPr>
            <a:spLocks noGrp="1"/>
          </p:cNvSpPr>
          <p:nvPr>
            <p:ph idx="1"/>
          </p:nvPr>
        </p:nvSpPr>
        <p:spPr>
          <a:xfrm>
            <a:off x="339436" y="1364307"/>
            <a:ext cx="11014364" cy="4583412"/>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11" name="제목 개체 틀 1"/>
          <p:cNvSpPr>
            <a:spLocks noGrp="1"/>
          </p:cNvSpPr>
          <p:nvPr>
            <p:ph type="title"/>
          </p:nvPr>
        </p:nvSpPr>
        <p:spPr>
          <a:xfrm>
            <a:off x="339437" y="328179"/>
            <a:ext cx="7404132" cy="767454"/>
          </a:xfrm>
          <a:prstGeom prst="rect">
            <a:avLst/>
          </a:prstGeom>
        </p:spPr>
        <p:txBody>
          <a:bodyPr vert="horz" lIns="91440" tIns="45720" rIns="91440" bIns="45720" rtlCol="0" anchor="ctr">
            <a:normAutofit/>
          </a:bodyPr>
          <a:lstStyle/>
          <a:p>
            <a:r>
              <a:rPr lang="ko-KR" altLang="en-US"/>
              <a:t>마스터 제목 스타일 편집</a:t>
            </a:r>
            <a:endParaRPr lang="ko-KR" altLang="en-US" dirty="0"/>
          </a:p>
        </p:txBody>
      </p:sp>
      <p:sp>
        <p:nvSpPr>
          <p:cNvPr id="1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25000"/>
                  </a:schemeClr>
                </a:solidFill>
                <a:latin typeface="Arial" panose="020B0604020202020204" pitchFamily="34" charset="0"/>
                <a:cs typeface="Arial" panose="020B0604020202020204" pitchFamily="34" charset="0"/>
              </a:defRPr>
            </a:lvl1pPr>
          </a:lstStyle>
          <a:p>
            <a:endParaRPr lang="ko-KR" altLang="en-US">
              <a:solidFill>
                <a:srgbClr val="E7E6E6">
                  <a:lumMod val="25000"/>
                </a:srgbClr>
              </a:solidFill>
            </a:endParaRPr>
          </a:p>
        </p:txBody>
      </p:sp>
      <p:sp>
        <p:nvSpPr>
          <p:cNvPr id="1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latin typeface="Arial" panose="020B0604020202020204" pitchFamily="34" charset="0"/>
                <a:cs typeface="Arial" panose="020B0604020202020204" pitchFamily="34" charset="0"/>
              </a:defRPr>
            </a:lvl1pPr>
          </a:lstStyle>
          <a:p>
            <a:fld id="{A747FFCD-0BF5-4C3F-9821-DD9435042B3B}" type="slidenum">
              <a:rPr lang="ko-KR" altLang="en-US" smtClean="0">
                <a:solidFill>
                  <a:srgbClr val="E7E6E6">
                    <a:lumMod val="25000"/>
                  </a:srgbClr>
                </a:solidFill>
              </a:rPr>
              <a:pPr/>
              <a:t>‹#›</a:t>
            </a:fld>
            <a:endParaRPr lang="ko-KR" altLang="en-US">
              <a:solidFill>
                <a:srgbClr val="E7E6E6">
                  <a:lumMod val="25000"/>
                </a:srgbClr>
              </a:solidFill>
            </a:endParaRPr>
          </a:p>
        </p:txBody>
      </p:sp>
    </p:spTree>
    <p:extLst>
      <p:ext uri="{BB962C8B-B14F-4D97-AF65-F5344CB8AC3E}">
        <p14:creationId xmlns:p14="http://schemas.microsoft.com/office/powerpoint/2010/main" val="32353092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4_제목 및 내용">
    <p:spTree>
      <p:nvGrpSpPr>
        <p:cNvPr id="1" name=""/>
        <p:cNvGrpSpPr/>
        <p:nvPr/>
      </p:nvGrpSpPr>
      <p:grpSpPr>
        <a:xfrm>
          <a:off x="0" y="0"/>
          <a:ext cx="0" cy="0"/>
          <a:chOff x="0" y="0"/>
          <a:chExt cx="0" cy="0"/>
        </a:xfrm>
      </p:grpSpPr>
      <p:sp>
        <p:nvSpPr>
          <p:cNvPr id="2" name="제목 1"/>
          <p:cNvSpPr>
            <a:spLocks noGrp="1"/>
          </p:cNvSpPr>
          <p:nvPr>
            <p:ph type="title" hasCustomPrompt="1"/>
          </p:nvPr>
        </p:nvSpPr>
        <p:spPr>
          <a:xfrm>
            <a:off x="339436" y="328179"/>
            <a:ext cx="1147619" cy="826366"/>
          </a:xfrm>
          <a:ln w="31750" cap="sq" cmpd="dbl">
            <a:noFill/>
            <a:bevel/>
          </a:ln>
        </p:spPr>
        <p:txBody>
          <a:bodyPr/>
          <a:lstStyle>
            <a:lvl1pPr>
              <a:defRPr u="none">
                <a:solidFill>
                  <a:schemeClr val="bg2">
                    <a:lumMod val="25000"/>
                  </a:schemeClr>
                </a:solidFill>
                <a:latin typeface="Arial" panose="020B0604020202020204" pitchFamily="34" charset="0"/>
                <a:cs typeface="Arial" panose="020B0604020202020204" pitchFamily="34" charset="0"/>
              </a:defRPr>
            </a:lvl1pPr>
          </a:lstStyle>
          <a:p>
            <a:r>
              <a:rPr lang="en-US" altLang="ko-KR" dirty="0"/>
              <a:t>title</a:t>
            </a:r>
            <a:endParaRPr lang="ko-KR" altLang="en-US" dirty="0"/>
          </a:p>
        </p:txBody>
      </p:sp>
      <p:cxnSp>
        <p:nvCxnSpPr>
          <p:cNvPr id="7" name="직선 연결선 6"/>
          <p:cNvCxnSpPr/>
          <p:nvPr/>
        </p:nvCxnSpPr>
        <p:spPr>
          <a:xfrm>
            <a:off x="-65903" y="1154545"/>
            <a:ext cx="1552958"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
        <p:nvSpPr>
          <p:cNvPr id="12" name="바닥글 개체 틀 4"/>
          <p:cNvSpPr>
            <a:spLocks noGrp="1"/>
          </p:cNvSpPr>
          <p:nvPr>
            <p:ph type="ftr" sz="quarter" idx="11"/>
          </p:nvPr>
        </p:nvSpPr>
        <p:spPr>
          <a:xfrm>
            <a:off x="4038600" y="6356350"/>
            <a:ext cx="4114800" cy="365125"/>
          </a:xfrm>
        </p:spPr>
        <p:txBody>
          <a:bodyPr/>
          <a:lstStyle>
            <a:lvl1pPr>
              <a:defRPr>
                <a:solidFill>
                  <a:schemeClr val="bg2">
                    <a:lumMod val="25000"/>
                  </a:schemeClr>
                </a:solidFill>
              </a:defRPr>
            </a:lvl1pPr>
          </a:lstStyle>
          <a:p>
            <a:endParaRPr lang="ko-KR" altLang="en-US">
              <a:solidFill>
                <a:srgbClr val="E7E6E6">
                  <a:lumMod val="25000"/>
                </a:srgbClr>
              </a:solidFill>
            </a:endParaRPr>
          </a:p>
        </p:txBody>
      </p:sp>
      <p:sp>
        <p:nvSpPr>
          <p:cNvPr id="13" name="슬라이드 번호 개체 틀 5"/>
          <p:cNvSpPr>
            <a:spLocks noGrp="1"/>
          </p:cNvSpPr>
          <p:nvPr>
            <p:ph type="sldNum" sz="quarter" idx="12"/>
          </p:nvPr>
        </p:nvSpPr>
        <p:spPr>
          <a:xfrm>
            <a:off x="8610600" y="6356350"/>
            <a:ext cx="2743200" cy="365125"/>
          </a:xfrm>
        </p:spPr>
        <p:txBody>
          <a:bodyPr/>
          <a:lstStyle>
            <a:lvl1pPr>
              <a:defRPr>
                <a:solidFill>
                  <a:schemeClr val="bg2">
                    <a:lumMod val="25000"/>
                  </a:schemeClr>
                </a:solidFill>
              </a:defRPr>
            </a:lvl1pPr>
          </a:lstStyle>
          <a:p>
            <a:fld id="{A747FFCD-0BF5-4C3F-9821-DD9435042B3B}" type="slidenum">
              <a:rPr lang="ko-KR" altLang="en-US" smtClean="0">
                <a:solidFill>
                  <a:srgbClr val="E7E6E6">
                    <a:lumMod val="25000"/>
                  </a:srgbClr>
                </a:solidFill>
              </a:rPr>
              <a:pPr/>
              <a:t>‹#›</a:t>
            </a:fld>
            <a:endParaRPr lang="ko-KR" altLang="en-US">
              <a:solidFill>
                <a:srgbClr val="E7E6E6">
                  <a:lumMod val="25000"/>
                </a:srgbClr>
              </a:solidFill>
            </a:endParaRPr>
          </a:p>
        </p:txBody>
      </p:sp>
      <p:sp>
        <p:nvSpPr>
          <p:cNvPr id="14" name="텍스트 개체 틀 2"/>
          <p:cNvSpPr>
            <a:spLocks noGrp="1"/>
          </p:cNvSpPr>
          <p:nvPr>
            <p:ph idx="1"/>
          </p:nvPr>
        </p:nvSpPr>
        <p:spPr>
          <a:xfrm>
            <a:off x="339436" y="1363806"/>
            <a:ext cx="11132128" cy="4584412"/>
          </a:xfrm>
          <a:prstGeom prst="rect">
            <a:avLst/>
          </a:prstGeom>
        </p:spPr>
        <p:txBody>
          <a:bodyPr vert="horz" lIns="91440" tIns="45720" rIns="91440" bIns="45720" rtlCol="0">
            <a:normAutofit/>
          </a:bodyPr>
          <a:lstStyle>
            <a:lvl1pPr marL="228600" indent="-228600">
              <a:buClr>
                <a:srgbClr val="826983"/>
              </a:buClr>
              <a:buFont typeface="Wingdings" panose="05000000000000000000" pitchFamily="2" charset="2"/>
              <a:buChar char="§"/>
              <a:defRPr>
                <a:solidFill>
                  <a:schemeClr val="bg2">
                    <a:lumMod val="25000"/>
                  </a:schemeClr>
                </a:solidFill>
                <a:latin typeface="Arial" panose="020B0604020202020204" pitchFamily="34" charset="0"/>
                <a:cs typeface="Arial" panose="020B0604020202020204" pitchFamily="34" charset="0"/>
              </a:defRPr>
            </a:lvl1pPr>
            <a:lvl2pPr marL="6858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2pPr>
            <a:lvl3pPr marL="11430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3pPr>
            <a:lvl4pPr marL="16002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4pPr>
            <a:lvl5pPr marL="20574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5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Tree>
    <p:extLst>
      <p:ext uri="{BB962C8B-B14F-4D97-AF65-F5344CB8AC3E}">
        <p14:creationId xmlns:p14="http://schemas.microsoft.com/office/powerpoint/2010/main" val="5590135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구역 머리글">
    <p:bg>
      <p:bgPr>
        <a:gradFill>
          <a:gsLst>
            <a:gs pos="77000">
              <a:srgbClr val="E2E8E1"/>
            </a:gs>
            <a:gs pos="51000">
              <a:srgbClr val="FFFFFF"/>
            </a:gs>
            <a:gs pos="0">
              <a:schemeClr val="accent1">
                <a:lumMod val="0"/>
                <a:lumOff val="100000"/>
              </a:schemeClr>
            </a:gs>
            <a:gs pos="100000">
              <a:srgbClr val="8FA0A7"/>
            </a:gs>
          </a:gsLst>
          <a:lin ang="5400000" scaled="1"/>
        </a:gradFill>
        <a:effectLst/>
      </p:bgPr>
    </p:bg>
    <p:spTree>
      <p:nvGrpSpPr>
        <p:cNvPr id="1" name=""/>
        <p:cNvGrpSpPr/>
        <p:nvPr/>
      </p:nvGrpSpPr>
      <p:grpSpPr>
        <a:xfrm>
          <a:off x="0" y="0"/>
          <a:ext cx="0" cy="0"/>
          <a:chOff x="0" y="0"/>
          <a:chExt cx="0" cy="0"/>
        </a:xfrm>
      </p:grpSpPr>
      <p:sp>
        <p:nvSpPr>
          <p:cNvPr id="3" name="텍스트 개체 틀 2"/>
          <p:cNvSpPr>
            <a:spLocks noGrp="1"/>
          </p:cNvSpPr>
          <p:nvPr>
            <p:ph type="body" idx="1" hasCustomPrompt="1"/>
          </p:nvPr>
        </p:nvSpPr>
        <p:spPr>
          <a:xfrm>
            <a:off x="831850" y="4589463"/>
            <a:ext cx="10515600" cy="1500187"/>
          </a:xfrm>
        </p:spPr>
        <p:txBody>
          <a:bodyPr/>
          <a:lstStyle>
            <a:lvl1pPr marL="0" indent="0">
              <a:buNone/>
              <a:defRPr sz="2400">
                <a:solidFill>
                  <a:srgbClr val="82698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ko-KR" altLang="en-US" dirty="0"/>
              <a:t>마스터 부제목 스타일 편집</a:t>
            </a:r>
          </a:p>
        </p:txBody>
      </p:sp>
      <p:sp>
        <p:nvSpPr>
          <p:cNvPr id="7" name="바닥글 개체 틀 4"/>
          <p:cNvSpPr>
            <a:spLocks noGrp="1"/>
          </p:cNvSpPr>
          <p:nvPr>
            <p:ph type="ftr" sz="quarter" idx="11"/>
          </p:nvPr>
        </p:nvSpPr>
        <p:spPr>
          <a:xfrm>
            <a:off x="4038600" y="6356350"/>
            <a:ext cx="4114800" cy="365125"/>
          </a:xfrm>
        </p:spPr>
        <p:txBody>
          <a:bodyPr/>
          <a:lstStyle>
            <a:lvl1pPr>
              <a:defRPr>
                <a:solidFill>
                  <a:schemeClr val="bg2">
                    <a:lumMod val="25000"/>
                  </a:schemeClr>
                </a:solidFill>
                <a:latin typeface="Arial" panose="020B0604020202020204" pitchFamily="34" charset="0"/>
                <a:cs typeface="Arial" panose="020B0604020202020204" pitchFamily="34" charset="0"/>
              </a:defRPr>
            </a:lvl1pPr>
          </a:lstStyle>
          <a:p>
            <a:endParaRPr lang="ko-KR" altLang="en-US">
              <a:solidFill>
                <a:srgbClr val="E7E6E6">
                  <a:lumMod val="25000"/>
                </a:srgbClr>
              </a:solidFill>
            </a:endParaRPr>
          </a:p>
        </p:txBody>
      </p:sp>
      <p:sp>
        <p:nvSpPr>
          <p:cNvPr id="8" name="슬라이드 번호 개체 틀 5"/>
          <p:cNvSpPr>
            <a:spLocks noGrp="1"/>
          </p:cNvSpPr>
          <p:nvPr>
            <p:ph type="sldNum" sz="quarter" idx="12"/>
          </p:nvPr>
        </p:nvSpPr>
        <p:spPr>
          <a:xfrm>
            <a:off x="8610600" y="6356350"/>
            <a:ext cx="2743200" cy="365125"/>
          </a:xfrm>
        </p:spPr>
        <p:txBody>
          <a:bodyPr/>
          <a:lstStyle>
            <a:lvl1pPr>
              <a:defRPr>
                <a:solidFill>
                  <a:schemeClr val="bg2">
                    <a:lumMod val="25000"/>
                  </a:schemeClr>
                </a:solidFill>
              </a:defRPr>
            </a:lvl1pPr>
          </a:lstStyle>
          <a:p>
            <a:fld id="{A747FFCD-0BF5-4C3F-9821-DD9435042B3B}" type="slidenum">
              <a:rPr lang="ko-KR" altLang="en-US" smtClean="0">
                <a:solidFill>
                  <a:srgbClr val="E7E6E6">
                    <a:lumMod val="25000"/>
                  </a:srgbClr>
                </a:solidFill>
              </a:rPr>
              <a:pPr/>
              <a:t>‹#›</a:t>
            </a:fld>
            <a:endParaRPr lang="ko-KR" altLang="en-US">
              <a:solidFill>
                <a:srgbClr val="E7E6E6">
                  <a:lumMod val="25000"/>
                </a:srgbClr>
              </a:solidFill>
            </a:endParaRPr>
          </a:p>
        </p:txBody>
      </p:sp>
      <p:sp>
        <p:nvSpPr>
          <p:cNvPr id="6" name="제목 1"/>
          <p:cNvSpPr txBox="1">
            <a:spLocks/>
          </p:cNvSpPr>
          <p:nvPr/>
        </p:nvSpPr>
        <p:spPr>
          <a:xfrm>
            <a:off x="831850" y="1708515"/>
            <a:ext cx="10521950" cy="2853960"/>
          </a:xfrm>
          <a:prstGeom prst="rect">
            <a:avLst/>
          </a:prstGeom>
        </p:spPr>
        <p:txBody>
          <a:bodyPr vert="horz" lIns="91440" tIns="45720" rIns="91440" bIns="45720" rtlCol="0" anchor="b">
            <a:normAutofit/>
          </a:bodyPr>
          <a:lstStyle>
            <a:lvl1pPr algn="ctr" defTabSz="914400" rtl="0" eaLnBrk="1" latinLnBrk="1" hangingPunct="1">
              <a:lnSpc>
                <a:spcPct val="90000"/>
              </a:lnSpc>
              <a:spcBef>
                <a:spcPct val="0"/>
              </a:spcBef>
              <a:buNone/>
              <a:defRPr sz="4400" b="1" kern="1200">
                <a:solidFill>
                  <a:schemeClr val="bg2">
                    <a:lumMod val="25000"/>
                  </a:schemeClr>
                </a:solidFill>
                <a:latin typeface="Arial" panose="020B0604020202020204" pitchFamily="34" charset="0"/>
                <a:ea typeface="+mj-ea"/>
                <a:cs typeface="Arial" panose="020B0604020202020204" pitchFamily="34" charset="0"/>
              </a:defRPr>
            </a:lvl1pPr>
          </a:lstStyle>
          <a:p>
            <a:pPr algn="l"/>
            <a:r>
              <a:rPr lang="ko-KR" altLang="en-US" dirty="0">
                <a:solidFill>
                  <a:srgbClr val="E7E6E6">
                    <a:lumMod val="25000"/>
                  </a:srgbClr>
                </a:solidFill>
              </a:rPr>
              <a:t>마스터 제목 스타일 편집</a:t>
            </a:r>
          </a:p>
        </p:txBody>
      </p:sp>
    </p:spTree>
    <p:extLst>
      <p:ext uri="{BB962C8B-B14F-4D97-AF65-F5344CB8AC3E}">
        <p14:creationId xmlns:p14="http://schemas.microsoft.com/office/powerpoint/2010/main" val="232536590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54_제목 및 내용">
    <p:spTree>
      <p:nvGrpSpPr>
        <p:cNvPr id="1" name=""/>
        <p:cNvGrpSpPr/>
        <p:nvPr/>
      </p:nvGrpSpPr>
      <p:grpSpPr>
        <a:xfrm>
          <a:off x="0" y="0"/>
          <a:ext cx="0" cy="0"/>
          <a:chOff x="0" y="0"/>
          <a:chExt cx="0" cy="0"/>
        </a:xfrm>
      </p:grpSpPr>
      <p:cxnSp>
        <p:nvCxnSpPr>
          <p:cNvPr id="7" name="직선 연결선 6"/>
          <p:cNvCxnSpPr/>
          <p:nvPr/>
        </p:nvCxnSpPr>
        <p:spPr>
          <a:xfrm>
            <a:off x="-65903" y="1154545"/>
            <a:ext cx="1552958"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
        <p:nvSpPr>
          <p:cNvPr id="12" name="바닥글 개체 틀 4"/>
          <p:cNvSpPr>
            <a:spLocks noGrp="1"/>
          </p:cNvSpPr>
          <p:nvPr>
            <p:ph type="ftr" sz="quarter" idx="11"/>
          </p:nvPr>
        </p:nvSpPr>
        <p:spPr>
          <a:xfrm>
            <a:off x="4038600" y="6356350"/>
            <a:ext cx="4114800" cy="365125"/>
          </a:xfrm>
        </p:spPr>
        <p:txBody>
          <a:bodyPr/>
          <a:lstStyle>
            <a:lvl1pPr>
              <a:defRPr>
                <a:solidFill>
                  <a:schemeClr val="bg2">
                    <a:lumMod val="25000"/>
                  </a:schemeClr>
                </a:solidFill>
              </a:defRPr>
            </a:lvl1pPr>
          </a:lstStyle>
          <a:p>
            <a:endParaRPr lang="ko-KR" altLang="en-US">
              <a:solidFill>
                <a:srgbClr val="E7E6E6">
                  <a:lumMod val="25000"/>
                </a:srgbClr>
              </a:solidFill>
            </a:endParaRPr>
          </a:p>
        </p:txBody>
      </p:sp>
      <p:sp>
        <p:nvSpPr>
          <p:cNvPr id="13" name="슬라이드 번호 개체 틀 5"/>
          <p:cNvSpPr>
            <a:spLocks noGrp="1"/>
          </p:cNvSpPr>
          <p:nvPr>
            <p:ph type="sldNum" sz="quarter" idx="12"/>
          </p:nvPr>
        </p:nvSpPr>
        <p:spPr>
          <a:xfrm>
            <a:off x="8610600" y="6356350"/>
            <a:ext cx="2743200" cy="365125"/>
          </a:xfrm>
        </p:spPr>
        <p:txBody>
          <a:bodyPr/>
          <a:lstStyle>
            <a:lvl1pPr>
              <a:defRPr>
                <a:solidFill>
                  <a:schemeClr val="bg2">
                    <a:lumMod val="25000"/>
                  </a:schemeClr>
                </a:solidFill>
              </a:defRPr>
            </a:lvl1pPr>
          </a:lstStyle>
          <a:p>
            <a:fld id="{A747FFCD-0BF5-4C3F-9821-DD9435042B3B}" type="slidenum">
              <a:rPr lang="ko-KR" altLang="en-US" smtClean="0">
                <a:solidFill>
                  <a:srgbClr val="E7E6E6">
                    <a:lumMod val="25000"/>
                  </a:srgbClr>
                </a:solidFill>
              </a:rPr>
              <a:pPr/>
              <a:t>‹#›</a:t>
            </a:fld>
            <a:endParaRPr lang="ko-KR" altLang="en-US">
              <a:solidFill>
                <a:srgbClr val="E7E6E6">
                  <a:lumMod val="25000"/>
                </a:srgbClr>
              </a:solidFill>
            </a:endParaRPr>
          </a:p>
        </p:txBody>
      </p:sp>
      <p:sp>
        <p:nvSpPr>
          <p:cNvPr id="14" name="텍스트 개체 틀 2"/>
          <p:cNvSpPr>
            <a:spLocks noGrp="1"/>
          </p:cNvSpPr>
          <p:nvPr>
            <p:ph idx="1"/>
          </p:nvPr>
        </p:nvSpPr>
        <p:spPr>
          <a:xfrm>
            <a:off x="339436" y="1363806"/>
            <a:ext cx="11132128" cy="4584412"/>
          </a:xfrm>
          <a:prstGeom prst="rect">
            <a:avLst/>
          </a:prstGeom>
        </p:spPr>
        <p:txBody>
          <a:bodyPr vert="horz" lIns="91440" tIns="45720" rIns="91440" bIns="45720" rtlCol="0">
            <a:normAutofit/>
          </a:bodyPr>
          <a:lstStyle>
            <a:lvl1pPr marL="228600" indent="-228600">
              <a:buClr>
                <a:srgbClr val="826983"/>
              </a:buClr>
              <a:buFont typeface="Wingdings" panose="05000000000000000000" pitchFamily="2" charset="2"/>
              <a:buChar char="§"/>
              <a:defRPr>
                <a:solidFill>
                  <a:schemeClr val="bg2">
                    <a:lumMod val="25000"/>
                  </a:schemeClr>
                </a:solidFill>
                <a:latin typeface="Arial" panose="020B0604020202020204" pitchFamily="34" charset="0"/>
                <a:cs typeface="Arial" panose="020B0604020202020204" pitchFamily="34" charset="0"/>
              </a:defRPr>
            </a:lvl1pPr>
            <a:lvl2pPr marL="6858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2pPr>
            <a:lvl3pPr marL="11430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3pPr>
            <a:lvl4pPr marL="16002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4pPr>
            <a:lvl5pPr marL="2057400" indent="-228600">
              <a:buClr>
                <a:srgbClr val="826983"/>
              </a:buClr>
              <a:buFont typeface="맑은 고딕" panose="020B0503020000020004" pitchFamily="50" charset="-127"/>
              <a:buChar char="-"/>
              <a:defRPr>
                <a:solidFill>
                  <a:schemeClr val="bg2">
                    <a:lumMod val="25000"/>
                  </a:schemeClr>
                </a:solidFill>
                <a:latin typeface="Arial" panose="020B0604020202020204" pitchFamily="34" charset="0"/>
                <a:cs typeface="Arial" panose="020B0604020202020204" pitchFamily="34" charset="0"/>
              </a:defRPr>
            </a:lvl5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ko-KR" altLang="en-US" dirty="0"/>
          </a:p>
        </p:txBody>
      </p:sp>
      <p:sp>
        <p:nvSpPr>
          <p:cNvPr id="8" name="제목 개체 틀 1"/>
          <p:cNvSpPr>
            <a:spLocks noGrp="1"/>
          </p:cNvSpPr>
          <p:nvPr>
            <p:ph type="title"/>
          </p:nvPr>
        </p:nvSpPr>
        <p:spPr>
          <a:xfrm>
            <a:off x="339437" y="328179"/>
            <a:ext cx="7404132" cy="767454"/>
          </a:xfrm>
          <a:prstGeom prst="rect">
            <a:avLst/>
          </a:prstGeom>
        </p:spPr>
        <p:txBody>
          <a:bodyPr vert="horz" lIns="91440" tIns="45720" rIns="91440" bIns="45720" rtlCol="0" anchor="ctr">
            <a:normAutofit/>
          </a:bodyPr>
          <a:lstStyle/>
          <a:p>
            <a:r>
              <a:rPr lang="ko-KR" altLang="en-US"/>
              <a:t>마스터 제목 스타일 편집</a:t>
            </a:r>
            <a:endParaRPr lang="ko-KR" altLang="en-US" dirty="0"/>
          </a:p>
        </p:txBody>
      </p:sp>
    </p:spTree>
    <p:extLst>
      <p:ext uri="{BB962C8B-B14F-4D97-AF65-F5344CB8AC3E}">
        <p14:creationId xmlns:p14="http://schemas.microsoft.com/office/powerpoint/2010/main" val="10002262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코드있는 슬라이드1">
    <p:spTree>
      <p:nvGrpSpPr>
        <p:cNvPr id="1" name=""/>
        <p:cNvGrpSpPr/>
        <p:nvPr/>
      </p:nvGrpSpPr>
      <p:grpSpPr>
        <a:xfrm>
          <a:off x="0" y="0"/>
          <a:ext cx="0" cy="0"/>
          <a:chOff x="0" y="0"/>
          <a:chExt cx="0" cy="0"/>
        </a:xfrm>
      </p:grpSpPr>
      <p:sp>
        <p:nvSpPr>
          <p:cNvPr id="4" name="텍스트 개체 틀 3"/>
          <p:cNvSpPr>
            <a:spLocks noGrp="1"/>
          </p:cNvSpPr>
          <p:nvPr>
            <p:ph type="body" sz="half" idx="2" hasCustomPrompt="1"/>
          </p:nvPr>
        </p:nvSpPr>
        <p:spPr>
          <a:xfrm>
            <a:off x="339436" y="1392382"/>
            <a:ext cx="4888346" cy="3811588"/>
          </a:xfrm>
        </p:spPr>
        <p:txBody>
          <a:bodyPr/>
          <a:lstStyle>
            <a:lvl1pPr marL="285750" indent="-285750">
              <a:buClr>
                <a:srgbClr val="826983"/>
              </a:buClr>
              <a:buFont typeface="Wingdings" panose="05000000000000000000" pitchFamily="2" charset="2"/>
              <a:buChar char="§"/>
              <a:defRPr sz="1600"/>
            </a:lvl1pPr>
            <a:lvl2pPr marL="742950" indent="-285750">
              <a:buClr>
                <a:srgbClr val="826983"/>
              </a:buClr>
              <a:buFont typeface="맑은 고딕" panose="020B0503020000020004" pitchFamily="50" charset="-127"/>
              <a:buChar char="-"/>
              <a:defRPr sz="1200"/>
            </a:lvl2pPr>
            <a:lvl3pPr marL="1085850" indent="-171450">
              <a:buFont typeface="맑은 고딕" panose="020B0503020000020004" pitchFamily="50" charset="-127"/>
              <a:buChar char="-"/>
              <a:defRPr sz="1200"/>
            </a:lvl3pPr>
            <a:lvl4pPr marL="1543050" indent="-171450">
              <a:buFont typeface="맑은 고딕" panose="020B0503020000020004" pitchFamily="50" charset="-127"/>
              <a:buChar char="-"/>
              <a:defRPr sz="1000"/>
            </a:lvl4pPr>
            <a:lvl5pPr marL="2000250" indent="-171450">
              <a:buFont typeface="맑은 고딕" panose="020B0503020000020004" pitchFamily="50" charset="-127"/>
              <a:buChar char="-"/>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10" name="TextBox 9"/>
          <p:cNvSpPr txBox="1"/>
          <p:nvPr/>
        </p:nvSpPr>
        <p:spPr>
          <a:xfrm>
            <a:off x="5698837" y="1389352"/>
            <a:ext cx="5837382" cy="3814618"/>
          </a:xfrm>
          <a:prstGeom prst="rect">
            <a:avLst/>
          </a:prstGeom>
          <a:noFill/>
          <a:ln w="12700">
            <a:solidFill>
              <a:srgbClr val="8FA0A7"/>
            </a:solidFill>
          </a:ln>
        </p:spPr>
        <p:txBody>
          <a:bodyPr wrap="square" rtlCol="0">
            <a:spAutoFit/>
          </a:bodyPr>
          <a:lstStyle/>
          <a:p>
            <a:pPr algn="ctr"/>
            <a:endParaRPr lang="ko-KR" altLang="en-US" sz="2800" spc="-150" dirty="0">
              <a:solidFill>
                <a:prstClr val="black">
                  <a:lumMod val="85000"/>
                  <a:lumOff val="15000"/>
                </a:prstClr>
              </a:solidFill>
            </a:endParaRPr>
          </a:p>
        </p:txBody>
      </p:sp>
      <p:sp>
        <p:nvSpPr>
          <p:cNvPr id="11" name="TextBox 10"/>
          <p:cNvSpPr txBox="1"/>
          <p:nvPr/>
        </p:nvSpPr>
        <p:spPr>
          <a:xfrm>
            <a:off x="5698837" y="1389352"/>
            <a:ext cx="5837382" cy="3814618"/>
          </a:xfrm>
          <a:prstGeom prst="rect">
            <a:avLst/>
          </a:prstGeom>
          <a:noFill/>
          <a:ln w="12700">
            <a:solidFill>
              <a:srgbClr val="8FA0A7"/>
            </a:solidFill>
          </a:ln>
        </p:spPr>
        <p:txBody>
          <a:bodyPr wrap="square" rtlCol="0">
            <a:spAutoFit/>
          </a:bodyPr>
          <a:lstStyle/>
          <a:p>
            <a:pPr algn="ctr"/>
            <a:endParaRPr lang="ko-KR" altLang="en-US" sz="2800" spc="-150" dirty="0">
              <a:solidFill>
                <a:prstClr val="black">
                  <a:lumMod val="85000"/>
                  <a:lumOff val="15000"/>
                </a:prstClr>
              </a:solidFill>
            </a:endParaRPr>
          </a:p>
        </p:txBody>
      </p:sp>
      <p:sp>
        <p:nvSpPr>
          <p:cNvPr id="13" name="제목 개체 틀 1"/>
          <p:cNvSpPr>
            <a:spLocks noGrp="1"/>
          </p:cNvSpPr>
          <p:nvPr>
            <p:ph type="title"/>
          </p:nvPr>
        </p:nvSpPr>
        <p:spPr>
          <a:xfrm>
            <a:off x="339437" y="328179"/>
            <a:ext cx="7404132" cy="767454"/>
          </a:xfrm>
          <a:prstGeom prst="rect">
            <a:avLst/>
          </a:prstGeom>
        </p:spPr>
        <p:txBody>
          <a:bodyPr vert="horz" lIns="91440" tIns="45720" rIns="91440" bIns="45720" rtlCol="0" anchor="ctr">
            <a:normAutofit/>
          </a:bodyPr>
          <a:lstStyle/>
          <a:p>
            <a:r>
              <a:rPr lang="ko-KR" altLang="en-US"/>
              <a:t>마스터 제목 스타일 편집</a:t>
            </a:r>
            <a:endParaRPr lang="ko-KR" altLang="en-US" dirty="0"/>
          </a:p>
        </p:txBody>
      </p:sp>
      <p:sp>
        <p:nvSpPr>
          <p:cNvPr id="16"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25000"/>
                  </a:schemeClr>
                </a:solidFill>
                <a:latin typeface="Arial" panose="020B0604020202020204" pitchFamily="34" charset="0"/>
                <a:cs typeface="Arial" panose="020B0604020202020204" pitchFamily="34" charset="0"/>
              </a:defRPr>
            </a:lvl1pPr>
          </a:lstStyle>
          <a:p>
            <a:endParaRPr lang="ko-KR" altLang="en-US">
              <a:solidFill>
                <a:srgbClr val="E7E6E6">
                  <a:lumMod val="25000"/>
                </a:srgbClr>
              </a:solidFill>
            </a:endParaRPr>
          </a:p>
        </p:txBody>
      </p:sp>
      <p:sp>
        <p:nvSpPr>
          <p:cNvPr id="17"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25000"/>
                  </a:schemeClr>
                </a:solidFill>
                <a:latin typeface="Arial" panose="020B0604020202020204" pitchFamily="34" charset="0"/>
                <a:cs typeface="Arial" panose="020B0604020202020204" pitchFamily="34" charset="0"/>
              </a:defRPr>
            </a:lvl1pPr>
          </a:lstStyle>
          <a:p>
            <a:fld id="{A747FFCD-0BF5-4C3F-9821-DD9435042B3B}" type="slidenum">
              <a:rPr lang="ko-KR" altLang="en-US" smtClean="0">
                <a:solidFill>
                  <a:srgbClr val="E7E6E6">
                    <a:lumMod val="25000"/>
                  </a:srgbClr>
                </a:solidFill>
              </a:rPr>
              <a:pPr/>
              <a:t>‹#›</a:t>
            </a:fld>
            <a:endParaRPr lang="ko-KR" altLang="en-US">
              <a:solidFill>
                <a:srgbClr val="E7E6E6">
                  <a:lumMod val="25000"/>
                </a:srgbClr>
              </a:solidFill>
            </a:endParaRPr>
          </a:p>
        </p:txBody>
      </p:sp>
      <p:cxnSp>
        <p:nvCxnSpPr>
          <p:cNvPr id="18" name="직선 연결선 17"/>
          <p:cNvCxnSpPr/>
          <p:nvPr/>
        </p:nvCxnSpPr>
        <p:spPr>
          <a:xfrm>
            <a:off x="-65903" y="1154545"/>
            <a:ext cx="7883611" cy="0"/>
          </a:xfrm>
          <a:prstGeom prst="line">
            <a:avLst/>
          </a:prstGeom>
          <a:ln w="57150">
            <a:solidFill>
              <a:srgbClr val="8FA0A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062740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5_제목 및 내용">
    <p:bg>
      <p:bgPr>
        <a:gradFill>
          <a:gsLst>
            <a:gs pos="84424">
              <a:srgbClr val="AFCEEB"/>
            </a:gs>
            <a:gs pos="56000">
              <a:schemeClr val="accent1">
                <a:lumMod val="0"/>
                <a:lumOff val="100000"/>
              </a:schemeClr>
            </a:gs>
            <a:gs pos="0">
              <a:schemeClr val="accent1">
                <a:lumMod val="0"/>
                <a:lumOff val="100000"/>
              </a:schemeClr>
            </a:gs>
            <a:gs pos="100000">
              <a:schemeClr val="accent1">
                <a:lumMod val="100000"/>
              </a:schemeClr>
            </a:gs>
          </a:gsLst>
          <a:lin ang="5400000" scaled="1"/>
        </a:gradFill>
        <a:effectLst/>
      </p:bgPr>
    </p:bg>
    <p:spTree>
      <p:nvGrpSpPr>
        <p:cNvPr id="1" name=""/>
        <p:cNvGrpSpPr/>
        <p:nvPr/>
      </p:nvGrpSpPr>
      <p:grpSpPr>
        <a:xfrm>
          <a:off x="0" y="0"/>
          <a:ext cx="0" cy="0"/>
          <a:chOff x="0" y="0"/>
          <a:chExt cx="0" cy="0"/>
        </a:xfrm>
      </p:grpSpPr>
      <p:sp>
        <p:nvSpPr>
          <p:cNvPr id="4" name="날짜 개체 틀 3"/>
          <p:cNvSpPr>
            <a:spLocks noGrp="1"/>
          </p:cNvSpPr>
          <p:nvPr>
            <p:ph type="dt" sz="half" idx="10"/>
          </p:nvPr>
        </p:nvSpPr>
        <p:spPr/>
        <p:txBody>
          <a:body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11"/>
          </p:nvPr>
        </p:nvSpPr>
        <p:spPr/>
        <p:txBody>
          <a:bodyPr/>
          <a:lstStyle/>
          <a:p>
            <a:endParaRPr lang="ko-KR" altLang="en-US">
              <a:solidFill>
                <a:prstClr val="black">
                  <a:tint val="75000"/>
                </a:prstClr>
              </a:solidFill>
            </a:endParaRPr>
          </a:p>
        </p:txBody>
      </p:sp>
      <p:sp>
        <p:nvSpPr>
          <p:cNvPr id="6" name="슬라이드 번호 개체 틀 5"/>
          <p:cNvSpPr>
            <a:spLocks noGrp="1"/>
          </p:cNvSpPr>
          <p:nvPr>
            <p:ph type="sldNum" sz="quarter" idx="12"/>
          </p:nvPr>
        </p:nvSpPr>
        <p:spPr/>
        <p:txBody>
          <a:body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cxnSp>
        <p:nvCxnSpPr>
          <p:cNvPr id="8" name="직선 연결선 7"/>
          <p:cNvCxnSpPr/>
          <p:nvPr userDrawn="1"/>
        </p:nvCxnSpPr>
        <p:spPr>
          <a:xfrm flipH="1">
            <a:off x="264358" y="902090"/>
            <a:ext cx="2208626" cy="10551"/>
          </a:xfrm>
          <a:prstGeom prst="line">
            <a:avLst/>
          </a:prstGeom>
          <a:ln w="38100" cmpd="dbl">
            <a:solidFill>
              <a:schemeClr val="tx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383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31504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내용 개체 틀 2"/>
          <p:cNvSpPr>
            <a:spLocks noGrp="1"/>
          </p:cNvSpPr>
          <p:nvPr>
            <p:ph sz="half" idx="1"/>
          </p:nvPr>
        </p:nvSpPr>
        <p:spPr>
          <a:xfrm>
            <a:off x="838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6172200" y="1825625"/>
            <a:ext cx="5181600" cy="435133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631769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3706260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p>
        </p:txBody>
      </p:sp>
      <p:sp>
        <p:nvSpPr>
          <p:cNvPr id="3" name="날짜 개체 틀 2"/>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426851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926131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14943140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편집합니다</a:t>
            </a:r>
          </a:p>
        </p:txBody>
      </p:sp>
      <p:sp>
        <p:nvSpPr>
          <p:cNvPr id="5" name="날짜 개체 틀 4"/>
          <p:cNvSpPr>
            <a:spLocks noGrp="1"/>
          </p:cNvSpPr>
          <p:nvPr>
            <p:ph type="dt" sz="half" idx="10"/>
          </p:nvPr>
        </p:nvSpPr>
        <p:spPr/>
        <p:txBody>
          <a:bodyPr/>
          <a:lstStyle/>
          <a:p>
            <a:fld id="{7163A54D-41E7-4AEA-890D-8537ED4A3D42}" type="datetimeFigureOut">
              <a:rPr lang="ko-KR" altLang="en-US" smtClean="0"/>
              <a:t>2020. 5. 11.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2610825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63A54D-41E7-4AEA-890D-8537ED4A3D42}" type="datetimeFigureOut">
              <a:rPr lang="ko-KR" altLang="en-US" smtClean="0"/>
              <a:t>2020. 5. 11.</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E143334-4AB7-49CA-B52F-E6E20F79A69B}" type="slidenum">
              <a:rPr lang="ko-KR" altLang="en-US" smtClean="0"/>
              <a:t>‹#›</a:t>
            </a:fld>
            <a:endParaRPr lang="ko-KR" altLang="en-US"/>
          </a:p>
        </p:txBody>
      </p:sp>
    </p:spTree>
    <p:extLst>
      <p:ext uri="{BB962C8B-B14F-4D97-AF65-F5344CB8AC3E}">
        <p14:creationId xmlns:p14="http://schemas.microsoft.com/office/powerpoint/2010/main" val="1670998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338400" y="327600"/>
            <a:ext cx="7405200" cy="766800"/>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338400" y="1364400"/>
            <a:ext cx="11016000" cy="4582800"/>
          </a:xfrm>
          <a:prstGeom prst="rect">
            <a:avLst/>
          </a:prstGeom>
        </p:spPr>
        <p:txBody>
          <a:bodyPr vert="horz" lIns="91440" tIns="45720" rIns="91440" bIns="45720" rtlCol="0">
            <a:normAutofit/>
          </a:bodyPr>
          <a:lstStyle/>
          <a:p>
            <a:pPr lvl="0"/>
            <a:r>
              <a:rPr lang="ko-KR" altLang="en-US" dirty="0"/>
              <a:t>마스터 텍스트 스타일 편집</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3A23A8-828F-4344-BEBF-19FF83A5DA11}" type="datetimeFigureOut">
              <a:rPr lang="ko-KR" altLang="en-US" smtClean="0">
                <a:solidFill>
                  <a:prstClr val="black">
                    <a:tint val="75000"/>
                  </a:prstClr>
                </a:solidFill>
              </a:rPr>
              <a:pPr/>
              <a:t>2020. 5. 11.</a:t>
            </a:fld>
            <a:endParaRPr lang="ko-KR" altLang="en-US">
              <a:solidFill>
                <a:prstClr val="black">
                  <a:tint val="75000"/>
                </a:prstClr>
              </a:solidFill>
            </a:endParaRPr>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solidFill>
                <a:prstClr val="black">
                  <a:tint val="75000"/>
                </a:prstClr>
              </a:solidFill>
            </a:endParaRPr>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47FFCD-0BF5-4C3F-9821-DD9435042B3B}" type="slidenum">
              <a:rPr lang="ko-KR" altLang="en-US" smtClean="0">
                <a:solidFill>
                  <a:prstClr val="black">
                    <a:tint val="75000"/>
                  </a:prstClr>
                </a:solidFill>
              </a:rPr>
              <a:pPr/>
              <a:t>‹#›</a:t>
            </a:fld>
            <a:endParaRPr lang="ko-KR" altLang="en-US">
              <a:solidFill>
                <a:prstClr val="black">
                  <a:tint val="75000"/>
                </a:prstClr>
              </a:solidFill>
            </a:endParaRPr>
          </a:p>
        </p:txBody>
      </p:sp>
    </p:spTree>
    <p:extLst>
      <p:ext uri="{BB962C8B-B14F-4D97-AF65-F5344CB8AC3E}">
        <p14:creationId xmlns:p14="http://schemas.microsoft.com/office/powerpoint/2010/main" val="1197616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5" r:id="rId13"/>
    <p:sldLayoutId id="2147483723" r:id="rId14"/>
    <p:sldLayoutId id="2147483724" r:id="rId15"/>
    <p:sldLayoutId id="2147483725" r:id="rId16"/>
    <p:sldLayoutId id="2147483727" r:id="rId17"/>
  </p:sldLayoutIdLst>
  <p:txStyles>
    <p:titleStyle>
      <a:lvl1pPr algn="l" defTabSz="914400" rtl="0" eaLnBrk="1" latinLnBrk="1" hangingPunct="1">
        <a:lnSpc>
          <a:spcPct val="90000"/>
        </a:lnSpc>
        <a:spcBef>
          <a:spcPct val="0"/>
        </a:spcBef>
        <a:buNone/>
        <a:defRPr sz="4400" kern="1200">
          <a:solidFill>
            <a:schemeClr val="bg2">
              <a:lumMod val="25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1" hangingPunct="1">
        <a:lnSpc>
          <a:spcPct val="90000"/>
        </a:lnSpc>
        <a:spcBef>
          <a:spcPts val="1000"/>
        </a:spcBef>
        <a:buClr>
          <a:srgbClr val="826983"/>
        </a:buClr>
        <a:buFont typeface="Wingdings" panose="05000000000000000000" pitchFamily="2" charset="2"/>
        <a:buChar char="§"/>
        <a:defRPr sz="2800" kern="1200">
          <a:solidFill>
            <a:schemeClr val="bg2">
              <a:lumMod val="25000"/>
            </a:schemeClr>
          </a:solidFill>
          <a:latin typeface="+mn-lt"/>
          <a:ea typeface="+mn-ea"/>
          <a:cs typeface="+mn-cs"/>
        </a:defRPr>
      </a:lvl1pPr>
      <a:lvl2pPr marL="685800" indent="-228600" algn="l" defTabSz="914400" rtl="0" eaLnBrk="1" latinLnBrk="1" hangingPunct="1">
        <a:lnSpc>
          <a:spcPct val="90000"/>
        </a:lnSpc>
        <a:spcBef>
          <a:spcPts val="500"/>
        </a:spcBef>
        <a:buClr>
          <a:srgbClr val="826983"/>
        </a:buClr>
        <a:buFont typeface="맑은 고딕" panose="020B0503020000020004" pitchFamily="50" charset="-127"/>
        <a:buChar char="-"/>
        <a:defRPr sz="2400" kern="1200">
          <a:solidFill>
            <a:schemeClr val="bg2">
              <a:lumMod val="25000"/>
            </a:schemeClr>
          </a:solidFill>
          <a:latin typeface="+mn-lt"/>
          <a:ea typeface="+mn-ea"/>
          <a:cs typeface="+mn-cs"/>
        </a:defRPr>
      </a:lvl2pPr>
      <a:lvl3pPr marL="1143000" indent="-228600" algn="l" defTabSz="914400" rtl="0" eaLnBrk="1" latinLnBrk="1" hangingPunct="1">
        <a:lnSpc>
          <a:spcPct val="90000"/>
        </a:lnSpc>
        <a:spcBef>
          <a:spcPts val="500"/>
        </a:spcBef>
        <a:buClr>
          <a:srgbClr val="8FA0A7"/>
        </a:buClr>
        <a:buFont typeface="Arial" panose="020B0604020202020204" pitchFamily="34" charset="0"/>
        <a:buChar char="•"/>
        <a:defRPr sz="2000" kern="1200">
          <a:solidFill>
            <a:schemeClr val="bg2">
              <a:lumMod val="25000"/>
            </a:schemeClr>
          </a:solidFill>
          <a:latin typeface="+mn-lt"/>
          <a:ea typeface="+mn-ea"/>
          <a:cs typeface="+mn-cs"/>
        </a:defRPr>
      </a:lvl3pPr>
      <a:lvl4pPr marL="1600200" indent="-228600" algn="l" defTabSz="914400" rtl="0" eaLnBrk="1" latinLnBrk="1" hangingPunct="1">
        <a:lnSpc>
          <a:spcPct val="90000"/>
        </a:lnSpc>
        <a:spcBef>
          <a:spcPts val="500"/>
        </a:spcBef>
        <a:buClr>
          <a:srgbClr val="8FA0A7"/>
        </a:buClr>
        <a:buFont typeface="Arial" panose="020B0604020202020204" pitchFamily="34" charset="0"/>
        <a:buChar char="•"/>
        <a:defRPr sz="1800" kern="1200">
          <a:solidFill>
            <a:schemeClr val="bg2">
              <a:lumMod val="25000"/>
            </a:schemeClr>
          </a:solidFill>
          <a:latin typeface="+mn-lt"/>
          <a:ea typeface="+mn-ea"/>
          <a:cs typeface="+mn-cs"/>
        </a:defRPr>
      </a:lvl4pPr>
      <a:lvl5pPr marL="2057400" indent="-228600" algn="l" defTabSz="914400" rtl="0" eaLnBrk="1" latinLnBrk="1" hangingPunct="1">
        <a:lnSpc>
          <a:spcPct val="90000"/>
        </a:lnSpc>
        <a:spcBef>
          <a:spcPts val="500"/>
        </a:spcBef>
        <a:buClr>
          <a:srgbClr val="8FA0A7"/>
        </a:buClr>
        <a:buFont typeface="Arial" panose="020B0604020202020204" pitchFamily="34" charset="0"/>
        <a:buChar char="•"/>
        <a:defRPr sz="1800" kern="1200">
          <a:solidFill>
            <a:schemeClr val="bg2">
              <a:lumMod val="25000"/>
            </a:schemeClr>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image" Target="../media/image9.jp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image" Target="../media/image9.jp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7" Type="http://schemas.openxmlformats.org/officeDocument/2006/relationships/image" Target="../media/image1.png"/><Relationship Id="rId2" Type="http://schemas.microsoft.com/office/2007/relationships/media" Target="../media/media22.m4a"/><Relationship Id="rId1" Type="http://schemas.openxmlformats.org/officeDocument/2006/relationships/tags" Target="../tags/tag3.xml"/><Relationship Id="rId6" Type="http://schemas.openxmlformats.org/officeDocument/2006/relationships/image" Target="../media/image11.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1.png"/><Relationship Id="rId4" Type="http://schemas.openxmlformats.org/officeDocument/2006/relationships/image" Target="../media/image12.png"/></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audio" Target="../media/media29.m4a"/><Relationship Id="rId2" Type="http://schemas.microsoft.com/office/2007/relationships/media" Target="../media/media29.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audio" Target="../media/media30.m4a"/><Relationship Id="rId7" Type="http://schemas.openxmlformats.org/officeDocument/2006/relationships/image" Target="../media/image1.png"/><Relationship Id="rId2" Type="http://schemas.microsoft.com/office/2007/relationships/media" Target="../media/media30.m4a"/><Relationship Id="rId1" Type="http://schemas.openxmlformats.org/officeDocument/2006/relationships/tags" Target="../tags/tag6.xml"/><Relationship Id="rId6" Type="http://schemas.openxmlformats.org/officeDocument/2006/relationships/image" Target="../media/image11.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8.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audio" Target="../media/media36.m4a"/><Relationship Id="rId2" Type="http://schemas.microsoft.com/office/2007/relationships/media" Target="../media/media36.m4a"/><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1.png"/><Relationship Id="rId4" Type="http://schemas.openxmlformats.org/officeDocument/2006/relationships/image" Target="../media/image13.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audio" Target="../media/media4.m4a"/><Relationship Id="rId7" Type="http://schemas.openxmlformats.org/officeDocument/2006/relationships/image" Target="../media/image3.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2.jpeg"/><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5" Type="http://schemas.openxmlformats.org/officeDocument/2006/relationships/image" Target="../media/image1.pn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4.m4a"/><Relationship Id="rId1" Type="http://schemas.microsoft.com/office/2007/relationships/media" Target="../media/media44.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0.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5.m4a"/><Relationship Id="rId1" Type="http://schemas.microsoft.com/office/2007/relationships/media" Target="../media/media45.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21.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6.m4a"/><Relationship Id="rId1" Type="http://schemas.microsoft.com/office/2007/relationships/media" Target="../media/media46.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22.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47.m4a"/><Relationship Id="rId1" Type="http://schemas.microsoft.com/office/2007/relationships/media" Target="../media/media47.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23.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8.m4a"/><Relationship Id="rId1" Type="http://schemas.microsoft.com/office/2007/relationships/media" Target="../media/media48.m4a"/><Relationship Id="rId4"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audio" Target="../media/media49.m4a"/><Relationship Id="rId7" Type="http://schemas.openxmlformats.org/officeDocument/2006/relationships/image" Target="../media/image1.png"/><Relationship Id="rId2" Type="http://schemas.microsoft.com/office/2007/relationships/media" Target="../media/media49.m4a"/><Relationship Id="rId1" Type="http://schemas.openxmlformats.org/officeDocument/2006/relationships/tags" Target="../tags/tag8.xml"/><Relationship Id="rId6" Type="http://schemas.openxmlformats.org/officeDocument/2006/relationships/image" Target="../media/image15.png"/><Relationship Id="rId5" Type="http://schemas.openxmlformats.org/officeDocument/2006/relationships/notesSlide" Target="../notesSlides/notesSlide2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50.m4a"/><Relationship Id="rId1" Type="http://schemas.microsoft.com/office/2007/relationships/media" Target="../media/media50.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25.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1.m4a"/><Relationship Id="rId1" Type="http://schemas.microsoft.com/office/2007/relationships/media" Target="../media/media51.m4a"/><Relationship Id="rId5" Type="http://schemas.openxmlformats.org/officeDocument/2006/relationships/image" Target="../media/image1.png"/><Relationship Id="rId4" Type="http://schemas.openxmlformats.org/officeDocument/2006/relationships/image" Target="../media/image14.png"/></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2.m4a"/><Relationship Id="rId1" Type="http://schemas.microsoft.com/office/2007/relationships/media" Target="../media/media52.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783771" y="1562200"/>
            <a:ext cx="10624457" cy="2095399"/>
          </a:xfrm>
        </p:spPr>
        <p:txBody>
          <a:bodyPr>
            <a:normAutofit/>
          </a:bodyPr>
          <a:lstStyle/>
          <a:p>
            <a:r>
              <a:rPr lang="en-US" altLang="ko-KR" dirty="0"/>
              <a:t>Virtual/Physical Memory in SW/HW Communication (Week 9)</a:t>
            </a:r>
            <a:endParaRPr lang="ko-KR" altLang="en-US" sz="4800" dirty="0"/>
          </a:p>
        </p:txBody>
      </p:sp>
      <p:sp>
        <p:nvSpPr>
          <p:cNvPr id="3" name="부제목 2"/>
          <p:cNvSpPr>
            <a:spLocks noGrp="1"/>
          </p:cNvSpPr>
          <p:nvPr>
            <p:ph type="subTitle" idx="1"/>
          </p:nvPr>
        </p:nvSpPr>
        <p:spPr>
          <a:xfrm>
            <a:off x="1524000" y="3862137"/>
            <a:ext cx="9144000" cy="2502568"/>
          </a:xfrm>
        </p:spPr>
        <p:txBody>
          <a:bodyPr>
            <a:normAutofit/>
          </a:bodyPr>
          <a:lstStyle/>
          <a:p>
            <a:r>
              <a:rPr lang="en-US" altLang="ko-KR" dirty="0"/>
              <a:t>May 12, 2020</a:t>
            </a:r>
          </a:p>
          <a:p>
            <a:r>
              <a:rPr lang="en-US" altLang="ko-KR" dirty="0"/>
              <a:t>Sungjoo Yoo</a:t>
            </a:r>
          </a:p>
          <a:p>
            <a:endParaRPr lang="en-US" altLang="ko-KR" dirty="0"/>
          </a:p>
          <a:p>
            <a:r>
              <a:rPr lang="en-US" altLang="ko-KR" dirty="0"/>
              <a:t>Computing Memory Architecture Lab.</a:t>
            </a:r>
          </a:p>
          <a:p>
            <a:r>
              <a:rPr lang="en-US" altLang="ko-KR" dirty="0"/>
              <a:t>CSE, SNU</a:t>
            </a:r>
            <a:endParaRPr lang="ko-KR" altLang="en-US" dirty="0"/>
          </a:p>
        </p:txBody>
      </p:sp>
      <p:sp>
        <p:nvSpPr>
          <p:cNvPr id="4" name="TextBox 3"/>
          <p:cNvSpPr txBox="1"/>
          <p:nvPr/>
        </p:nvSpPr>
        <p:spPr>
          <a:xfrm>
            <a:off x="4782980" y="6428657"/>
            <a:ext cx="2626040" cy="369332"/>
          </a:xfrm>
          <a:prstGeom prst="rect">
            <a:avLst/>
          </a:prstGeom>
          <a:noFill/>
        </p:spPr>
        <p:txBody>
          <a:bodyPr wrap="none" rtlCol="0">
            <a:sp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800" b="0" i="0" u="none" strike="noStrike" kern="1200" cap="none" spc="0" normalizeH="0" baseline="0" noProof="0" dirty="0">
                <a:ln>
                  <a:noFill/>
                </a:ln>
                <a:solidFill>
                  <a:prstClr val="black"/>
                </a:solidFill>
                <a:effectLst/>
                <a:uLnTx/>
                <a:uFillTx/>
                <a:latin typeface="맑은 고딕" panose="020F0502020204030204"/>
                <a:ea typeface="맑은 고딕" panose="020B0503020000020004" pitchFamily="34" charset="-127"/>
                <a:cs typeface="+mn-cs"/>
              </a:rPr>
              <a:t>http://cmalab.snu.ac.kr </a:t>
            </a:r>
            <a:endParaRPr kumimoji="0" lang="ko-KR" altLang="en-US" sz="1800" b="0" i="0" u="none" strike="noStrike" kern="1200" cap="none" spc="0" normalizeH="0" baseline="0" noProof="0" dirty="0">
              <a:ln>
                <a:noFill/>
              </a:ln>
              <a:solidFill>
                <a:prstClr val="black"/>
              </a:solidFill>
              <a:effectLst/>
              <a:uLnTx/>
              <a:uFillTx/>
              <a:latin typeface="맑은 고딕" panose="020F0502020204030204"/>
              <a:ea typeface="맑은 고딕" panose="020B0503020000020004" pitchFamily="34" charset="-127"/>
              <a:cs typeface="+mn-cs"/>
            </a:endParaRPr>
          </a:p>
        </p:txBody>
      </p:sp>
      <p:pic>
        <p:nvPicPr>
          <p:cNvPr id="5" name="오디오 4">
            <a:hlinkClick r:id="" action="ppaction://media"/>
            <a:extLst>
              <a:ext uri="{FF2B5EF4-FFF2-40B4-BE49-F238E27FC236}">
                <a16:creationId xmlns:a16="http://schemas.microsoft.com/office/drawing/2014/main" id="{568D079F-FE21-CD44-A1AF-76BDECA4EA4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65925862"/>
      </p:ext>
    </p:extLst>
  </p:cSld>
  <p:clrMapOvr>
    <a:masterClrMapping/>
  </p:clrMapOvr>
  <mc:AlternateContent xmlns:mc="http://schemas.openxmlformats.org/markup-compatibility/2006">
    <mc:Choice xmlns:p14="http://schemas.microsoft.com/office/powerpoint/2010/main" Requires="p14">
      <p:transition spd="slow" p14:dur="2000" advTm="6801"/>
    </mc:Choice>
    <mc:Fallback>
      <p:transition spd="slow" advTm="6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5"/>
          <a:stretch>
            <a:fillRect/>
          </a:stretch>
        </p:blipFill>
        <p:spPr>
          <a:xfrm>
            <a:off x="4331368" y="1824438"/>
            <a:ext cx="7598945" cy="4908567"/>
          </a:xfrm>
          <a:prstGeom prst="rect">
            <a:avLst/>
          </a:prstGeom>
        </p:spPr>
      </p:pic>
      <p:sp>
        <p:nvSpPr>
          <p:cNvPr id="2" name="제목 1"/>
          <p:cNvSpPr>
            <a:spLocks noGrp="1"/>
          </p:cNvSpPr>
          <p:nvPr>
            <p:ph type="title"/>
          </p:nvPr>
        </p:nvSpPr>
        <p:spPr/>
        <p:txBody>
          <a:bodyPr/>
          <a:lstStyle/>
          <a:p>
            <a:r>
              <a:rPr lang="en-US" altLang="ko-KR" dirty="0"/>
              <a:t>Hardware Components are Assigned Their Own Physical Addresses</a:t>
            </a:r>
            <a:endParaRPr lang="ko-KR" altLang="en-US" dirty="0"/>
          </a:p>
        </p:txBody>
      </p:sp>
      <p:sp>
        <p:nvSpPr>
          <p:cNvPr id="3" name="내용 개체 틀 2"/>
          <p:cNvSpPr>
            <a:spLocks noGrp="1"/>
          </p:cNvSpPr>
          <p:nvPr>
            <p:ph idx="1"/>
          </p:nvPr>
        </p:nvSpPr>
        <p:spPr>
          <a:xfrm>
            <a:off x="838200" y="1825625"/>
            <a:ext cx="4817806" cy="4351338"/>
          </a:xfrm>
        </p:spPr>
        <p:txBody>
          <a:bodyPr/>
          <a:lstStyle/>
          <a:p>
            <a:r>
              <a:rPr lang="en-US" altLang="ko-KR" dirty="0"/>
              <a:t>BRAM is assigned a physical address region</a:t>
            </a:r>
          </a:p>
          <a:p>
            <a:r>
              <a:rPr lang="en-US" altLang="ko-KR" dirty="0"/>
              <a:t>Who does this assignment?</a:t>
            </a:r>
          </a:p>
          <a:p>
            <a:pPr lvl="1"/>
            <a:r>
              <a:rPr lang="en-US" altLang="ko-KR" dirty="0"/>
              <a:t>System designer</a:t>
            </a:r>
          </a:p>
          <a:p>
            <a:endParaRPr lang="ko-KR" altLang="en-US" dirty="0"/>
          </a:p>
        </p:txBody>
      </p:sp>
      <p:sp>
        <p:nvSpPr>
          <p:cNvPr id="5" name="TextBox 7"/>
          <p:cNvSpPr txBox="1"/>
          <p:nvPr/>
        </p:nvSpPr>
        <p:spPr>
          <a:xfrm>
            <a:off x="9064487" y="-4207"/>
            <a:ext cx="3127513" cy="369332"/>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r>
              <a:rPr lang="en-US" altLang="ko-KR" dirty="0"/>
              <a:t>[The </a:t>
            </a:r>
            <a:r>
              <a:rPr lang="en-US" altLang="ko-KR" dirty="0" err="1"/>
              <a:t>Zynq</a:t>
            </a:r>
            <a:r>
              <a:rPr lang="en-US" altLang="ko-KR" dirty="0"/>
              <a:t> Book, 2014]</a:t>
            </a:r>
          </a:p>
        </p:txBody>
      </p:sp>
      <p:sp>
        <p:nvSpPr>
          <p:cNvPr id="6" name="TextBox 5"/>
          <p:cNvSpPr txBox="1"/>
          <p:nvPr/>
        </p:nvSpPr>
        <p:spPr>
          <a:xfrm>
            <a:off x="4161856" y="5394144"/>
            <a:ext cx="2643352" cy="369332"/>
          </a:xfrm>
          <a:prstGeom prst="rect">
            <a:avLst/>
          </a:prstGeom>
          <a:noFill/>
        </p:spPr>
        <p:txBody>
          <a:bodyPr wrap="none" rtlCol="0">
            <a:spAutoFit/>
          </a:bodyPr>
          <a:lstStyle/>
          <a:p>
            <a:r>
              <a:rPr lang="en-US" altLang="ko-KR" dirty="0">
                <a:solidFill>
                  <a:srgbClr val="FF0000"/>
                </a:solidFill>
                <a:latin typeface="Calibri" panose="020F0502020204030204" pitchFamily="34" charset="0"/>
                <a:cs typeface="Calibri" panose="020F0502020204030204" pitchFamily="34" charset="0"/>
              </a:rPr>
              <a:t>0x4000_0000~0x4000_ffff</a:t>
            </a:r>
            <a:endParaRPr lang="ko-KR" altLang="en-US" dirty="0">
              <a:solidFill>
                <a:srgbClr val="FF0000"/>
              </a:solidFill>
              <a:latin typeface="Calibri" panose="020F0502020204030204" pitchFamily="34" charset="0"/>
              <a:cs typeface="Calibri" panose="020F0502020204030204" pitchFamily="34" charset="0"/>
            </a:endParaRPr>
          </a:p>
        </p:txBody>
      </p:sp>
      <p:sp>
        <p:nvSpPr>
          <p:cNvPr id="7" name="TextBox 6"/>
          <p:cNvSpPr txBox="1"/>
          <p:nvPr/>
        </p:nvSpPr>
        <p:spPr>
          <a:xfrm>
            <a:off x="5528796" y="5813135"/>
            <a:ext cx="764953" cy="369332"/>
          </a:xfrm>
          <a:prstGeom prst="rect">
            <a:avLst/>
          </a:prstGeom>
          <a:noFill/>
        </p:spPr>
        <p:txBody>
          <a:bodyPr wrap="none" rtlCol="0">
            <a:spAutoFit/>
          </a:bodyPr>
          <a:lstStyle/>
          <a:p>
            <a:r>
              <a:rPr lang="en-US" altLang="ko-KR" dirty="0">
                <a:solidFill>
                  <a:srgbClr val="FF0000"/>
                </a:solidFill>
                <a:latin typeface="Calibri" panose="020F0502020204030204" pitchFamily="34" charset="0"/>
                <a:cs typeface="Calibri" panose="020F0502020204030204" pitchFamily="34" charset="0"/>
              </a:rPr>
              <a:t>BRAM</a:t>
            </a:r>
            <a:endParaRPr lang="ko-KR" altLang="en-US" dirty="0">
              <a:solidFill>
                <a:srgbClr val="FF0000"/>
              </a:solidFill>
              <a:latin typeface="Calibri" panose="020F0502020204030204" pitchFamily="34" charset="0"/>
              <a:cs typeface="Calibri" panose="020F0502020204030204" pitchFamily="34" charset="0"/>
            </a:endParaRPr>
          </a:p>
        </p:txBody>
      </p:sp>
      <p:sp>
        <p:nvSpPr>
          <p:cNvPr id="8" name="슬라이드 번호 개체 틀 7"/>
          <p:cNvSpPr>
            <a:spLocks noGrp="1"/>
          </p:cNvSpPr>
          <p:nvPr>
            <p:ph type="sldNum" sz="quarter" idx="12"/>
          </p:nvPr>
        </p:nvSpPr>
        <p:spPr/>
        <p:txBody>
          <a:bodyPr/>
          <a:lstStyle/>
          <a:p>
            <a:fld id="{7E143334-4AB7-49CA-B52F-E6E20F79A69B}" type="slidenum">
              <a:rPr lang="ko-KR" altLang="en-US" smtClean="0"/>
              <a:pPr/>
              <a:t>10</a:t>
            </a:fld>
            <a:endParaRPr lang="ko-KR" altLang="en-US"/>
          </a:p>
        </p:txBody>
      </p:sp>
      <p:pic>
        <p:nvPicPr>
          <p:cNvPr id="10" name="오디오 9">
            <a:hlinkClick r:id="" action="ppaction://media"/>
            <a:extLst>
              <a:ext uri="{FF2B5EF4-FFF2-40B4-BE49-F238E27FC236}">
                <a16:creationId xmlns:a16="http://schemas.microsoft.com/office/drawing/2014/main" id="{F95F60C8-B0DF-5340-B7A5-296B3C8B78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90424435"/>
      </p:ext>
    </p:extLst>
  </p:cSld>
  <p:clrMapOvr>
    <a:masterClrMapping/>
  </p:clrMapOvr>
  <mc:AlternateContent xmlns:mc="http://schemas.openxmlformats.org/markup-compatibility/2006">
    <mc:Choice xmlns:p14="http://schemas.microsoft.com/office/powerpoint/2010/main" Requires="p14">
      <p:transition spd="slow" p14:dur="2000" advTm="46152"/>
    </mc:Choice>
    <mc:Fallback>
      <p:transition spd="slow" advTm="46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Setting Physical Memory Address Region of BRAM using </a:t>
            </a:r>
            <a:r>
              <a:rPr lang="en-US" altLang="ko-KR" dirty="0" err="1"/>
              <a:t>mmap</a:t>
            </a:r>
            <a:r>
              <a:rPr lang="en-US" altLang="ko-KR" dirty="0"/>
              <a:t>() and Xilinx tool</a:t>
            </a:r>
            <a:endParaRPr lang="ko-KR" altLang="en-US" dirty="0"/>
          </a:p>
        </p:txBody>
      </p:sp>
      <p:sp>
        <p:nvSpPr>
          <p:cNvPr id="3" name="내용 개체 틀 2"/>
          <p:cNvSpPr>
            <a:spLocks noGrp="1"/>
          </p:cNvSpPr>
          <p:nvPr>
            <p:ph idx="1"/>
          </p:nvPr>
        </p:nvSpPr>
        <p:spPr/>
        <p:txBody>
          <a:bodyPr/>
          <a:lstStyle/>
          <a:p>
            <a:r>
              <a:rPr lang="en-US" altLang="ko-KR" dirty="0"/>
              <a:t>BRAM is located @ address 0x4000_0000 ~ 0x4000_1FFF</a:t>
            </a:r>
          </a:p>
          <a:p>
            <a:pPr lvl="1"/>
            <a:r>
              <a:rPr lang="en-US" altLang="ko-KR" dirty="0"/>
              <a:t>Note) DRAM (BD.IC25/26) is @ address 0x0000_0000 ~ 0x3FFF_FFFF</a:t>
            </a:r>
          </a:p>
          <a:p>
            <a:r>
              <a:rPr lang="en-US" altLang="ko-KR" dirty="0"/>
              <a:t>System call </a:t>
            </a:r>
            <a:r>
              <a:rPr lang="en-US" altLang="ko-KR" b="1" dirty="0" err="1"/>
              <a:t>mmap</a:t>
            </a:r>
            <a:r>
              <a:rPr lang="en-US" altLang="ko-KR" b="1" dirty="0"/>
              <a:t>()</a:t>
            </a:r>
            <a:r>
              <a:rPr lang="en-US" altLang="ko-KR" dirty="0"/>
              <a:t> can be used to access BRAM</a:t>
            </a:r>
            <a:endParaRPr lang="en-US" altLang="ko-KR" i="1" dirty="0"/>
          </a:p>
          <a:p>
            <a:pPr lvl="1"/>
            <a:r>
              <a:rPr lang="en-US" altLang="ko-KR" sz="2000" dirty="0" err="1"/>
              <a:t>int</a:t>
            </a:r>
            <a:r>
              <a:rPr lang="en-US" altLang="ko-KR" sz="2000" dirty="0"/>
              <a:t> foo = open(“/dev/mem”, O_RDWR);</a:t>
            </a:r>
          </a:p>
          <a:p>
            <a:pPr lvl="1"/>
            <a:r>
              <a:rPr lang="en-US" altLang="ko-KR" sz="1800" dirty="0" err="1"/>
              <a:t>int</a:t>
            </a:r>
            <a:r>
              <a:rPr lang="en-US" altLang="ko-KR" sz="1800" dirty="0"/>
              <a:t> *</a:t>
            </a:r>
            <a:r>
              <a:rPr lang="en-US" altLang="ko-KR" sz="1800" dirty="0" err="1"/>
              <a:t>ptr</a:t>
            </a:r>
            <a:r>
              <a:rPr lang="en-US" altLang="ko-KR" sz="1800" dirty="0"/>
              <a:t> = </a:t>
            </a:r>
            <a:r>
              <a:rPr lang="en-US" altLang="ko-KR" sz="1800" dirty="0" err="1"/>
              <a:t>mmap</a:t>
            </a:r>
            <a:r>
              <a:rPr lang="en-US" altLang="ko-KR" sz="1800" dirty="0"/>
              <a:t>(NULL, size, PROT_READ|PROT_WRITE, MAP_SHARED, foo, 0x40000000);</a:t>
            </a:r>
            <a:endParaRPr lang="ko-KR" altLang="en-US" sz="1800" dirty="0"/>
          </a:p>
        </p:txBody>
      </p:sp>
      <p:pic>
        <p:nvPicPr>
          <p:cNvPr id="4" name="그림 3"/>
          <p:cNvPicPr>
            <a:picLocks noChangeAspect="1"/>
          </p:cNvPicPr>
          <p:nvPr/>
        </p:nvPicPr>
        <p:blipFill>
          <a:blip r:embed="rId4"/>
          <a:stretch>
            <a:fillRect/>
          </a:stretch>
        </p:blipFill>
        <p:spPr>
          <a:xfrm>
            <a:off x="1476315" y="3908056"/>
            <a:ext cx="9086850" cy="2838450"/>
          </a:xfrm>
          <a:prstGeom prst="rect">
            <a:avLst/>
          </a:prstGeom>
        </p:spPr>
      </p:pic>
      <p:sp>
        <p:nvSpPr>
          <p:cNvPr id="5" name="직사각형 4"/>
          <p:cNvSpPr/>
          <p:nvPr/>
        </p:nvSpPr>
        <p:spPr>
          <a:xfrm>
            <a:off x="7138971" y="4620576"/>
            <a:ext cx="2681597" cy="429312"/>
          </a:xfrm>
          <a:prstGeom prst="rect">
            <a:avLst/>
          </a:prstGeom>
          <a:noFill/>
          <a:ln w="38100">
            <a:solidFill>
              <a:srgbClr val="00B0F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ko-KR" altLang="en-US"/>
          </a:p>
        </p:txBody>
      </p:sp>
      <p:sp>
        <p:nvSpPr>
          <p:cNvPr id="6" name="TextBox 5"/>
          <p:cNvSpPr txBox="1"/>
          <p:nvPr/>
        </p:nvSpPr>
        <p:spPr>
          <a:xfrm>
            <a:off x="7677305" y="5049888"/>
            <a:ext cx="1604927" cy="369332"/>
          </a:xfrm>
          <a:prstGeom prst="rect">
            <a:avLst/>
          </a:prstGeom>
          <a:noFill/>
        </p:spPr>
        <p:txBody>
          <a:bodyPr wrap="none" rtlCol="0">
            <a:spAutoFit/>
          </a:bodyPr>
          <a:lstStyle/>
          <a:p>
            <a:r>
              <a:rPr lang="en-US" altLang="ko-KR" b="1" dirty="0">
                <a:solidFill>
                  <a:srgbClr val="00B0F0"/>
                </a:solidFill>
              </a:rPr>
              <a:t>BRAM ADDR</a:t>
            </a:r>
            <a:endParaRPr lang="ko-KR" altLang="en-US" b="1">
              <a:solidFill>
                <a:srgbClr val="00B0F0"/>
              </a:solidFill>
            </a:endParaRPr>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pPr/>
              <a:t>11</a:t>
            </a:fld>
            <a:endParaRPr lang="ko-KR" altLang="en-US"/>
          </a:p>
        </p:txBody>
      </p:sp>
      <p:pic>
        <p:nvPicPr>
          <p:cNvPr id="9" name="오디오 8">
            <a:hlinkClick r:id="" action="ppaction://media"/>
            <a:extLst>
              <a:ext uri="{FF2B5EF4-FFF2-40B4-BE49-F238E27FC236}">
                <a16:creationId xmlns:a16="http://schemas.microsoft.com/office/drawing/2014/main" id="{F170FFC5-1DD7-1D43-BB9E-95302D6D59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166913"/>
      </p:ext>
    </p:extLst>
  </p:cSld>
  <p:clrMapOvr>
    <a:masterClrMapping/>
  </p:clrMapOvr>
  <mc:AlternateContent xmlns:mc="http://schemas.openxmlformats.org/markup-compatibility/2006">
    <mc:Choice xmlns:p14="http://schemas.microsoft.com/office/powerpoint/2010/main" Requires="p14">
      <p:transition spd="slow" p14:dur="2000" advTm="33567"/>
    </mc:Choice>
    <mc:Fallback>
      <p:transition spd="slow" advTm="33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Software Code Using </a:t>
            </a:r>
            <a:r>
              <a:rPr lang="en-US" altLang="ko-KR" dirty="0" err="1"/>
              <a:t>mmap</a:t>
            </a:r>
            <a:r>
              <a:rPr lang="en-US" altLang="ko-KR" dirty="0"/>
              <a:t>() to Access BRAM</a:t>
            </a:r>
            <a:endParaRPr lang="ko-KR" altLang="en-US" dirty="0"/>
          </a:p>
        </p:txBody>
      </p:sp>
      <p:sp>
        <p:nvSpPr>
          <p:cNvPr id="4" name="내용 개체 틀 2"/>
          <p:cNvSpPr>
            <a:spLocks noGrp="1"/>
          </p:cNvSpPr>
          <p:nvPr>
            <p:ph idx="1"/>
          </p:nvPr>
        </p:nvSpPr>
        <p:spPr>
          <a:xfrm>
            <a:off x="588000" y="1777429"/>
            <a:ext cx="11016000" cy="4982967"/>
          </a:xfrm>
        </p:spPr>
        <p:style>
          <a:lnRef idx="2">
            <a:schemeClr val="dk1"/>
          </a:lnRef>
          <a:fillRef idx="1">
            <a:schemeClr val="lt1"/>
          </a:fillRef>
          <a:effectRef idx="0">
            <a:schemeClr val="dk1"/>
          </a:effectRef>
          <a:fontRef idx="minor">
            <a:schemeClr val="dk1"/>
          </a:fontRef>
        </p:style>
        <p:txBody>
          <a:bodyPr numCol="2">
            <a:noAutofit/>
          </a:bodyPr>
          <a:lstStyle/>
          <a:p>
            <a:pPr marL="0" indent="0">
              <a:buNone/>
            </a:pPr>
            <a:r>
              <a:rPr lang="en-US" altLang="ko-KR" sz="2000" dirty="0"/>
              <a:t>  </a:t>
            </a:r>
            <a:r>
              <a:rPr lang="en-US" altLang="ko-KR" sz="2000" dirty="0" err="1"/>
              <a:t>int</a:t>
            </a:r>
            <a:r>
              <a:rPr lang="en-US" altLang="ko-KR" sz="2000" dirty="0"/>
              <a:t> foo = open("/dev/mem", O_RDWR);</a:t>
            </a:r>
          </a:p>
          <a:p>
            <a:pPr marL="0" indent="0">
              <a:buNone/>
            </a:pPr>
            <a:r>
              <a:rPr lang="en-US" altLang="ko-KR" sz="1400" dirty="0"/>
              <a:t>  // Given a pathname for a file, open() returns a file descriptor</a:t>
            </a:r>
          </a:p>
          <a:p>
            <a:pPr marL="0" indent="0">
              <a:buNone/>
            </a:pPr>
            <a:r>
              <a:rPr lang="en-US" altLang="ko-KR" sz="1400" dirty="0"/>
              <a:t>  // ‘dev/mem’ refers to the system’s physical memory</a:t>
            </a:r>
          </a:p>
          <a:p>
            <a:pPr marL="0" indent="0">
              <a:buNone/>
            </a:pPr>
            <a:r>
              <a:rPr lang="en-US" altLang="ko-KR" sz="1400" dirty="0"/>
              <a:t>  // O_RDWR means both readable and writable access mode</a:t>
            </a:r>
          </a:p>
          <a:p>
            <a:pPr marL="0" indent="0">
              <a:buNone/>
            </a:pPr>
            <a:r>
              <a:rPr lang="en-US" altLang="ko-KR" sz="2000" dirty="0"/>
              <a:t>  </a:t>
            </a:r>
            <a:r>
              <a:rPr lang="en-US" altLang="ko-KR" sz="2000" dirty="0" err="1"/>
              <a:t>int</a:t>
            </a:r>
            <a:r>
              <a:rPr lang="en-US" altLang="ko-KR" sz="2000" dirty="0"/>
              <a:t> *</a:t>
            </a:r>
            <a:r>
              <a:rPr lang="en-US" altLang="ko-KR" sz="2000" dirty="0" err="1"/>
              <a:t>fpga_bram</a:t>
            </a:r>
            <a:r>
              <a:rPr lang="en-US" altLang="ko-KR" sz="2000" dirty="0"/>
              <a:t> = </a:t>
            </a:r>
            <a:r>
              <a:rPr lang="en-US" altLang="ko-KR" sz="2000" dirty="0" err="1"/>
              <a:t>mmap</a:t>
            </a:r>
            <a:r>
              <a:rPr lang="en-US" altLang="ko-KR" sz="2000" dirty="0"/>
              <a:t>(NULL, SIZE * </a:t>
            </a:r>
            <a:r>
              <a:rPr lang="en-US" altLang="ko-KR" sz="2000" dirty="0" err="1"/>
              <a:t>sizeof</a:t>
            </a:r>
            <a:r>
              <a:rPr lang="en-US" altLang="ko-KR" sz="2000" dirty="0"/>
              <a:t>(</a:t>
            </a:r>
            <a:r>
              <a:rPr lang="en-US" altLang="ko-KR" sz="2000" dirty="0" err="1"/>
              <a:t>int</a:t>
            </a:r>
            <a:r>
              <a:rPr lang="en-US" altLang="ko-KR" sz="2000" dirty="0"/>
              <a:t>), PROT_READ|PROT_WRITE, MAP_SHARED, foo, 0x40000000);</a:t>
            </a:r>
          </a:p>
          <a:p>
            <a:pPr marL="0" indent="0">
              <a:buNone/>
            </a:pPr>
            <a:r>
              <a:rPr lang="en-US" altLang="ko-KR" sz="1400" dirty="0"/>
              <a:t>  // </a:t>
            </a:r>
            <a:r>
              <a:rPr lang="en-US" altLang="ko-KR" sz="1400" dirty="0" err="1"/>
              <a:t>mmap</a:t>
            </a:r>
            <a:r>
              <a:rPr lang="en-US" altLang="ko-KR" sz="1400" dirty="0"/>
              <a:t>() creates a new mapping in the virtual address space of the calling process</a:t>
            </a:r>
          </a:p>
          <a:p>
            <a:pPr marL="0" indent="0">
              <a:buNone/>
            </a:pPr>
            <a:r>
              <a:rPr lang="en-US" altLang="ko-KR" sz="1400" dirty="0"/>
              <a:t>  // NULL means that the kernel chooses the address for mapping</a:t>
            </a:r>
          </a:p>
          <a:p>
            <a:pPr marL="0" indent="0">
              <a:buNone/>
            </a:pPr>
            <a:r>
              <a:rPr lang="en-US" altLang="ko-KR" sz="1400" dirty="0"/>
              <a:t>  // SIZE specifies the length of the mapping</a:t>
            </a:r>
          </a:p>
          <a:p>
            <a:pPr marL="0" indent="0">
              <a:buNone/>
            </a:pPr>
            <a:r>
              <a:rPr lang="en-US" altLang="ko-KR" sz="1400" dirty="0"/>
              <a:t>  // PROT_ arguments describe the memory protection (RD/WR)</a:t>
            </a:r>
          </a:p>
          <a:p>
            <a:pPr marL="0" indent="0">
              <a:buNone/>
            </a:pPr>
            <a:r>
              <a:rPr lang="en-US" altLang="ko-KR" sz="1400" dirty="0"/>
              <a:t>  // MAP_SHARED makes updates visible to other processes</a:t>
            </a:r>
          </a:p>
          <a:p>
            <a:pPr marL="0" indent="0">
              <a:buNone/>
            </a:pPr>
            <a:r>
              <a:rPr lang="en-US" altLang="ko-KR" sz="1400" dirty="0"/>
              <a:t>  // foo indicates the file descriptor to be mapped</a:t>
            </a:r>
          </a:p>
          <a:p>
            <a:pPr marL="0" indent="0">
              <a:buNone/>
            </a:pPr>
            <a:r>
              <a:rPr lang="en-US" altLang="ko-KR" sz="1400" dirty="0"/>
              <a:t>  // </a:t>
            </a:r>
            <a:r>
              <a:rPr lang="en-US" altLang="ko-KR" sz="1400" b="1" dirty="0">
                <a:solidFill>
                  <a:srgbClr val="0070C0"/>
                </a:solidFill>
              </a:rPr>
              <a:t>0x4000_0000 refers to offset of the file descriptor </a:t>
            </a:r>
            <a:r>
              <a:rPr lang="en-US" altLang="ko-KR" sz="1400" b="1" dirty="0">
                <a:solidFill>
                  <a:srgbClr val="0070C0"/>
                </a:solidFill>
                <a:sym typeface="Wingdings" panose="05000000000000000000" pitchFamily="2" charset="2"/>
              </a:rPr>
              <a:t> physical address for BRAM</a:t>
            </a:r>
            <a:endParaRPr lang="en-US" altLang="ko-KR" sz="1400" b="1" dirty="0">
              <a:solidFill>
                <a:srgbClr val="0070C0"/>
              </a:solidFill>
            </a:endParaRPr>
          </a:p>
          <a:p>
            <a:pPr marL="0" indent="0">
              <a:buNone/>
            </a:pPr>
            <a:r>
              <a:rPr lang="en-US" altLang="ko-KR" sz="2000" dirty="0"/>
              <a:t>for (</a:t>
            </a:r>
            <a:r>
              <a:rPr lang="en-US" altLang="ko-KR" sz="2000" dirty="0" err="1"/>
              <a:t>i</a:t>
            </a:r>
            <a:r>
              <a:rPr lang="en-US" altLang="ko-KR" sz="2000" dirty="0"/>
              <a:t> = 0; </a:t>
            </a:r>
            <a:r>
              <a:rPr lang="en-US" altLang="ko-KR" sz="2000" dirty="0" err="1"/>
              <a:t>i</a:t>
            </a:r>
            <a:r>
              <a:rPr lang="en-US" altLang="ko-KR" sz="2000" dirty="0"/>
              <a:t> &lt; SIZE; </a:t>
            </a:r>
            <a:r>
              <a:rPr lang="en-US" altLang="ko-KR" sz="2000" dirty="0" err="1"/>
              <a:t>i</a:t>
            </a:r>
            <a:r>
              <a:rPr lang="en-US" altLang="ko-KR" sz="2000" dirty="0"/>
              <a:t>++)</a:t>
            </a:r>
          </a:p>
          <a:p>
            <a:pPr marL="0" indent="0">
              <a:buNone/>
            </a:pPr>
            <a:r>
              <a:rPr lang="en-US" altLang="ko-KR" sz="2000" dirty="0">
                <a:solidFill>
                  <a:srgbClr val="FF0000"/>
                </a:solidFill>
              </a:rPr>
              <a:t>   *(</a:t>
            </a:r>
            <a:r>
              <a:rPr lang="en-US" altLang="ko-KR" sz="2000" dirty="0" err="1">
                <a:solidFill>
                  <a:srgbClr val="FF0000"/>
                </a:solidFill>
              </a:rPr>
              <a:t>fpga_bram</a:t>
            </a:r>
            <a:r>
              <a:rPr lang="en-US" altLang="ko-KR" sz="2000" dirty="0">
                <a:solidFill>
                  <a:srgbClr val="FF0000"/>
                </a:solidFill>
              </a:rPr>
              <a:t> + </a:t>
            </a:r>
            <a:r>
              <a:rPr lang="en-US" altLang="ko-KR" sz="2000" dirty="0" err="1">
                <a:solidFill>
                  <a:srgbClr val="FF0000"/>
                </a:solidFill>
              </a:rPr>
              <a:t>i</a:t>
            </a:r>
            <a:r>
              <a:rPr lang="en-US" altLang="ko-KR" sz="2000" dirty="0">
                <a:solidFill>
                  <a:srgbClr val="FF0000"/>
                </a:solidFill>
              </a:rPr>
              <a:t>) </a:t>
            </a:r>
            <a:r>
              <a:rPr lang="en-US" altLang="ko-KR" sz="2000" dirty="0">
                <a:solidFill>
                  <a:schemeClr val="tx1"/>
                </a:solidFill>
              </a:rPr>
              <a:t>= (</a:t>
            </a:r>
            <a:r>
              <a:rPr lang="en-US" altLang="ko-KR" sz="2000" dirty="0" err="1">
                <a:solidFill>
                  <a:schemeClr val="tx1"/>
                </a:solidFill>
              </a:rPr>
              <a:t>i</a:t>
            </a:r>
            <a:r>
              <a:rPr lang="en-US" altLang="ko-KR" sz="2000" dirty="0">
                <a:solidFill>
                  <a:schemeClr val="tx1"/>
                </a:solidFill>
              </a:rPr>
              <a:t> * 2);</a:t>
            </a:r>
          </a:p>
          <a:p>
            <a:pPr marL="0" indent="0">
              <a:buNone/>
            </a:pPr>
            <a:r>
              <a:rPr lang="en-US" altLang="ko-KR" sz="1400" dirty="0"/>
              <a:t>  // write arbitrary data on the BRAM area</a:t>
            </a:r>
          </a:p>
          <a:p>
            <a:pPr marL="0" indent="0">
              <a:buNone/>
            </a:pPr>
            <a:r>
              <a:rPr lang="en-US" altLang="ko-KR" sz="2000" dirty="0" err="1"/>
              <a:t>printf</a:t>
            </a:r>
            <a:r>
              <a:rPr lang="en-US" altLang="ko-KR" sz="2000" dirty="0"/>
              <a:t>("%-10s%-10s\n", "</a:t>
            </a:r>
            <a:r>
              <a:rPr lang="en-US" altLang="ko-KR" sz="2000" dirty="0" err="1"/>
              <a:t>addr</a:t>
            </a:r>
            <a:r>
              <a:rPr lang="en-US" altLang="ko-KR" sz="2000" dirty="0"/>
              <a:t>", "FPGA(hex)");</a:t>
            </a:r>
          </a:p>
          <a:p>
            <a:pPr marL="0" indent="0">
              <a:buNone/>
            </a:pPr>
            <a:r>
              <a:rPr lang="en-US" altLang="ko-KR" sz="2000" dirty="0"/>
              <a:t>for (</a:t>
            </a:r>
            <a:r>
              <a:rPr lang="en-US" altLang="ko-KR" sz="2000" dirty="0" err="1"/>
              <a:t>i</a:t>
            </a:r>
            <a:r>
              <a:rPr lang="en-US" altLang="ko-KR" sz="2000" dirty="0"/>
              <a:t> = 0; </a:t>
            </a:r>
            <a:r>
              <a:rPr lang="en-US" altLang="ko-KR" sz="2000" dirty="0" err="1"/>
              <a:t>i</a:t>
            </a:r>
            <a:r>
              <a:rPr lang="en-US" altLang="ko-KR" sz="2000" dirty="0"/>
              <a:t> &lt; SIZE; </a:t>
            </a:r>
            <a:r>
              <a:rPr lang="en-US" altLang="ko-KR" sz="2000" dirty="0" err="1"/>
              <a:t>i</a:t>
            </a:r>
            <a:r>
              <a:rPr lang="en-US" altLang="ko-KR" sz="2000" dirty="0"/>
              <a:t>++)</a:t>
            </a:r>
          </a:p>
          <a:p>
            <a:pPr marL="0" indent="0">
              <a:buNone/>
            </a:pPr>
            <a:r>
              <a:rPr lang="en-US" altLang="ko-KR" sz="2000" dirty="0"/>
              <a:t>   </a:t>
            </a:r>
            <a:r>
              <a:rPr lang="en-US" altLang="ko-KR" sz="2000" dirty="0" err="1"/>
              <a:t>printf</a:t>
            </a:r>
            <a:r>
              <a:rPr lang="en-US" altLang="ko-KR" sz="2000" dirty="0"/>
              <a:t>("%-10d%-10X\n", </a:t>
            </a:r>
            <a:r>
              <a:rPr lang="en-US" altLang="ko-KR" sz="2000" dirty="0" err="1"/>
              <a:t>i</a:t>
            </a:r>
            <a:r>
              <a:rPr lang="en-US" altLang="ko-KR" sz="2000" dirty="0"/>
              <a:t>, </a:t>
            </a:r>
            <a:r>
              <a:rPr lang="en-US" altLang="ko-KR" sz="2000" dirty="0">
                <a:solidFill>
                  <a:srgbClr val="FF0000"/>
                </a:solidFill>
              </a:rPr>
              <a:t>*(</a:t>
            </a:r>
            <a:r>
              <a:rPr lang="en-US" altLang="ko-KR" sz="2000" dirty="0" err="1">
                <a:solidFill>
                  <a:srgbClr val="FF0000"/>
                </a:solidFill>
              </a:rPr>
              <a:t>fpga_bram</a:t>
            </a:r>
            <a:r>
              <a:rPr lang="en-US" altLang="ko-KR" sz="2000" dirty="0">
                <a:solidFill>
                  <a:srgbClr val="FF0000"/>
                </a:solidFill>
              </a:rPr>
              <a:t> + </a:t>
            </a:r>
            <a:r>
              <a:rPr lang="en-US" altLang="ko-KR" sz="2000" dirty="0" err="1">
                <a:solidFill>
                  <a:srgbClr val="FF0000"/>
                </a:solidFill>
              </a:rPr>
              <a:t>i</a:t>
            </a:r>
            <a:r>
              <a:rPr lang="en-US" altLang="ko-KR" sz="2000" dirty="0">
                <a:solidFill>
                  <a:srgbClr val="FF0000"/>
                </a:solidFill>
              </a:rPr>
              <a:t>)</a:t>
            </a:r>
            <a:r>
              <a:rPr lang="en-US" altLang="ko-KR" sz="2000" dirty="0"/>
              <a:t>);</a:t>
            </a:r>
          </a:p>
          <a:p>
            <a:pPr marL="0" indent="0">
              <a:buNone/>
            </a:pPr>
            <a:r>
              <a:rPr lang="en-US" altLang="ko-KR" sz="1400" dirty="0"/>
              <a:t>  // read and show the data to check if BRAM’s working correctly</a:t>
            </a:r>
            <a:endParaRPr lang="ko-KR" altLang="en-US" sz="1400" dirty="0"/>
          </a:p>
        </p:txBody>
      </p:sp>
      <p:sp>
        <p:nvSpPr>
          <p:cNvPr id="3" name="슬라이드 번호 개체 틀 2"/>
          <p:cNvSpPr>
            <a:spLocks noGrp="1"/>
          </p:cNvSpPr>
          <p:nvPr>
            <p:ph type="sldNum" sz="quarter" idx="12"/>
          </p:nvPr>
        </p:nvSpPr>
        <p:spPr/>
        <p:txBody>
          <a:bodyPr/>
          <a:lstStyle/>
          <a:p>
            <a:fld id="{7E143334-4AB7-49CA-B52F-E6E20F79A69B}" type="slidenum">
              <a:rPr lang="ko-KR" altLang="en-US" smtClean="0"/>
              <a:pPr/>
              <a:t>12</a:t>
            </a:fld>
            <a:endParaRPr lang="ko-KR" altLang="en-US"/>
          </a:p>
        </p:txBody>
      </p:sp>
      <p:pic>
        <p:nvPicPr>
          <p:cNvPr id="6" name="오디오 5">
            <a:hlinkClick r:id="" action="ppaction://media"/>
            <a:extLst>
              <a:ext uri="{FF2B5EF4-FFF2-40B4-BE49-F238E27FC236}">
                <a16:creationId xmlns:a16="http://schemas.microsoft.com/office/drawing/2014/main" id="{E79E5CC1-793B-1D44-BA64-4AB4638918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86103183"/>
      </p:ext>
    </p:extLst>
  </p:cSld>
  <p:clrMapOvr>
    <a:masterClrMapping/>
  </p:clrMapOvr>
  <mc:AlternateContent xmlns:mc="http://schemas.openxmlformats.org/markup-compatibility/2006">
    <mc:Choice xmlns:p14="http://schemas.microsoft.com/office/powerpoint/2010/main" Requires="p14">
      <p:transition spd="slow" p14:dur="2000" advTm="136885"/>
    </mc:Choice>
    <mc:Fallback>
      <p:transition spd="slow" advTm="136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Memory/Storage Address Space</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4"/>
          <a:stretch>
            <a:fillRect/>
          </a:stretch>
        </p:blipFill>
        <p:spPr>
          <a:xfrm>
            <a:off x="1913465" y="1454115"/>
            <a:ext cx="8365069" cy="5267360"/>
          </a:xfrm>
          <a:prstGeom prst="rect">
            <a:avLst/>
          </a:prstGeom>
        </p:spPr>
      </p:pic>
      <p:sp>
        <p:nvSpPr>
          <p:cNvPr id="5" name="TextBox 4"/>
          <p:cNvSpPr txBox="1"/>
          <p:nvPr/>
        </p:nvSpPr>
        <p:spPr>
          <a:xfrm>
            <a:off x="10998081" y="-3709"/>
            <a:ext cx="1094339" cy="300082"/>
          </a:xfrm>
          <a:prstGeom prst="rect">
            <a:avLst/>
          </a:prstGeom>
          <a:noFill/>
        </p:spPr>
        <p:txBody>
          <a:bodyPr wrap="none">
            <a:spAutoFit/>
          </a:bodyPr>
          <a:lstStyle/>
          <a:p>
            <a:pPr>
              <a:defRPr/>
            </a:pPr>
            <a:r>
              <a:rPr lang="en-US" altLang="ko-KR" sz="1350" dirty="0">
                <a:solidFill>
                  <a:prstClr val="black"/>
                </a:solidFill>
                <a:latin typeface="Tahoma" pitchFamily="34" charset="0"/>
                <a:ea typeface="Tahoma" pitchFamily="34" charset="0"/>
                <a:cs typeface="Tahoma" pitchFamily="34" charset="0"/>
              </a:rPr>
              <a:t>[Cho, 2015]</a:t>
            </a:r>
            <a:endParaRPr lang="ko-KR" altLang="en-US" sz="1350" dirty="0">
              <a:solidFill>
                <a:prstClr val="black"/>
              </a:solidFill>
              <a:latin typeface="Tahoma" pitchFamily="34" charset="0"/>
              <a:ea typeface="맑은 고딕" panose="020B0503020000020004" pitchFamily="34" charset="-127"/>
              <a:cs typeface="Tahoma" pitchFamily="34" charset="0"/>
            </a:endParaRPr>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pPr/>
              <a:t>13</a:t>
            </a:fld>
            <a:endParaRPr lang="ko-KR" altLang="en-US"/>
          </a:p>
        </p:txBody>
      </p:sp>
      <p:sp>
        <p:nvSpPr>
          <p:cNvPr id="7" name="TextBox 6">
            <a:extLst>
              <a:ext uri="{FF2B5EF4-FFF2-40B4-BE49-F238E27FC236}">
                <a16:creationId xmlns:a16="http://schemas.microsoft.com/office/drawing/2014/main" id="{CACF571A-D4D5-5F43-AB26-3256AA11773A}"/>
              </a:ext>
            </a:extLst>
          </p:cNvPr>
          <p:cNvSpPr txBox="1"/>
          <p:nvPr/>
        </p:nvSpPr>
        <p:spPr>
          <a:xfrm>
            <a:off x="838199" y="3631962"/>
            <a:ext cx="1217577" cy="369332"/>
          </a:xfrm>
          <a:prstGeom prst="rect">
            <a:avLst/>
          </a:prstGeom>
          <a:noFill/>
        </p:spPr>
        <p:txBody>
          <a:bodyPr wrap="none" rtlCol="0">
            <a:spAutoFit/>
          </a:bodyPr>
          <a:lstStyle/>
          <a:p>
            <a:r>
              <a:rPr kumimoji="1" lang="en-US" altLang="ko-KR" b="1" dirty="0" err="1">
                <a:latin typeface="Calibri" panose="020F0502020204030204" pitchFamily="34" charset="0"/>
                <a:cs typeface="Calibri" panose="020F0502020204030204" pitchFamily="34" charset="0"/>
              </a:rPr>
              <a:t>fpga_bram</a:t>
            </a:r>
            <a:endParaRPr kumimoji="1" lang="ko-KR" altLang="en-US" b="1" dirty="0">
              <a:latin typeface="Calibri" panose="020F0502020204030204" pitchFamily="34" charset="0"/>
              <a:cs typeface="Calibri" panose="020F0502020204030204" pitchFamily="34" charset="0"/>
            </a:endParaRPr>
          </a:p>
        </p:txBody>
      </p:sp>
      <p:cxnSp>
        <p:nvCxnSpPr>
          <p:cNvPr id="9" name="직선 화살표 연결선 8">
            <a:extLst>
              <a:ext uri="{FF2B5EF4-FFF2-40B4-BE49-F238E27FC236}">
                <a16:creationId xmlns:a16="http://schemas.microsoft.com/office/drawing/2014/main" id="{D7AFD34A-E8F1-CC4D-AD8E-54EE288C4E35}"/>
              </a:ext>
            </a:extLst>
          </p:cNvPr>
          <p:cNvCxnSpPr>
            <a:cxnSpLocks/>
          </p:cNvCxnSpPr>
          <p:nvPr/>
        </p:nvCxnSpPr>
        <p:spPr>
          <a:xfrm>
            <a:off x="1828800" y="4001294"/>
            <a:ext cx="682906" cy="964245"/>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3B9727A-D2A7-A54A-9A7D-9A36E2FF5493}"/>
              </a:ext>
            </a:extLst>
          </p:cNvPr>
          <p:cNvSpPr txBox="1"/>
          <p:nvPr/>
        </p:nvSpPr>
        <p:spPr>
          <a:xfrm>
            <a:off x="2055776" y="5201919"/>
            <a:ext cx="1342034" cy="369332"/>
          </a:xfrm>
          <a:prstGeom prst="rect">
            <a:avLst/>
          </a:prstGeom>
          <a:noFill/>
        </p:spPr>
        <p:txBody>
          <a:bodyPr wrap="none" rtlCol="0">
            <a:spAutoFit/>
          </a:bodyPr>
          <a:lstStyle/>
          <a:p>
            <a:r>
              <a:rPr kumimoji="1" lang="en-US" altLang="ko-KR" b="1" dirty="0">
                <a:latin typeface="Calibri" panose="020F0502020204030204" pitchFamily="34" charset="0"/>
                <a:cs typeface="Calibri" panose="020F0502020204030204" pitchFamily="34" charset="0"/>
              </a:rPr>
              <a:t>0x4000_000</a:t>
            </a:r>
            <a:endParaRPr kumimoji="1" lang="ko-KR" altLang="en-US" b="1"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73BAD9C2-ABF0-5E45-9716-F67D61E40321}"/>
              </a:ext>
            </a:extLst>
          </p:cNvPr>
          <p:cNvSpPr txBox="1"/>
          <p:nvPr/>
        </p:nvSpPr>
        <p:spPr>
          <a:xfrm>
            <a:off x="2341729" y="2410346"/>
            <a:ext cx="506870" cy="369332"/>
          </a:xfrm>
          <a:prstGeom prst="rect">
            <a:avLst/>
          </a:prstGeom>
          <a:noFill/>
        </p:spPr>
        <p:txBody>
          <a:bodyPr wrap="none" rtlCol="0">
            <a:spAutoFit/>
          </a:bodyPr>
          <a:lstStyle/>
          <a:p>
            <a:r>
              <a:rPr kumimoji="1" lang="en-US" altLang="ko-KR" b="1" dirty="0">
                <a:latin typeface="Calibri" panose="020F0502020204030204" pitchFamily="34" charset="0"/>
                <a:cs typeface="Calibri" panose="020F0502020204030204" pitchFamily="34" charset="0"/>
              </a:rPr>
              <a:t>???</a:t>
            </a:r>
            <a:endParaRPr kumimoji="1" lang="ko-KR" altLang="en-US" b="1" dirty="0">
              <a:latin typeface="Calibri" panose="020F0502020204030204" pitchFamily="34" charset="0"/>
              <a:cs typeface="Calibri" panose="020F0502020204030204" pitchFamily="34" charset="0"/>
            </a:endParaRPr>
          </a:p>
        </p:txBody>
      </p:sp>
      <p:pic>
        <p:nvPicPr>
          <p:cNvPr id="12" name="오디오 11">
            <a:hlinkClick r:id="" action="ppaction://media"/>
            <a:extLst>
              <a:ext uri="{FF2B5EF4-FFF2-40B4-BE49-F238E27FC236}">
                <a16:creationId xmlns:a16="http://schemas.microsoft.com/office/drawing/2014/main" id="{A5B1CFE8-157E-1048-9921-6174D3643F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23641599"/>
      </p:ext>
    </p:extLst>
  </p:cSld>
  <p:clrMapOvr>
    <a:masterClrMapping/>
  </p:clrMapOvr>
  <mc:AlternateContent xmlns:mc="http://schemas.openxmlformats.org/markup-compatibility/2006">
    <mc:Choice xmlns:p14="http://schemas.microsoft.com/office/powerpoint/2010/main" Requires="p14">
      <p:transition spd="slow" p14:dur="2000" advTm="42252"/>
    </mc:Choice>
    <mc:Fallback>
      <p:transition spd="slow" advTm="42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Memory/Storage Address Space</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4"/>
          <a:stretch>
            <a:fillRect/>
          </a:stretch>
        </p:blipFill>
        <p:spPr>
          <a:xfrm>
            <a:off x="1913465" y="1454115"/>
            <a:ext cx="8365069" cy="5267360"/>
          </a:xfrm>
          <a:prstGeom prst="rect">
            <a:avLst/>
          </a:prstGeom>
        </p:spPr>
      </p:pic>
      <p:sp>
        <p:nvSpPr>
          <p:cNvPr id="5" name="TextBox 4"/>
          <p:cNvSpPr txBox="1"/>
          <p:nvPr/>
        </p:nvSpPr>
        <p:spPr>
          <a:xfrm>
            <a:off x="10998081" y="-3709"/>
            <a:ext cx="1094339" cy="300082"/>
          </a:xfrm>
          <a:prstGeom prst="rect">
            <a:avLst/>
          </a:prstGeom>
          <a:noFill/>
        </p:spPr>
        <p:txBody>
          <a:bodyPr wrap="none">
            <a:spAutoFit/>
          </a:bodyPr>
          <a:lstStyle/>
          <a:p>
            <a:pPr>
              <a:defRPr/>
            </a:pPr>
            <a:r>
              <a:rPr lang="en-US" altLang="ko-KR" sz="1350" dirty="0">
                <a:solidFill>
                  <a:prstClr val="black"/>
                </a:solidFill>
                <a:latin typeface="Tahoma" pitchFamily="34" charset="0"/>
                <a:ea typeface="Tahoma" pitchFamily="34" charset="0"/>
                <a:cs typeface="Tahoma" pitchFamily="34" charset="0"/>
              </a:rPr>
              <a:t>[Cho, 2015]</a:t>
            </a:r>
            <a:endParaRPr lang="ko-KR" altLang="en-US" sz="1350" dirty="0">
              <a:solidFill>
                <a:prstClr val="black"/>
              </a:solidFill>
              <a:latin typeface="Tahoma" pitchFamily="34" charset="0"/>
              <a:ea typeface="맑은 고딕" panose="020B0503020000020004" pitchFamily="34" charset="-127"/>
              <a:cs typeface="Tahoma" pitchFamily="34" charset="0"/>
            </a:endParaRPr>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pPr/>
              <a:t>14</a:t>
            </a:fld>
            <a:endParaRPr lang="ko-KR" altLang="en-US"/>
          </a:p>
        </p:txBody>
      </p:sp>
      <p:sp>
        <p:nvSpPr>
          <p:cNvPr id="7" name="TextBox 6">
            <a:extLst>
              <a:ext uri="{FF2B5EF4-FFF2-40B4-BE49-F238E27FC236}">
                <a16:creationId xmlns:a16="http://schemas.microsoft.com/office/drawing/2014/main" id="{CACF571A-D4D5-5F43-AB26-3256AA11773A}"/>
              </a:ext>
            </a:extLst>
          </p:cNvPr>
          <p:cNvSpPr txBox="1"/>
          <p:nvPr/>
        </p:nvSpPr>
        <p:spPr>
          <a:xfrm>
            <a:off x="838199" y="3631962"/>
            <a:ext cx="1217577" cy="369332"/>
          </a:xfrm>
          <a:prstGeom prst="rect">
            <a:avLst/>
          </a:prstGeom>
          <a:noFill/>
        </p:spPr>
        <p:txBody>
          <a:bodyPr wrap="none" rtlCol="0">
            <a:spAutoFit/>
          </a:bodyPr>
          <a:lstStyle/>
          <a:p>
            <a:r>
              <a:rPr kumimoji="1" lang="en-US" altLang="ko-KR" b="1" dirty="0" err="1">
                <a:latin typeface="Calibri" panose="020F0502020204030204" pitchFamily="34" charset="0"/>
                <a:cs typeface="Calibri" panose="020F0502020204030204" pitchFamily="34" charset="0"/>
              </a:rPr>
              <a:t>fpga_bram</a:t>
            </a:r>
            <a:endParaRPr kumimoji="1" lang="ko-KR" altLang="en-US" b="1"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83B9727A-D2A7-A54A-9A7D-9A36E2FF5493}"/>
              </a:ext>
            </a:extLst>
          </p:cNvPr>
          <p:cNvSpPr txBox="1"/>
          <p:nvPr/>
        </p:nvSpPr>
        <p:spPr>
          <a:xfrm>
            <a:off x="2055776" y="5201919"/>
            <a:ext cx="1342034" cy="369332"/>
          </a:xfrm>
          <a:prstGeom prst="rect">
            <a:avLst/>
          </a:prstGeom>
          <a:noFill/>
        </p:spPr>
        <p:txBody>
          <a:bodyPr wrap="none" rtlCol="0">
            <a:spAutoFit/>
          </a:bodyPr>
          <a:lstStyle/>
          <a:p>
            <a:r>
              <a:rPr kumimoji="1" lang="en-US" altLang="ko-KR" b="1" dirty="0">
                <a:latin typeface="Calibri" panose="020F0502020204030204" pitchFamily="34" charset="0"/>
                <a:cs typeface="Calibri" panose="020F0502020204030204" pitchFamily="34" charset="0"/>
              </a:rPr>
              <a:t>0x4000_000</a:t>
            </a:r>
            <a:endParaRPr kumimoji="1" lang="ko-KR" altLang="en-US" b="1"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73BAD9C2-ABF0-5E45-9716-F67D61E40321}"/>
              </a:ext>
            </a:extLst>
          </p:cNvPr>
          <p:cNvSpPr txBox="1"/>
          <p:nvPr/>
        </p:nvSpPr>
        <p:spPr>
          <a:xfrm>
            <a:off x="2219923" y="2460957"/>
            <a:ext cx="506870" cy="369332"/>
          </a:xfrm>
          <a:prstGeom prst="rect">
            <a:avLst/>
          </a:prstGeom>
          <a:noFill/>
        </p:spPr>
        <p:txBody>
          <a:bodyPr wrap="none" rtlCol="0">
            <a:spAutoFit/>
          </a:bodyPr>
          <a:lstStyle/>
          <a:p>
            <a:r>
              <a:rPr kumimoji="1" lang="en-US" altLang="ko-KR" b="1" dirty="0">
                <a:latin typeface="Calibri" panose="020F0502020204030204" pitchFamily="34" charset="0"/>
                <a:cs typeface="Calibri" panose="020F0502020204030204" pitchFamily="34" charset="0"/>
              </a:rPr>
              <a:t>???</a:t>
            </a:r>
            <a:endParaRPr kumimoji="1" lang="ko-KR" altLang="en-US" b="1" dirty="0">
              <a:latin typeface="Calibri" panose="020F0502020204030204" pitchFamily="34" charset="0"/>
              <a:cs typeface="Calibri" panose="020F0502020204030204" pitchFamily="34" charset="0"/>
            </a:endParaRPr>
          </a:p>
        </p:txBody>
      </p:sp>
      <p:cxnSp>
        <p:nvCxnSpPr>
          <p:cNvPr id="12" name="직선 화살표 연결선 11">
            <a:extLst>
              <a:ext uri="{FF2B5EF4-FFF2-40B4-BE49-F238E27FC236}">
                <a16:creationId xmlns:a16="http://schemas.microsoft.com/office/drawing/2014/main" id="{6E2105D1-888C-A346-AAA1-66D4A39C9158}"/>
              </a:ext>
            </a:extLst>
          </p:cNvPr>
          <p:cNvCxnSpPr>
            <a:cxnSpLocks/>
          </p:cNvCxnSpPr>
          <p:nvPr/>
        </p:nvCxnSpPr>
        <p:spPr>
          <a:xfrm flipV="1">
            <a:off x="1828800" y="2897757"/>
            <a:ext cx="512929" cy="728695"/>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17" name="직선 화살표 연결선 16">
            <a:extLst>
              <a:ext uri="{FF2B5EF4-FFF2-40B4-BE49-F238E27FC236}">
                <a16:creationId xmlns:a16="http://schemas.microsoft.com/office/drawing/2014/main" id="{BC82D1D7-6FF1-EC4C-8C01-044337DEA684}"/>
              </a:ext>
            </a:extLst>
          </p:cNvPr>
          <p:cNvCxnSpPr>
            <a:cxnSpLocks/>
          </p:cNvCxnSpPr>
          <p:nvPr/>
        </p:nvCxnSpPr>
        <p:spPr>
          <a:xfrm>
            <a:off x="2511706" y="2897757"/>
            <a:ext cx="0" cy="2067782"/>
          </a:xfrm>
          <a:prstGeom prst="straightConnector1">
            <a:avLst/>
          </a:prstGeom>
          <a:ln w="28575">
            <a:solidFill>
              <a:srgbClr val="FF0000"/>
            </a:solidFill>
            <a:prstDash val="sysDash"/>
            <a:tailEnd type="triangle"/>
          </a:ln>
        </p:spPr>
        <p:style>
          <a:lnRef idx="1">
            <a:schemeClr val="accent1"/>
          </a:lnRef>
          <a:fillRef idx="0">
            <a:schemeClr val="accent1"/>
          </a:fillRef>
          <a:effectRef idx="0">
            <a:schemeClr val="accent1"/>
          </a:effectRef>
          <a:fontRef idx="minor">
            <a:schemeClr val="tx1"/>
          </a:fontRef>
        </p:style>
      </p:cxnSp>
      <p:pic>
        <p:nvPicPr>
          <p:cNvPr id="9" name="오디오 8">
            <a:hlinkClick r:id="" action="ppaction://media"/>
            <a:extLst>
              <a:ext uri="{FF2B5EF4-FFF2-40B4-BE49-F238E27FC236}">
                <a16:creationId xmlns:a16="http://schemas.microsoft.com/office/drawing/2014/main" id="{8850ECC7-843F-9841-AF4E-6ADB2C6019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497882"/>
      </p:ext>
    </p:extLst>
  </p:cSld>
  <p:clrMapOvr>
    <a:masterClrMapping/>
  </p:clrMapOvr>
  <mc:AlternateContent xmlns:mc="http://schemas.openxmlformats.org/markup-compatibility/2006">
    <mc:Choice xmlns:p14="http://schemas.microsoft.com/office/powerpoint/2010/main" Requires="p14">
      <p:transition spd="slow" p14:dur="2000" advTm="40481"/>
    </mc:Choice>
    <mc:Fallback>
      <p:transition spd="slow" advTm="404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제목 1"/>
          <p:cNvSpPr>
            <a:spLocks noGrp="1"/>
          </p:cNvSpPr>
          <p:nvPr>
            <p:ph type="title"/>
          </p:nvPr>
        </p:nvSpPr>
        <p:spPr/>
        <p:txBody>
          <a:bodyPr/>
          <a:lstStyle/>
          <a:p>
            <a:r>
              <a:rPr lang="en-US" altLang="ko-KR" dirty="0"/>
              <a:t>Page Table to Keep Virtual to Physical Address Mapping Information</a:t>
            </a:r>
            <a:endParaRPr lang="ko-KR" altLang="en-US" dirty="0"/>
          </a:p>
        </p:txBody>
      </p:sp>
      <p:sp>
        <p:nvSpPr>
          <p:cNvPr id="4" name="직사각형 3"/>
          <p:cNvSpPr/>
          <p:nvPr/>
        </p:nvSpPr>
        <p:spPr>
          <a:xfrm>
            <a:off x="4151314" y="2343151"/>
            <a:ext cx="720725" cy="439261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5" name="직사각형 4"/>
          <p:cNvSpPr/>
          <p:nvPr/>
        </p:nvSpPr>
        <p:spPr>
          <a:xfrm>
            <a:off x="4151314" y="2782888"/>
            <a:ext cx="720725" cy="207962"/>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6" name="직사각형 5"/>
          <p:cNvSpPr/>
          <p:nvPr/>
        </p:nvSpPr>
        <p:spPr>
          <a:xfrm>
            <a:off x="4151314" y="4151313"/>
            <a:ext cx="720725" cy="207962"/>
          </a:xfrm>
          <a:prstGeom prst="rect">
            <a:avLst/>
          </a:prstGeom>
          <a:solidFill>
            <a:srgbClr val="00CC9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7" name="직사각형 6"/>
          <p:cNvSpPr/>
          <p:nvPr/>
        </p:nvSpPr>
        <p:spPr>
          <a:xfrm>
            <a:off x="4151314" y="6167438"/>
            <a:ext cx="720725" cy="207962"/>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72711" name="TextBox 7"/>
          <p:cNvSpPr txBox="1">
            <a:spLocks noChangeArrowheads="1"/>
          </p:cNvSpPr>
          <p:nvPr/>
        </p:nvSpPr>
        <p:spPr bwMode="auto">
          <a:xfrm>
            <a:off x="2959100" y="2701926"/>
            <a:ext cx="1195388"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12030000h</a:t>
            </a:r>
            <a:endParaRPr lang="ko-KR" altLang="en-US" sz="1600"/>
          </a:p>
        </p:txBody>
      </p:sp>
      <p:sp>
        <p:nvSpPr>
          <p:cNvPr id="72712" name="TextBox 8"/>
          <p:cNvSpPr txBox="1">
            <a:spLocks noChangeArrowheads="1"/>
          </p:cNvSpPr>
          <p:nvPr/>
        </p:nvSpPr>
        <p:spPr bwMode="auto">
          <a:xfrm>
            <a:off x="1032513" y="2301816"/>
            <a:ext cx="25242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2000" dirty="0"/>
              <a:t>Page start addresses</a:t>
            </a:r>
            <a:endParaRPr lang="ko-KR" altLang="en-US" sz="2000" dirty="0"/>
          </a:p>
        </p:txBody>
      </p:sp>
      <p:sp>
        <p:nvSpPr>
          <p:cNvPr id="72713" name="TextBox 9"/>
          <p:cNvSpPr txBox="1">
            <a:spLocks noChangeArrowheads="1"/>
          </p:cNvSpPr>
          <p:nvPr/>
        </p:nvSpPr>
        <p:spPr bwMode="auto">
          <a:xfrm>
            <a:off x="2959100" y="4098925"/>
            <a:ext cx="1206500"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0A084000h</a:t>
            </a:r>
            <a:endParaRPr lang="ko-KR" altLang="en-US" sz="1600"/>
          </a:p>
        </p:txBody>
      </p:sp>
      <p:sp>
        <p:nvSpPr>
          <p:cNvPr id="72714" name="TextBox 10"/>
          <p:cNvSpPr txBox="1">
            <a:spLocks noChangeArrowheads="1"/>
          </p:cNvSpPr>
          <p:nvPr/>
        </p:nvSpPr>
        <p:spPr bwMode="auto">
          <a:xfrm>
            <a:off x="2959100" y="6115050"/>
            <a:ext cx="119538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00200000h</a:t>
            </a:r>
            <a:endParaRPr lang="ko-KR" altLang="en-US" sz="1600"/>
          </a:p>
        </p:txBody>
      </p:sp>
      <p:sp>
        <p:nvSpPr>
          <p:cNvPr id="72715" name="TextBox 11"/>
          <p:cNvSpPr txBox="1">
            <a:spLocks noChangeArrowheads="1"/>
          </p:cNvSpPr>
          <p:nvPr/>
        </p:nvSpPr>
        <p:spPr bwMode="auto">
          <a:xfrm>
            <a:off x="3719513" y="1876425"/>
            <a:ext cx="1541462"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2000"/>
              <a:t>My program</a:t>
            </a:r>
            <a:endParaRPr lang="ko-KR" altLang="en-US" sz="2000"/>
          </a:p>
        </p:txBody>
      </p:sp>
      <p:sp>
        <p:nvSpPr>
          <p:cNvPr id="13" name="직사각형 12"/>
          <p:cNvSpPr/>
          <p:nvPr/>
        </p:nvSpPr>
        <p:spPr>
          <a:xfrm>
            <a:off x="9264650" y="3429000"/>
            <a:ext cx="719138" cy="23764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14" name="직사각형 13"/>
          <p:cNvSpPr/>
          <p:nvPr/>
        </p:nvSpPr>
        <p:spPr>
          <a:xfrm>
            <a:off x="9264650" y="5237163"/>
            <a:ext cx="719138" cy="207962"/>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15" name="직사각형 14"/>
          <p:cNvSpPr/>
          <p:nvPr/>
        </p:nvSpPr>
        <p:spPr>
          <a:xfrm>
            <a:off x="9264650" y="3933826"/>
            <a:ext cx="719138" cy="206375"/>
          </a:xfrm>
          <a:prstGeom prst="rect">
            <a:avLst/>
          </a:prstGeom>
          <a:solidFill>
            <a:srgbClr val="00CC98"/>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16" name="직사각형 15"/>
          <p:cNvSpPr/>
          <p:nvPr/>
        </p:nvSpPr>
        <p:spPr>
          <a:xfrm>
            <a:off x="9264650" y="4581526"/>
            <a:ext cx="719138" cy="207963"/>
          </a:xfrm>
          <a:prstGeom prst="rect">
            <a:avLst/>
          </a:prstGeom>
          <a:solidFill>
            <a:srgbClr val="7030A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72720" name="TextBox 16"/>
          <p:cNvSpPr txBox="1">
            <a:spLocks noChangeArrowheads="1"/>
          </p:cNvSpPr>
          <p:nvPr/>
        </p:nvSpPr>
        <p:spPr bwMode="auto">
          <a:xfrm>
            <a:off x="8759826" y="2997200"/>
            <a:ext cx="172402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2000"/>
              <a:t>Main memory</a:t>
            </a:r>
            <a:endParaRPr lang="ko-KR" altLang="en-US" sz="2000"/>
          </a:p>
        </p:txBody>
      </p:sp>
      <p:cxnSp>
        <p:nvCxnSpPr>
          <p:cNvPr id="19" name="직선 화살표 연결선 18"/>
          <p:cNvCxnSpPr>
            <a:stCxn id="7" idx="3"/>
            <a:endCxn id="16" idx="1"/>
          </p:cNvCxnSpPr>
          <p:nvPr/>
        </p:nvCxnSpPr>
        <p:spPr>
          <a:xfrm flipV="1">
            <a:off x="4872038" y="4684713"/>
            <a:ext cx="4392612" cy="1585912"/>
          </a:xfrm>
          <a:prstGeom prst="straightConnector1">
            <a:avLst/>
          </a:prstGeom>
          <a:ln w="28575">
            <a:solidFill>
              <a:srgbClr val="7030A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0" name="직선 화살표 연결선 19"/>
          <p:cNvCxnSpPr>
            <a:stCxn id="6" idx="3"/>
            <a:endCxn id="15" idx="1"/>
          </p:cNvCxnSpPr>
          <p:nvPr/>
        </p:nvCxnSpPr>
        <p:spPr>
          <a:xfrm flipV="1">
            <a:off x="4872038" y="4037014"/>
            <a:ext cx="4392612" cy="217487"/>
          </a:xfrm>
          <a:prstGeom prst="straightConnector1">
            <a:avLst/>
          </a:prstGeom>
          <a:ln w="28575">
            <a:solidFill>
              <a:srgbClr val="00CC99"/>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3" name="직선 화살표 연결선 22"/>
          <p:cNvCxnSpPr>
            <a:stCxn id="5" idx="3"/>
            <a:endCxn id="14" idx="1"/>
          </p:cNvCxnSpPr>
          <p:nvPr/>
        </p:nvCxnSpPr>
        <p:spPr>
          <a:xfrm>
            <a:off x="4872038" y="2886076"/>
            <a:ext cx="4392612" cy="2455863"/>
          </a:xfrm>
          <a:prstGeom prst="straightConnector1">
            <a:avLst/>
          </a:prstGeom>
          <a:ln w="28575">
            <a:solidFill>
              <a:srgbClr val="FFC0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72724" name="TextBox 27"/>
          <p:cNvSpPr txBox="1">
            <a:spLocks noChangeArrowheads="1"/>
          </p:cNvSpPr>
          <p:nvPr/>
        </p:nvSpPr>
        <p:spPr bwMode="auto">
          <a:xfrm>
            <a:off x="9364664" y="5394325"/>
            <a:ext cx="11953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00043000h</a:t>
            </a:r>
            <a:endParaRPr lang="ko-KR" altLang="en-US" sz="1600"/>
          </a:p>
        </p:txBody>
      </p:sp>
      <p:sp>
        <p:nvSpPr>
          <p:cNvPr id="72725" name="TextBox 29"/>
          <p:cNvSpPr txBox="1">
            <a:spLocks noChangeArrowheads="1"/>
          </p:cNvSpPr>
          <p:nvPr/>
        </p:nvSpPr>
        <p:spPr bwMode="auto">
          <a:xfrm>
            <a:off x="9364664" y="4746625"/>
            <a:ext cx="119538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0EFA0000h</a:t>
            </a:r>
            <a:endParaRPr lang="ko-KR" altLang="en-US" sz="1600"/>
          </a:p>
        </p:txBody>
      </p:sp>
      <p:sp>
        <p:nvSpPr>
          <p:cNvPr id="72726" name="TextBox 30"/>
          <p:cNvSpPr txBox="1">
            <a:spLocks noChangeArrowheads="1"/>
          </p:cNvSpPr>
          <p:nvPr/>
        </p:nvSpPr>
        <p:spPr bwMode="auto">
          <a:xfrm>
            <a:off x="9372601" y="4076700"/>
            <a:ext cx="11906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600"/>
              <a:t>0F275000h</a:t>
            </a:r>
            <a:endParaRPr lang="ko-KR" altLang="en-US" sz="1600"/>
          </a:p>
        </p:txBody>
      </p:sp>
      <p:grpSp>
        <p:nvGrpSpPr>
          <p:cNvPr id="2" name="그룹 1"/>
          <p:cNvGrpSpPr>
            <a:grpSpLocks/>
          </p:cNvGrpSpPr>
          <p:nvPr/>
        </p:nvGrpSpPr>
        <p:grpSpPr bwMode="auto">
          <a:xfrm>
            <a:off x="5707063" y="2593916"/>
            <a:ext cx="2698750" cy="3573523"/>
            <a:chOff x="4183063" y="2593915"/>
            <a:chExt cx="2698750" cy="3573523"/>
          </a:xfrm>
        </p:grpSpPr>
        <p:sp>
          <p:nvSpPr>
            <p:cNvPr id="26" name="모서리가 둥근 직사각형 25"/>
            <p:cNvSpPr/>
            <p:nvPr/>
          </p:nvSpPr>
          <p:spPr>
            <a:xfrm>
              <a:off x="5003800" y="3101975"/>
              <a:ext cx="936625" cy="3065463"/>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latinLnBrk="1" hangingPunct="1">
                <a:defRPr/>
              </a:pPr>
              <a:endParaRPr lang="ko-KR" altLang="en-US"/>
            </a:p>
          </p:txBody>
        </p:sp>
        <p:sp>
          <p:nvSpPr>
            <p:cNvPr id="72729" name="TextBox 26"/>
            <p:cNvSpPr txBox="1">
              <a:spLocks noChangeArrowheads="1"/>
            </p:cNvSpPr>
            <p:nvPr/>
          </p:nvSpPr>
          <p:spPr bwMode="auto">
            <a:xfrm>
              <a:off x="4788815" y="2593915"/>
              <a:ext cx="1366593"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algn="ctr" eaLnBrk="1" hangingPunct="1">
                <a:spcBef>
                  <a:spcPct val="0"/>
                </a:spcBef>
                <a:buFontTx/>
                <a:buNone/>
              </a:pPr>
              <a:r>
                <a:rPr lang="en-US" altLang="ko-KR" sz="2000" dirty="0"/>
                <a:t>Page table</a:t>
              </a:r>
              <a:endParaRPr lang="ko-KR" altLang="en-US" sz="2000" dirty="0"/>
            </a:p>
          </p:txBody>
        </p:sp>
        <p:sp>
          <p:nvSpPr>
            <p:cNvPr id="72730" name="TextBox 31"/>
            <p:cNvSpPr txBox="1">
              <a:spLocks noChangeArrowheads="1"/>
            </p:cNvSpPr>
            <p:nvPr/>
          </p:nvSpPr>
          <p:spPr bwMode="auto">
            <a:xfrm>
              <a:off x="4183063" y="4140200"/>
              <a:ext cx="26924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800"/>
                <a:t>12030000h</a:t>
              </a:r>
              <a:r>
                <a:rPr lang="en-US" altLang="ko-KR" sz="1800">
                  <a:sym typeface="Wingdings" panose="05000000000000000000" pitchFamily="2" charset="2"/>
                </a:rPr>
                <a:t>00043000h</a:t>
              </a:r>
              <a:endParaRPr lang="ko-KR" altLang="en-US" sz="1800"/>
            </a:p>
          </p:txBody>
        </p:sp>
        <p:sp>
          <p:nvSpPr>
            <p:cNvPr id="72731" name="TextBox 32"/>
            <p:cNvSpPr txBox="1">
              <a:spLocks noChangeArrowheads="1"/>
            </p:cNvSpPr>
            <p:nvPr/>
          </p:nvSpPr>
          <p:spPr bwMode="auto">
            <a:xfrm>
              <a:off x="4183063" y="4427538"/>
              <a:ext cx="26987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800"/>
                <a:t>0A084000h</a:t>
              </a:r>
              <a:r>
                <a:rPr lang="en-US" altLang="ko-KR" sz="1800">
                  <a:sym typeface="Wingdings" panose="05000000000000000000" pitchFamily="2" charset="2"/>
                </a:rPr>
                <a:t>0F275000h</a:t>
              </a:r>
              <a:endParaRPr lang="ko-KR" altLang="en-US" sz="1800"/>
            </a:p>
          </p:txBody>
        </p:sp>
        <p:sp>
          <p:nvSpPr>
            <p:cNvPr id="72732" name="TextBox 33"/>
            <p:cNvSpPr txBox="1">
              <a:spLocks noChangeArrowheads="1"/>
            </p:cNvSpPr>
            <p:nvPr/>
          </p:nvSpPr>
          <p:spPr bwMode="auto">
            <a:xfrm>
              <a:off x="4183063" y="4716463"/>
              <a:ext cx="2690812"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latinLnBrk="1">
                <a:spcBef>
                  <a:spcPct val="20000"/>
                </a:spcBef>
                <a:buChar char="•"/>
                <a:defRPr kumimoji="1" sz="3200">
                  <a:solidFill>
                    <a:schemeClr val="tx1"/>
                  </a:solidFill>
                  <a:latin typeface="Tahoma" panose="020B0604030504040204" pitchFamily="34" charset="0"/>
                  <a:ea typeface="굴림" panose="020B0600000101010101" pitchFamily="50" charset="-127"/>
                  <a:cs typeface="Tahoma" panose="020B0604030504040204" pitchFamily="34" charset="0"/>
                </a:defRPr>
              </a:lvl1pPr>
              <a:lvl2pPr marL="742950" indent="-285750" latinLnBrk="1">
                <a:spcBef>
                  <a:spcPct val="20000"/>
                </a:spcBef>
                <a:buChar char="–"/>
                <a:defRPr kumimoji="1" sz="2800">
                  <a:solidFill>
                    <a:schemeClr val="tx1"/>
                  </a:solidFill>
                  <a:latin typeface="Tahoma" panose="020B0604030504040204" pitchFamily="34" charset="0"/>
                  <a:ea typeface="굴림" panose="020B0600000101010101" pitchFamily="50" charset="-127"/>
                  <a:cs typeface="Tahoma" panose="020B0604030504040204" pitchFamily="34" charset="0"/>
                </a:defRPr>
              </a:lvl2pPr>
              <a:lvl3pPr marL="1143000" indent="-228600" latinLnBrk="1">
                <a:spcBef>
                  <a:spcPct val="20000"/>
                </a:spcBef>
                <a:buChar char="•"/>
                <a:defRPr kumimoji="1" sz="2400">
                  <a:solidFill>
                    <a:schemeClr val="tx1"/>
                  </a:solidFill>
                  <a:latin typeface="Tahoma" panose="020B0604030504040204" pitchFamily="34" charset="0"/>
                  <a:ea typeface="굴림" panose="020B0600000101010101" pitchFamily="50" charset="-127"/>
                  <a:cs typeface="Tahoma" panose="020B0604030504040204" pitchFamily="34" charset="0"/>
                </a:defRPr>
              </a:lvl3pPr>
              <a:lvl4pPr marL="16002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4pPr>
              <a:lvl5pPr marL="2057400" indent="-228600" latinLnBrk="1">
                <a:spcBef>
                  <a:spcPct val="20000"/>
                </a:spcBef>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5pPr>
              <a:lvl6pPr marL="25146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6pPr>
              <a:lvl7pPr marL="29718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7pPr>
              <a:lvl8pPr marL="34290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8pPr>
              <a:lvl9pPr marL="3886200" indent="-228600" eaLnBrk="0" fontAlgn="base" hangingPunct="0">
                <a:spcBef>
                  <a:spcPct val="20000"/>
                </a:spcBef>
                <a:spcAft>
                  <a:spcPct val="0"/>
                </a:spcAft>
                <a:buChar char="»"/>
                <a:defRPr kumimoji="1" sz="2000">
                  <a:solidFill>
                    <a:schemeClr val="tx1"/>
                  </a:solidFill>
                  <a:latin typeface="Tahoma" panose="020B0604030504040204" pitchFamily="34" charset="0"/>
                  <a:ea typeface="굴림" panose="020B0600000101010101" pitchFamily="50" charset="-127"/>
                  <a:cs typeface="Tahoma" panose="020B0604030504040204" pitchFamily="34" charset="0"/>
                </a:defRPr>
              </a:lvl9pPr>
            </a:lstStyle>
            <a:p>
              <a:pPr eaLnBrk="1" hangingPunct="1">
                <a:spcBef>
                  <a:spcPct val="0"/>
                </a:spcBef>
                <a:buFontTx/>
                <a:buNone/>
              </a:pPr>
              <a:r>
                <a:rPr lang="en-US" altLang="ko-KR" sz="1800"/>
                <a:t>00200000h</a:t>
              </a:r>
              <a:r>
                <a:rPr lang="en-US" altLang="ko-KR" sz="1800">
                  <a:sym typeface="Wingdings" panose="05000000000000000000" pitchFamily="2" charset="2"/>
                </a:rPr>
                <a:t>0EFA0000h</a:t>
              </a:r>
              <a:endParaRPr lang="ko-KR" altLang="en-US" sz="1800"/>
            </a:p>
          </p:txBody>
        </p:sp>
      </p:grpSp>
      <p:sp>
        <p:nvSpPr>
          <p:cNvPr id="3" name="슬라이드 번호 개체 틀 2"/>
          <p:cNvSpPr>
            <a:spLocks noGrp="1"/>
          </p:cNvSpPr>
          <p:nvPr>
            <p:ph type="sldNum" sz="quarter" idx="12"/>
          </p:nvPr>
        </p:nvSpPr>
        <p:spPr/>
        <p:txBody>
          <a:bodyPr/>
          <a:lstStyle/>
          <a:p>
            <a:fld id="{7E143334-4AB7-49CA-B52F-E6E20F79A69B}" type="slidenum">
              <a:rPr lang="ko-KR" altLang="en-US" smtClean="0"/>
              <a:pPr/>
              <a:t>15</a:t>
            </a:fld>
            <a:endParaRPr lang="ko-KR" altLang="en-US"/>
          </a:p>
        </p:txBody>
      </p:sp>
      <p:pic>
        <p:nvPicPr>
          <p:cNvPr id="9" name="오디오 8">
            <a:hlinkClick r:id="" action="ppaction://media"/>
            <a:extLst>
              <a:ext uri="{FF2B5EF4-FFF2-40B4-BE49-F238E27FC236}">
                <a16:creationId xmlns:a16="http://schemas.microsoft.com/office/drawing/2014/main" id="{EA0CB046-9A27-0A4A-9BC8-7B800E23B057}"/>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634857822"/>
      </p:ext>
    </p:extLst>
  </p:cSld>
  <p:clrMapOvr>
    <a:masterClrMapping/>
  </p:clrMapOvr>
  <mc:AlternateContent xmlns:mc="http://schemas.openxmlformats.org/markup-compatibility/2006">
    <mc:Choice xmlns:p14="http://schemas.microsoft.com/office/powerpoint/2010/main" Requires="p14">
      <p:transition spd="slow" p14:dur="2000" advTm="20329"/>
    </mc:Choice>
    <mc:Fallback>
      <p:transition spd="slow" advTm="20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nodeType="clickPar">
                      <p:stCondLst>
                        <p:cond delay="indefinite"/>
                      </p:stCondLst>
                      <p:childTnLst>
                        <p:par>
                          <p:cTn id="8" fill="hold" nodeType="withGroup">
                            <p:stCondLst>
                              <p:cond delay="0"/>
                            </p:stCondLst>
                            <p:childTnLst>
                              <p:par>
                                <p:cTn id="9" presetID="42"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Page Table</a:t>
            </a:r>
            <a:endParaRPr lang="ko-KR" altLang="en-US" dirty="0"/>
          </a:p>
        </p:txBody>
      </p:sp>
      <p:pic>
        <p:nvPicPr>
          <p:cNvPr id="4" name="내용 개체 틀 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5690334" y="1251431"/>
            <a:ext cx="4726146" cy="4854980"/>
          </a:xfrm>
        </p:spPr>
      </p:pic>
      <p:sp>
        <p:nvSpPr>
          <p:cNvPr id="5" name="TextBox 4"/>
          <p:cNvSpPr txBox="1"/>
          <p:nvPr/>
        </p:nvSpPr>
        <p:spPr>
          <a:xfrm>
            <a:off x="5029918" y="37130"/>
            <a:ext cx="5638082" cy="219291"/>
          </a:xfrm>
          <a:prstGeom prst="rect">
            <a:avLst/>
          </a:prstGeom>
          <a:noFill/>
        </p:spPr>
        <p:txBody>
          <a:bodyPr wrap="none" rtlCol="0">
            <a:spAutoFit/>
          </a:bodyPr>
          <a:lstStyle/>
          <a:p>
            <a:r>
              <a:rPr lang="en-US" altLang="ko-KR" sz="825" dirty="0">
                <a:solidFill>
                  <a:prstClr val="black"/>
                </a:solidFill>
                <a:latin typeface="Tahoma" panose="020B0604030504040204" pitchFamily="34" charset="0"/>
                <a:ea typeface="Tahoma" panose="020B0604030504040204" pitchFamily="34" charset="0"/>
                <a:cs typeface="Tahoma" panose="020B0604030504040204" pitchFamily="34" charset="0"/>
              </a:rPr>
              <a:t>[Abraham </a:t>
            </a:r>
            <a:r>
              <a:rPr lang="en-US" altLang="ko-KR" sz="825" dirty="0" err="1">
                <a:solidFill>
                  <a:prstClr val="black"/>
                </a:solidFill>
                <a:latin typeface="Tahoma" panose="020B0604030504040204" pitchFamily="34" charset="0"/>
                <a:ea typeface="Tahoma" panose="020B0604030504040204" pitchFamily="34" charset="0"/>
                <a:cs typeface="Tahoma" panose="020B0604030504040204" pitchFamily="34" charset="0"/>
              </a:rPr>
              <a:t>Silberschatz</a:t>
            </a:r>
            <a:r>
              <a:rPr lang="en-US" altLang="ko-KR" sz="825" dirty="0">
                <a:solidFill>
                  <a:prstClr val="black"/>
                </a:solidFill>
                <a:latin typeface="Tahoma" panose="020B0604030504040204" pitchFamily="34" charset="0"/>
                <a:ea typeface="Tahoma" panose="020B0604030504040204" pitchFamily="34" charset="0"/>
                <a:cs typeface="Tahoma" panose="020B0604030504040204" pitchFamily="34" charset="0"/>
              </a:rPr>
              <a:t>, Greg Gagne, and Peter Baer Galvin, "Operating System Concepts, Ninth Edition ", Chapter 9]</a:t>
            </a:r>
            <a:endParaRPr lang="ko-KR" altLang="en-US" sz="825" dirty="0">
              <a:solidFill>
                <a:prstClr val="black"/>
              </a:solidFill>
              <a:latin typeface="Tahoma" panose="020B0604030504040204" pitchFamily="34" charset="0"/>
              <a:cs typeface="Tahoma" panose="020B0604030504040204" pitchFamily="34" charset="0"/>
            </a:endParaRPr>
          </a:p>
        </p:txBody>
      </p:sp>
      <p:sp>
        <p:nvSpPr>
          <p:cNvPr id="6" name="TextBox 5"/>
          <p:cNvSpPr txBox="1"/>
          <p:nvPr/>
        </p:nvSpPr>
        <p:spPr>
          <a:xfrm>
            <a:off x="1767523" y="1796624"/>
            <a:ext cx="3386033" cy="1200329"/>
          </a:xfrm>
          <a:prstGeom prst="rect">
            <a:avLst/>
          </a:prstGeom>
          <a:noFill/>
        </p:spPr>
        <p:txBody>
          <a:bodyPr wrap="square" rtlCol="0">
            <a:spAutoFit/>
          </a:bodyPr>
          <a:lstStyle/>
          <a:p>
            <a:r>
              <a:rPr lang="en-US" altLang="ko-KR" u="sng" dirty="0">
                <a:solidFill>
                  <a:prstClr val="black"/>
                </a:solidFill>
                <a:latin typeface="Tahoma" panose="020B0604030504040204" pitchFamily="34" charset="0"/>
                <a:ea typeface="Tahoma" panose="020B0604030504040204" pitchFamily="34" charset="0"/>
                <a:cs typeface="Tahoma" panose="020B0604030504040204" pitchFamily="34" charset="0"/>
              </a:rPr>
              <a:t>Hierarchical page table</a:t>
            </a:r>
          </a:p>
          <a:p>
            <a:r>
              <a:rPr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In reality, the page table is constructed in a hierarchical manner</a:t>
            </a:r>
          </a:p>
        </p:txBody>
      </p:sp>
      <p:pic>
        <p:nvPicPr>
          <p:cNvPr id="3" name="그림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02880" y="4577163"/>
            <a:ext cx="4779169" cy="535781"/>
          </a:xfrm>
          <a:prstGeom prst="rect">
            <a:avLst/>
          </a:prstGeom>
        </p:spPr>
      </p:pic>
      <p:sp>
        <p:nvSpPr>
          <p:cNvPr id="7" name="TextBox 6"/>
          <p:cNvSpPr txBox="1"/>
          <p:nvPr/>
        </p:nvSpPr>
        <p:spPr>
          <a:xfrm>
            <a:off x="1773864" y="5221650"/>
            <a:ext cx="3386033" cy="1015663"/>
          </a:xfrm>
          <a:prstGeom prst="rect">
            <a:avLst/>
          </a:prstGeom>
          <a:noFill/>
        </p:spPr>
        <p:txBody>
          <a:bodyPr wrap="square" rtlCol="0">
            <a:spAutoFit/>
          </a:bodyPr>
          <a:lstStyle/>
          <a:p>
            <a:r>
              <a:rPr lang="en-US" altLang="ko-KR" sz="1200" u="sng" dirty="0">
                <a:solidFill>
                  <a:prstClr val="black"/>
                </a:solidFill>
                <a:latin typeface="Tahoma" panose="020B0604030504040204" pitchFamily="34" charset="0"/>
                <a:ea typeface="Tahoma" panose="020B0604030504040204" pitchFamily="34" charset="0"/>
                <a:cs typeface="Tahoma" panose="020B0604030504040204" pitchFamily="34" charset="0"/>
              </a:rPr>
              <a:t>PTE (page table entry)</a:t>
            </a:r>
          </a:p>
          <a:p>
            <a:r>
              <a:rPr lang="en-US" altLang="ko-KR" sz="1200" dirty="0">
                <a:solidFill>
                  <a:prstClr val="black"/>
                </a:solidFill>
                <a:latin typeface="Tahoma" panose="020B0604030504040204" pitchFamily="34" charset="0"/>
                <a:ea typeface="Tahoma" panose="020B0604030504040204" pitchFamily="34" charset="0"/>
                <a:cs typeface="Tahoma" panose="020B0604030504040204" pitchFamily="34" charset="0"/>
              </a:rPr>
              <a:t>P: presence, R/W: read only or not</a:t>
            </a:r>
          </a:p>
          <a:p>
            <a:r>
              <a:rPr lang="en-US" altLang="ko-KR" sz="1200" dirty="0">
                <a:solidFill>
                  <a:prstClr val="black"/>
                </a:solidFill>
                <a:latin typeface="Tahoma" panose="020B0604030504040204" pitchFamily="34" charset="0"/>
                <a:ea typeface="Tahoma" panose="020B0604030504040204" pitchFamily="34" charset="0"/>
                <a:cs typeface="Tahoma" panose="020B0604030504040204" pitchFamily="34" charset="0"/>
              </a:rPr>
              <a:t>U/S: user/supervisor</a:t>
            </a:r>
          </a:p>
          <a:p>
            <a:r>
              <a:rPr lang="en-US" altLang="ko-KR" sz="1200" dirty="0">
                <a:solidFill>
                  <a:prstClr val="black"/>
                </a:solidFill>
                <a:latin typeface="Tahoma" panose="020B0604030504040204" pitchFamily="34" charset="0"/>
                <a:ea typeface="Tahoma" panose="020B0604030504040204" pitchFamily="34" charset="0"/>
                <a:cs typeface="Tahoma" panose="020B0604030504040204" pitchFamily="34" charset="0"/>
              </a:rPr>
              <a:t>A: accessed, D: dirty</a:t>
            </a:r>
          </a:p>
          <a:p>
            <a:r>
              <a:rPr lang="en-US" altLang="ko-KR" sz="1200" dirty="0">
                <a:solidFill>
                  <a:prstClr val="black"/>
                </a:solidFill>
                <a:latin typeface="Tahoma" panose="020B0604030504040204" pitchFamily="34" charset="0"/>
                <a:ea typeface="Tahoma" panose="020B0604030504040204" pitchFamily="34" charset="0"/>
                <a:cs typeface="Tahoma" panose="020B0604030504040204" pitchFamily="34" charset="0"/>
              </a:rPr>
              <a:t>G: granularity (4KB or 4MB)</a:t>
            </a:r>
          </a:p>
        </p:txBody>
      </p:sp>
      <p:sp>
        <p:nvSpPr>
          <p:cNvPr id="8" name="TextBox 7"/>
          <p:cNvSpPr txBox="1"/>
          <p:nvPr/>
        </p:nvSpPr>
        <p:spPr>
          <a:xfrm>
            <a:off x="1767522" y="2996953"/>
            <a:ext cx="3481754" cy="1200329"/>
          </a:xfrm>
          <a:prstGeom prst="rect">
            <a:avLst/>
          </a:prstGeom>
          <a:noFill/>
        </p:spPr>
        <p:txBody>
          <a:bodyPr wrap="square" rtlCol="0">
            <a:spAutoFit/>
          </a:bodyPr>
          <a:lstStyle/>
          <a:p>
            <a:r>
              <a:rPr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A virtual page is the unit of memory protection because all of its bytes share the U/S and R/W flags</a:t>
            </a:r>
            <a:endParaRPr lang="ko-KR" altLang="en-US" dirty="0">
              <a:solidFill>
                <a:prstClr val="black"/>
              </a:solidFill>
              <a:latin typeface="Tahoma" panose="020B0604030504040204" pitchFamily="34" charset="0"/>
              <a:cs typeface="Tahoma" panose="020B0604030504040204" pitchFamily="34" charset="0"/>
            </a:endParaRPr>
          </a:p>
        </p:txBody>
      </p:sp>
      <p:sp>
        <p:nvSpPr>
          <p:cNvPr id="9" name="슬라이드 번호 개체 틀 8"/>
          <p:cNvSpPr>
            <a:spLocks noGrp="1"/>
          </p:cNvSpPr>
          <p:nvPr>
            <p:ph type="sldNum" sz="quarter" idx="12"/>
          </p:nvPr>
        </p:nvSpPr>
        <p:spPr/>
        <p:txBody>
          <a:bodyPr/>
          <a:lstStyle/>
          <a:p>
            <a:fld id="{7E143334-4AB7-49CA-B52F-E6E20F79A69B}" type="slidenum">
              <a:rPr lang="ko-KR" altLang="en-US" smtClean="0"/>
              <a:pPr/>
              <a:t>16</a:t>
            </a:fld>
            <a:endParaRPr lang="ko-KR" altLang="en-US"/>
          </a:p>
        </p:txBody>
      </p:sp>
      <p:pic>
        <p:nvPicPr>
          <p:cNvPr id="11" name="오디오 10">
            <a:hlinkClick r:id="" action="ppaction://media"/>
            <a:extLst>
              <a:ext uri="{FF2B5EF4-FFF2-40B4-BE49-F238E27FC236}">
                <a16:creationId xmlns:a16="http://schemas.microsoft.com/office/drawing/2014/main" id="{58EF2001-D16E-0145-A78A-D04DBE3EED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24524689"/>
      </p:ext>
    </p:extLst>
  </p:cSld>
  <p:clrMapOvr>
    <a:masterClrMapping/>
  </p:clrMapOvr>
  <mc:AlternateContent xmlns:mc="http://schemas.openxmlformats.org/markup-compatibility/2006">
    <mc:Choice xmlns:p14="http://schemas.microsoft.com/office/powerpoint/2010/main" Requires="p14">
      <p:transition spd="slow" p14:dur="2000" advTm="165235"/>
    </mc:Choice>
    <mc:Fallback>
      <p:transition spd="slow" advTm="165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Software Code Using </a:t>
            </a:r>
            <a:r>
              <a:rPr lang="en-US" altLang="ko-KR" dirty="0" err="1"/>
              <a:t>mmap</a:t>
            </a:r>
            <a:r>
              <a:rPr lang="en-US" altLang="ko-KR" dirty="0"/>
              <a:t>() to Access BRAM</a:t>
            </a:r>
            <a:endParaRPr lang="ko-KR" altLang="en-US" dirty="0"/>
          </a:p>
        </p:txBody>
      </p:sp>
      <p:sp>
        <p:nvSpPr>
          <p:cNvPr id="4" name="내용 개체 틀 2"/>
          <p:cNvSpPr>
            <a:spLocks noGrp="1"/>
          </p:cNvSpPr>
          <p:nvPr>
            <p:ph idx="1"/>
          </p:nvPr>
        </p:nvSpPr>
        <p:spPr>
          <a:xfrm>
            <a:off x="588000" y="1777429"/>
            <a:ext cx="11016000" cy="4982967"/>
          </a:xfrm>
        </p:spPr>
        <p:style>
          <a:lnRef idx="2">
            <a:schemeClr val="dk1"/>
          </a:lnRef>
          <a:fillRef idx="1">
            <a:schemeClr val="lt1"/>
          </a:fillRef>
          <a:effectRef idx="0">
            <a:schemeClr val="dk1"/>
          </a:effectRef>
          <a:fontRef idx="minor">
            <a:schemeClr val="dk1"/>
          </a:fontRef>
        </p:style>
        <p:txBody>
          <a:bodyPr numCol="2">
            <a:noAutofit/>
          </a:bodyPr>
          <a:lstStyle/>
          <a:p>
            <a:pPr marL="0" indent="0">
              <a:buNone/>
            </a:pPr>
            <a:r>
              <a:rPr lang="en-US" altLang="ko-KR" sz="2000" dirty="0"/>
              <a:t>  </a:t>
            </a:r>
            <a:r>
              <a:rPr lang="en-US" altLang="ko-KR" sz="2000" dirty="0" err="1"/>
              <a:t>int</a:t>
            </a:r>
            <a:r>
              <a:rPr lang="en-US" altLang="ko-KR" sz="2000" dirty="0"/>
              <a:t> foo = open("/dev/mem", O_RDWR);</a:t>
            </a:r>
          </a:p>
          <a:p>
            <a:pPr marL="0" indent="0">
              <a:buNone/>
            </a:pPr>
            <a:r>
              <a:rPr lang="en-US" altLang="ko-KR" sz="1400" dirty="0"/>
              <a:t>  // Given a pathname for a file, open() returns a file descriptor</a:t>
            </a:r>
          </a:p>
          <a:p>
            <a:pPr marL="0" indent="0">
              <a:buNone/>
            </a:pPr>
            <a:r>
              <a:rPr lang="en-US" altLang="ko-KR" sz="1400" dirty="0"/>
              <a:t>  // ‘dev/mem’ refers to the system’s physical memory</a:t>
            </a:r>
          </a:p>
          <a:p>
            <a:pPr marL="0" indent="0">
              <a:buNone/>
            </a:pPr>
            <a:r>
              <a:rPr lang="en-US" altLang="ko-KR" sz="1400" dirty="0"/>
              <a:t>  // O_RDWR means both readable and writable access mode</a:t>
            </a:r>
          </a:p>
          <a:p>
            <a:pPr marL="0" indent="0">
              <a:buNone/>
            </a:pPr>
            <a:r>
              <a:rPr lang="en-US" altLang="ko-KR" sz="2000" dirty="0"/>
              <a:t>  </a:t>
            </a:r>
            <a:r>
              <a:rPr lang="en-US" altLang="ko-KR" sz="2000" dirty="0" err="1"/>
              <a:t>int</a:t>
            </a:r>
            <a:r>
              <a:rPr lang="en-US" altLang="ko-KR" sz="2000" dirty="0"/>
              <a:t> *</a:t>
            </a:r>
            <a:r>
              <a:rPr lang="en-US" altLang="ko-KR" sz="2000" dirty="0" err="1">
                <a:solidFill>
                  <a:srgbClr val="0070C0"/>
                </a:solidFill>
              </a:rPr>
              <a:t>fpga_bram</a:t>
            </a:r>
            <a:r>
              <a:rPr lang="en-US" altLang="ko-KR" sz="2000" dirty="0"/>
              <a:t> = </a:t>
            </a:r>
            <a:r>
              <a:rPr lang="en-US" altLang="ko-KR" sz="2000" dirty="0" err="1"/>
              <a:t>mmap</a:t>
            </a:r>
            <a:r>
              <a:rPr lang="en-US" altLang="ko-KR" sz="2000" dirty="0"/>
              <a:t>(NULL, SIZE * </a:t>
            </a:r>
            <a:r>
              <a:rPr lang="en-US" altLang="ko-KR" sz="2000" dirty="0" err="1"/>
              <a:t>sizeof</a:t>
            </a:r>
            <a:r>
              <a:rPr lang="en-US" altLang="ko-KR" sz="2000" dirty="0"/>
              <a:t>(</a:t>
            </a:r>
            <a:r>
              <a:rPr lang="en-US" altLang="ko-KR" sz="2000" dirty="0" err="1"/>
              <a:t>int</a:t>
            </a:r>
            <a:r>
              <a:rPr lang="en-US" altLang="ko-KR" sz="2000" dirty="0"/>
              <a:t>), PROT_READ|PROT_WRITE, MAP_SHARED, foo, 0x40000000);</a:t>
            </a:r>
          </a:p>
          <a:p>
            <a:pPr marL="0" indent="0">
              <a:buNone/>
            </a:pPr>
            <a:r>
              <a:rPr lang="en-US" altLang="ko-KR" sz="1400" dirty="0"/>
              <a:t>  // </a:t>
            </a:r>
            <a:r>
              <a:rPr lang="en-US" altLang="ko-KR" sz="1400" dirty="0" err="1"/>
              <a:t>mmap</a:t>
            </a:r>
            <a:r>
              <a:rPr lang="en-US" altLang="ko-KR" sz="1400" dirty="0"/>
              <a:t>() creates a new mapping in the virtual address space of the calling process</a:t>
            </a:r>
          </a:p>
          <a:p>
            <a:pPr marL="0" indent="0">
              <a:buNone/>
            </a:pPr>
            <a:r>
              <a:rPr lang="en-US" altLang="ko-KR" sz="1400" dirty="0"/>
              <a:t>  // NULL means that the kernel chooses the address for mapping</a:t>
            </a:r>
          </a:p>
          <a:p>
            <a:pPr marL="0" indent="0">
              <a:buNone/>
            </a:pPr>
            <a:r>
              <a:rPr lang="en-US" altLang="ko-KR" sz="1400" dirty="0"/>
              <a:t>  // SIZE specifies the length of the mapping</a:t>
            </a:r>
          </a:p>
          <a:p>
            <a:pPr marL="0" indent="0">
              <a:buNone/>
            </a:pPr>
            <a:r>
              <a:rPr lang="en-US" altLang="ko-KR" sz="1400" dirty="0"/>
              <a:t>  // PROT_ arguments describe the memory protection (RD/WR)</a:t>
            </a:r>
          </a:p>
          <a:p>
            <a:pPr marL="0" indent="0">
              <a:buNone/>
            </a:pPr>
            <a:r>
              <a:rPr lang="en-US" altLang="ko-KR" sz="1400" dirty="0"/>
              <a:t>  // MAP_SHARED makes updates visible to other processes</a:t>
            </a:r>
          </a:p>
          <a:p>
            <a:pPr marL="0" indent="0">
              <a:buNone/>
            </a:pPr>
            <a:r>
              <a:rPr lang="en-US" altLang="ko-KR" sz="1400" dirty="0"/>
              <a:t>  // foo indicates the file descriptor to be mapped</a:t>
            </a:r>
          </a:p>
          <a:p>
            <a:pPr marL="0" indent="0">
              <a:buNone/>
            </a:pPr>
            <a:r>
              <a:rPr lang="en-US" altLang="ko-KR" sz="1400" dirty="0"/>
              <a:t>  // </a:t>
            </a:r>
            <a:r>
              <a:rPr lang="en-US" altLang="ko-KR" sz="1400" b="1" dirty="0">
                <a:solidFill>
                  <a:srgbClr val="0070C0"/>
                </a:solidFill>
              </a:rPr>
              <a:t>0x4000_0000 refers to offset of the file descriptor </a:t>
            </a:r>
            <a:r>
              <a:rPr lang="en-US" altLang="ko-KR" sz="1400" b="1" dirty="0">
                <a:solidFill>
                  <a:srgbClr val="0070C0"/>
                </a:solidFill>
                <a:sym typeface="Wingdings" panose="05000000000000000000" pitchFamily="2" charset="2"/>
              </a:rPr>
              <a:t> physical address for BRAM</a:t>
            </a:r>
            <a:endParaRPr lang="en-US" altLang="ko-KR" sz="1400" b="1" dirty="0">
              <a:solidFill>
                <a:srgbClr val="0070C0"/>
              </a:solidFill>
            </a:endParaRPr>
          </a:p>
        </p:txBody>
      </p:sp>
      <p:pic>
        <p:nvPicPr>
          <p:cNvPr id="6" name="내용 개체 틀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8024" y="1841422"/>
            <a:ext cx="4726146" cy="4854980"/>
          </a:xfrm>
          <a:prstGeom prst="rect">
            <a:avLst/>
          </a:prstGeom>
        </p:spPr>
      </p:pic>
      <p:sp>
        <p:nvSpPr>
          <p:cNvPr id="7" name="TextBox 6"/>
          <p:cNvSpPr txBox="1"/>
          <p:nvPr/>
        </p:nvSpPr>
        <p:spPr>
          <a:xfrm>
            <a:off x="9924584" y="5506948"/>
            <a:ext cx="1452642" cy="369332"/>
          </a:xfrm>
          <a:prstGeom prst="rect">
            <a:avLst/>
          </a:prstGeom>
          <a:noFill/>
        </p:spPr>
        <p:txBody>
          <a:bodyPr wrap="none" rtlCol="0">
            <a:spAutoFit/>
          </a:bodyPr>
          <a:lstStyle/>
          <a:p>
            <a:r>
              <a:rPr lang="en-US" altLang="ko-KR" dirty="0">
                <a:solidFill>
                  <a:srgbClr val="0070C0"/>
                </a:solidFill>
                <a:latin typeface="Calibri" panose="020F0502020204030204" pitchFamily="34" charset="0"/>
              </a:rPr>
              <a:t>0x4000_0000</a:t>
            </a:r>
            <a:endParaRPr lang="ko-KR" altLang="en-US" dirty="0">
              <a:solidFill>
                <a:srgbClr val="0070C0"/>
              </a:solidFill>
              <a:latin typeface="Calibri" panose="020F0502020204030204" pitchFamily="34" charset="0"/>
            </a:endParaRPr>
          </a:p>
        </p:txBody>
      </p:sp>
      <p:sp>
        <p:nvSpPr>
          <p:cNvPr id="8" name="TextBox 7"/>
          <p:cNvSpPr txBox="1"/>
          <p:nvPr/>
        </p:nvSpPr>
        <p:spPr>
          <a:xfrm>
            <a:off x="5929619" y="3255196"/>
            <a:ext cx="1199944" cy="369332"/>
          </a:xfrm>
          <a:prstGeom prst="rect">
            <a:avLst/>
          </a:prstGeom>
          <a:noFill/>
        </p:spPr>
        <p:txBody>
          <a:bodyPr wrap="none" rtlCol="0">
            <a:spAutoFit/>
          </a:bodyPr>
          <a:lstStyle/>
          <a:p>
            <a:r>
              <a:rPr lang="en-US" altLang="ko-KR" dirty="0" err="1">
                <a:solidFill>
                  <a:srgbClr val="0070C0"/>
                </a:solidFill>
                <a:latin typeface="Calibri" panose="020F0502020204030204" pitchFamily="34" charset="0"/>
              </a:rPr>
              <a:t>fpga_bram</a:t>
            </a:r>
            <a:endParaRPr lang="ko-KR" altLang="en-US" dirty="0">
              <a:solidFill>
                <a:srgbClr val="0070C0"/>
              </a:solidFill>
              <a:latin typeface="Calibri" panose="020F0502020204030204" pitchFamily="34" charset="0"/>
            </a:endParaRPr>
          </a:p>
        </p:txBody>
      </p:sp>
      <p:cxnSp>
        <p:nvCxnSpPr>
          <p:cNvPr id="10" name="직선 화살표 연결선 9"/>
          <p:cNvCxnSpPr>
            <a:endCxn id="7" idx="1"/>
          </p:cNvCxnSpPr>
          <p:nvPr/>
        </p:nvCxnSpPr>
        <p:spPr>
          <a:xfrm>
            <a:off x="8609744" y="3750067"/>
            <a:ext cx="1314840" cy="1941547"/>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sp>
        <p:nvSpPr>
          <p:cNvPr id="3" name="슬라이드 번호 개체 틀 2"/>
          <p:cNvSpPr>
            <a:spLocks noGrp="1"/>
          </p:cNvSpPr>
          <p:nvPr>
            <p:ph type="sldNum" sz="quarter" idx="12"/>
          </p:nvPr>
        </p:nvSpPr>
        <p:spPr/>
        <p:txBody>
          <a:bodyPr/>
          <a:lstStyle/>
          <a:p>
            <a:fld id="{7E143334-4AB7-49CA-B52F-E6E20F79A69B}" type="slidenum">
              <a:rPr lang="ko-KR" altLang="en-US" smtClean="0"/>
              <a:pPr/>
              <a:t>17</a:t>
            </a:fld>
            <a:endParaRPr lang="ko-KR" altLang="en-US"/>
          </a:p>
        </p:txBody>
      </p:sp>
      <p:pic>
        <p:nvPicPr>
          <p:cNvPr id="9" name="오디오 8">
            <a:hlinkClick r:id="" action="ppaction://media"/>
            <a:extLst>
              <a:ext uri="{FF2B5EF4-FFF2-40B4-BE49-F238E27FC236}">
                <a16:creationId xmlns:a16="http://schemas.microsoft.com/office/drawing/2014/main" id="{6AE7DE38-6BDD-254C-A32A-52778F09D1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3172395"/>
      </p:ext>
    </p:extLst>
  </p:cSld>
  <p:clrMapOvr>
    <a:masterClrMapping/>
  </p:clrMapOvr>
  <mc:AlternateContent xmlns:mc="http://schemas.openxmlformats.org/markup-compatibility/2006">
    <mc:Choice xmlns:p14="http://schemas.microsoft.com/office/powerpoint/2010/main" Requires="p14">
      <p:transition spd="slow" p14:dur="2000" advTm="43641"/>
    </mc:Choice>
    <mc:Fallback>
      <p:transition spd="slow" advTm="43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What is the Contents in PTE (Page Table Entry)?</a:t>
            </a:r>
            <a:endParaRPr lang="ko-KR" altLang="en-US" dirty="0"/>
          </a:p>
        </p:txBody>
      </p:sp>
      <p:sp>
        <p:nvSpPr>
          <p:cNvPr id="4" name="내용 개체 틀 2"/>
          <p:cNvSpPr>
            <a:spLocks noGrp="1"/>
          </p:cNvSpPr>
          <p:nvPr>
            <p:ph idx="1"/>
          </p:nvPr>
        </p:nvSpPr>
        <p:spPr>
          <a:xfrm>
            <a:off x="588000" y="1777429"/>
            <a:ext cx="11016000" cy="4982967"/>
          </a:xfrm>
        </p:spPr>
        <p:style>
          <a:lnRef idx="2">
            <a:schemeClr val="dk1"/>
          </a:lnRef>
          <a:fillRef idx="1">
            <a:schemeClr val="lt1"/>
          </a:fillRef>
          <a:effectRef idx="0">
            <a:schemeClr val="dk1"/>
          </a:effectRef>
          <a:fontRef idx="minor">
            <a:schemeClr val="dk1"/>
          </a:fontRef>
        </p:style>
        <p:txBody>
          <a:bodyPr numCol="2">
            <a:noAutofit/>
          </a:bodyPr>
          <a:lstStyle/>
          <a:p>
            <a:pPr marL="0" indent="0">
              <a:buNone/>
            </a:pPr>
            <a:r>
              <a:rPr lang="en-US" altLang="ko-KR" sz="2000" dirty="0"/>
              <a:t>  </a:t>
            </a:r>
            <a:r>
              <a:rPr lang="en-US" altLang="ko-KR" sz="2000" dirty="0" err="1"/>
              <a:t>int</a:t>
            </a:r>
            <a:r>
              <a:rPr lang="en-US" altLang="ko-KR" sz="2000" dirty="0"/>
              <a:t> foo = open("/dev/mem", O_RDWR);</a:t>
            </a:r>
          </a:p>
          <a:p>
            <a:pPr marL="0" indent="0">
              <a:buNone/>
            </a:pPr>
            <a:r>
              <a:rPr lang="en-US" altLang="ko-KR" sz="1400" dirty="0"/>
              <a:t>  // Given a pathname for a file, open() returns a file descriptor</a:t>
            </a:r>
          </a:p>
          <a:p>
            <a:pPr marL="0" indent="0">
              <a:buNone/>
            </a:pPr>
            <a:r>
              <a:rPr lang="en-US" altLang="ko-KR" sz="1400" dirty="0"/>
              <a:t>  // ‘dev/mem’ refers to the system’s physical memory</a:t>
            </a:r>
          </a:p>
          <a:p>
            <a:pPr marL="0" indent="0">
              <a:buNone/>
            </a:pPr>
            <a:r>
              <a:rPr lang="en-US" altLang="ko-KR" sz="1400" dirty="0"/>
              <a:t>  // O_RDWR means both readable and writable access mode</a:t>
            </a:r>
          </a:p>
          <a:p>
            <a:pPr marL="0" indent="0">
              <a:buNone/>
            </a:pPr>
            <a:r>
              <a:rPr lang="en-US" altLang="ko-KR" sz="2000" dirty="0"/>
              <a:t>  </a:t>
            </a:r>
            <a:r>
              <a:rPr lang="en-US" altLang="ko-KR" sz="2000" dirty="0" err="1"/>
              <a:t>int</a:t>
            </a:r>
            <a:r>
              <a:rPr lang="en-US" altLang="ko-KR" sz="2000" dirty="0"/>
              <a:t> *</a:t>
            </a:r>
            <a:r>
              <a:rPr lang="en-US" altLang="ko-KR" sz="2000" dirty="0" err="1">
                <a:solidFill>
                  <a:srgbClr val="0070C0"/>
                </a:solidFill>
              </a:rPr>
              <a:t>fpga_bram</a:t>
            </a:r>
            <a:r>
              <a:rPr lang="en-US" altLang="ko-KR" sz="2000" dirty="0"/>
              <a:t> = </a:t>
            </a:r>
            <a:r>
              <a:rPr lang="en-US" altLang="ko-KR" sz="2000" dirty="0" err="1"/>
              <a:t>mmap</a:t>
            </a:r>
            <a:r>
              <a:rPr lang="en-US" altLang="ko-KR" sz="2000" dirty="0"/>
              <a:t>(NULL, SIZE * </a:t>
            </a:r>
            <a:r>
              <a:rPr lang="en-US" altLang="ko-KR" sz="2000" dirty="0" err="1"/>
              <a:t>sizeof</a:t>
            </a:r>
            <a:r>
              <a:rPr lang="en-US" altLang="ko-KR" sz="2000" dirty="0"/>
              <a:t>(</a:t>
            </a:r>
            <a:r>
              <a:rPr lang="en-US" altLang="ko-KR" sz="2000" dirty="0" err="1"/>
              <a:t>int</a:t>
            </a:r>
            <a:r>
              <a:rPr lang="en-US" altLang="ko-KR" sz="2000" dirty="0"/>
              <a:t>), PROT_READ|PROT_WRITE, MAP_SHARED, foo, 0x40000000);</a:t>
            </a:r>
          </a:p>
          <a:p>
            <a:pPr marL="0" indent="0">
              <a:buNone/>
            </a:pPr>
            <a:r>
              <a:rPr lang="en-US" altLang="ko-KR" sz="1400" dirty="0"/>
              <a:t>  // </a:t>
            </a:r>
            <a:r>
              <a:rPr lang="en-US" altLang="ko-KR" sz="1400" dirty="0" err="1"/>
              <a:t>mmap</a:t>
            </a:r>
            <a:r>
              <a:rPr lang="en-US" altLang="ko-KR" sz="1400" dirty="0"/>
              <a:t>() creates a new mapping in the virtual address space of the calling process</a:t>
            </a:r>
          </a:p>
          <a:p>
            <a:pPr marL="0" indent="0">
              <a:buNone/>
            </a:pPr>
            <a:r>
              <a:rPr lang="en-US" altLang="ko-KR" sz="1400" dirty="0"/>
              <a:t>  // NULL means that the kernel chooses the address for mapping</a:t>
            </a:r>
          </a:p>
          <a:p>
            <a:pPr marL="0" indent="0">
              <a:buNone/>
            </a:pPr>
            <a:r>
              <a:rPr lang="en-US" altLang="ko-KR" sz="1400" dirty="0"/>
              <a:t>  // SIZE specifies the length of the mapping</a:t>
            </a:r>
          </a:p>
          <a:p>
            <a:pPr marL="0" indent="0">
              <a:buNone/>
            </a:pPr>
            <a:r>
              <a:rPr lang="en-US" altLang="ko-KR" sz="1400" dirty="0"/>
              <a:t>  // PROT_ arguments describe the memory protection (RD/WR)</a:t>
            </a:r>
          </a:p>
          <a:p>
            <a:pPr marL="0" indent="0">
              <a:buNone/>
            </a:pPr>
            <a:r>
              <a:rPr lang="en-US" altLang="ko-KR" sz="1400" dirty="0"/>
              <a:t>  // MAP_SHARED makes updates visible to other processes</a:t>
            </a:r>
          </a:p>
          <a:p>
            <a:pPr marL="0" indent="0">
              <a:buNone/>
            </a:pPr>
            <a:r>
              <a:rPr lang="en-US" altLang="ko-KR" sz="1400" dirty="0"/>
              <a:t>  // foo indicates the file descriptor to be mapped</a:t>
            </a:r>
          </a:p>
          <a:p>
            <a:pPr marL="0" indent="0">
              <a:buNone/>
            </a:pPr>
            <a:r>
              <a:rPr lang="en-US" altLang="ko-KR" sz="1400" dirty="0"/>
              <a:t>  // </a:t>
            </a:r>
            <a:r>
              <a:rPr lang="en-US" altLang="ko-KR" sz="1400" b="1" dirty="0">
                <a:solidFill>
                  <a:srgbClr val="0070C0"/>
                </a:solidFill>
              </a:rPr>
              <a:t>0x4000_0000 refers to offset of the file descriptor </a:t>
            </a:r>
            <a:r>
              <a:rPr lang="en-US" altLang="ko-KR" sz="1400" b="1" dirty="0">
                <a:solidFill>
                  <a:srgbClr val="0070C0"/>
                </a:solidFill>
                <a:sym typeface="Wingdings" panose="05000000000000000000" pitchFamily="2" charset="2"/>
              </a:rPr>
              <a:t> physical address for BRAM</a:t>
            </a:r>
            <a:endParaRPr lang="en-US" altLang="ko-KR" sz="1400" b="1" dirty="0">
              <a:solidFill>
                <a:srgbClr val="0070C0"/>
              </a:solidFill>
            </a:endParaRPr>
          </a:p>
        </p:txBody>
      </p:sp>
      <p:pic>
        <p:nvPicPr>
          <p:cNvPr id="6" name="내용 개체 틀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8024" y="1841422"/>
            <a:ext cx="4726146" cy="4854980"/>
          </a:xfrm>
          <a:prstGeom prst="rect">
            <a:avLst/>
          </a:prstGeom>
        </p:spPr>
      </p:pic>
      <p:sp>
        <p:nvSpPr>
          <p:cNvPr id="7" name="TextBox 6"/>
          <p:cNvSpPr txBox="1"/>
          <p:nvPr/>
        </p:nvSpPr>
        <p:spPr>
          <a:xfrm>
            <a:off x="9924584" y="5506948"/>
            <a:ext cx="1452642" cy="369332"/>
          </a:xfrm>
          <a:prstGeom prst="rect">
            <a:avLst/>
          </a:prstGeom>
          <a:noFill/>
        </p:spPr>
        <p:txBody>
          <a:bodyPr wrap="none" rtlCol="0">
            <a:spAutoFit/>
          </a:bodyPr>
          <a:lstStyle/>
          <a:p>
            <a:r>
              <a:rPr lang="en-US" altLang="ko-KR" dirty="0">
                <a:solidFill>
                  <a:srgbClr val="0070C0"/>
                </a:solidFill>
                <a:latin typeface="Calibri" panose="020F0502020204030204" pitchFamily="34" charset="0"/>
              </a:rPr>
              <a:t>0x4000_0000</a:t>
            </a:r>
            <a:endParaRPr lang="ko-KR" altLang="en-US" dirty="0">
              <a:solidFill>
                <a:srgbClr val="0070C0"/>
              </a:solidFill>
              <a:latin typeface="Calibri" panose="020F0502020204030204" pitchFamily="34" charset="0"/>
            </a:endParaRPr>
          </a:p>
        </p:txBody>
      </p:sp>
      <p:sp>
        <p:nvSpPr>
          <p:cNvPr id="8" name="TextBox 7"/>
          <p:cNvSpPr txBox="1"/>
          <p:nvPr/>
        </p:nvSpPr>
        <p:spPr>
          <a:xfrm>
            <a:off x="5929619" y="3255196"/>
            <a:ext cx="1199944" cy="369332"/>
          </a:xfrm>
          <a:prstGeom prst="rect">
            <a:avLst/>
          </a:prstGeom>
          <a:noFill/>
        </p:spPr>
        <p:txBody>
          <a:bodyPr wrap="none" rtlCol="0">
            <a:spAutoFit/>
          </a:bodyPr>
          <a:lstStyle/>
          <a:p>
            <a:r>
              <a:rPr lang="en-US" altLang="ko-KR" dirty="0" err="1">
                <a:solidFill>
                  <a:srgbClr val="0070C0"/>
                </a:solidFill>
                <a:latin typeface="Calibri" panose="020F0502020204030204" pitchFamily="34" charset="0"/>
              </a:rPr>
              <a:t>fpga_bram</a:t>
            </a:r>
            <a:endParaRPr lang="ko-KR" altLang="en-US" dirty="0">
              <a:solidFill>
                <a:srgbClr val="0070C0"/>
              </a:solidFill>
              <a:latin typeface="Calibri" panose="020F0502020204030204" pitchFamily="34" charset="0"/>
            </a:endParaRPr>
          </a:p>
        </p:txBody>
      </p:sp>
      <p:cxnSp>
        <p:nvCxnSpPr>
          <p:cNvPr id="10" name="직선 화살표 연결선 9"/>
          <p:cNvCxnSpPr>
            <a:endCxn id="7" idx="1"/>
          </p:cNvCxnSpPr>
          <p:nvPr/>
        </p:nvCxnSpPr>
        <p:spPr>
          <a:xfrm>
            <a:off x="8609744" y="3750067"/>
            <a:ext cx="1314840" cy="1941547"/>
          </a:xfrm>
          <a:prstGeom prst="straightConnector1">
            <a:avLst/>
          </a:prstGeom>
          <a:ln w="38100">
            <a:prstDash val="sysDash"/>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839224" y="3447528"/>
            <a:ext cx="1452642" cy="369332"/>
          </a:xfrm>
          <a:prstGeom prst="rect">
            <a:avLst/>
          </a:prstGeom>
          <a:noFill/>
        </p:spPr>
        <p:txBody>
          <a:bodyPr wrap="none" rtlCol="0">
            <a:spAutoFit/>
          </a:bodyPr>
          <a:lstStyle/>
          <a:p>
            <a:r>
              <a:rPr lang="en-US" altLang="ko-KR" dirty="0">
                <a:solidFill>
                  <a:srgbClr val="0070C0"/>
                </a:solidFill>
                <a:latin typeface="Calibri" panose="020F0502020204030204" pitchFamily="34" charset="0"/>
              </a:rPr>
              <a:t>0x4000_0000</a:t>
            </a:r>
            <a:endParaRPr lang="ko-KR" altLang="en-US" dirty="0">
              <a:solidFill>
                <a:srgbClr val="0070C0"/>
              </a:solidFill>
              <a:latin typeface="Calibri" panose="020F0502020204030204" pitchFamily="34" charset="0"/>
            </a:endParaRPr>
          </a:p>
        </p:txBody>
      </p:sp>
      <p:sp>
        <p:nvSpPr>
          <p:cNvPr id="11" name="TextBox 10"/>
          <p:cNvSpPr txBox="1"/>
          <p:nvPr/>
        </p:nvSpPr>
        <p:spPr>
          <a:xfrm>
            <a:off x="6573820" y="5819239"/>
            <a:ext cx="5184433" cy="646331"/>
          </a:xfrm>
          <a:prstGeom prst="rect">
            <a:avLst/>
          </a:prstGeom>
          <a:noFill/>
        </p:spPr>
        <p:txBody>
          <a:bodyPr wrap="none" rtlCol="0">
            <a:spAutoFit/>
          </a:bodyPr>
          <a:lstStyle/>
          <a:p>
            <a:r>
              <a:rPr lang="en-US" altLang="ko-KR" b="1" dirty="0">
                <a:solidFill>
                  <a:srgbClr val="0070C0"/>
                </a:solidFill>
                <a:latin typeface="Calibri" panose="020F0502020204030204" pitchFamily="34" charset="0"/>
              </a:rPr>
              <a:t>b0100_0000_0000_0000_0000_00</a:t>
            </a:r>
            <a:r>
              <a:rPr lang="en-US" altLang="ko-KR" dirty="0">
                <a:solidFill>
                  <a:srgbClr val="0070C0"/>
                </a:solidFill>
                <a:latin typeface="Calibri" panose="020F0502020204030204" pitchFamily="34" charset="0"/>
              </a:rPr>
              <a:t>00_0000_0000</a:t>
            </a:r>
          </a:p>
          <a:p>
            <a:r>
              <a:rPr lang="en-US" altLang="ko-KR" dirty="0">
                <a:solidFill>
                  <a:srgbClr val="0070C0"/>
                </a:solidFill>
                <a:latin typeface="Calibri" panose="020F0502020204030204" pitchFamily="34" charset="0"/>
                <a:sym typeface="Wingdings" panose="05000000000000000000" pitchFamily="2" charset="2"/>
              </a:rPr>
              <a:t>b0001_0000_0000_0000_0000_0000</a:t>
            </a:r>
            <a:r>
              <a:rPr lang="en-US" altLang="ko-KR" b="1" dirty="0">
                <a:solidFill>
                  <a:srgbClr val="0070C0"/>
                </a:solidFill>
                <a:latin typeface="Calibri" panose="020F0502020204030204" pitchFamily="34" charset="0"/>
                <a:sym typeface="Wingdings" panose="05000000000000000000" pitchFamily="2" charset="2"/>
              </a:rPr>
              <a:t>0x10_0000</a:t>
            </a:r>
            <a:endParaRPr lang="ko-KR" altLang="en-US" b="1" dirty="0">
              <a:solidFill>
                <a:srgbClr val="0070C0"/>
              </a:solidFill>
              <a:latin typeface="Calibri" panose="020F0502020204030204" pitchFamily="34" charset="0"/>
            </a:endParaRPr>
          </a:p>
        </p:txBody>
      </p:sp>
      <p:sp>
        <p:nvSpPr>
          <p:cNvPr id="3" name="슬라이드 번호 개체 틀 2"/>
          <p:cNvSpPr>
            <a:spLocks noGrp="1"/>
          </p:cNvSpPr>
          <p:nvPr>
            <p:ph type="sldNum" sz="quarter" idx="12"/>
          </p:nvPr>
        </p:nvSpPr>
        <p:spPr/>
        <p:txBody>
          <a:bodyPr/>
          <a:lstStyle/>
          <a:p>
            <a:fld id="{7E143334-4AB7-49CA-B52F-E6E20F79A69B}" type="slidenum">
              <a:rPr lang="ko-KR" altLang="en-US" smtClean="0"/>
              <a:pPr/>
              <a:t>18</a:t>
            </a:fld>
            <a:endParaRPr lang="ko-KR" altLang="en-US"/>
          </a:p>
        </p:txBody>
      </p:sp>
      <p:pic>
        <p:nvPicPr>
          <p:cNvPr id="12" name="오디오 11">
            <a:hlinkClick r:id="" action="ppaction://media"/>
            <a:extLst>
              <a:ext uri="{FF2B5EF4-FFF2-40B4-BE49-F238E27FC236}">
                <a16:creationId xmlns:a16="http://schemas.microsoft.com/office/drawing/2014/main" id="{0303777F-5298-4B4C-9015-4EB1EC84F2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56354177"/>
      </p:ext>
    </p:extLst>
  </p:cSld>
  <p:clrMapOvr>
    <a:masterClrMapping/>
  </p:clrMapOvr>
  <mc:AlternateContent xmlns:mc="http://schemas.openxmlformats.org/markup-compatibility/2006">
    <mc:Choice xmlns:p14="http://schemas.microsoft.com/office/powerpoint/2010/main" Requires="p14">
      <p:transition spd="slow" p14:dur="2000" advTm="65885"/>
    </mc:Choice>
    <mc:Fallback>
      <p:transition spd="slow" advTm="65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Rectangle 2"/>
          <p:cNvSpPr>
            <a:spLocks noGrp="1" noChangeArrowheads="1"/>
          </p:cNvSpPr>
          <p:nvPr>
            <p:ph type="title"/>
          </p:nvPr>
        </p:nvSpPr>
        <p:spPr>
          <a:noFill/>
          <a:ln/>
        </p:spPr>
        <p:txBody>
          <a:bodyPr vert="horz" lIns="90488" tIns="44450" rIns="90488" bIns="44450" rtlCol="0" anchor="ctr">
            <a:normAutofit/>
          </a:bodyPr>
          <a:lstStyle/>
          <a:p>
            <a:r>
              <a:rPr lang="en-US" altLang="ko-KR" dirty="0">
                <a:ea typeface="굴림" pitchFamily="50" charset="-127"/>
              </a:rPr>
              <a:t>Private Virtual Address Space per Process</a:t>
            </a:r>
          </a:p>
        </p:txBody>
      </p:sp>
      <p:sp>
        <p:nvSpPr>
          <p:cNvPr id="1599491" name="Rectangle 3"/>
          <p:cNvSpPr>
            <a:spLocks noChangeArrowheads="1"/>
          </p:cNvSpPr>
          <p:nvPr/>
        </p:nvSpPr>
        <p:spPr bwMode="auto">
          <a:xfrm>
            <a:off x="1651008" y="5997812"/>
            <a:ext cx="6783388" cy="397545"/>
          </a:xfrm>
          <a:prstGeom prst="rect">
            <a:avLst/>
          </a:prstGeom>
          <a:noFill/>
          <a:ln w="25400">
            <a:noFill/>
            <a:miter lim="800000"/>
            <a:headEnd/>
            <a:tailEnd/>
          </a:ln>
          <a:effectLst/>
        </p:spPr>
        <p:txBody>
          <a:bodyPr lIns="90488" tIns="44450" rIns="90488" bIns="44450">
            <a:spAutoFit/>
          </a:bodyPr>
          <a:lstStyle/>
          <a:p>
            <a:pPr algn="l" rtl="0" eaLnBrk="0" fontAlgn="base" hangingPunct="0">
              <a:spcBef>
                <a:spcPct val="0"/>
              </a:spcBef>
              <a:spcAft>
                <a:spcPct val="0"/>
              </a:spcAft>
              <a:buFontTx/>
              <a:buChar char="•"/>
            </a:pPr>
            <a:r>
              <a:rPr lang="ko-KR" altLang="en-US" sz="2000" dirty="0">
                <a:solidFill>
                  <a:srgbClr val="56127A"/>
                </a:solidFill>
                <a:latin typeface="Verdana" pitchFamily="34" charset="0"/>
                <a:ea typeface="굴림" pitchFamily="50" charset="-127"/>
              </a:rPr>
              <a:t> </a:t>
            </a:r>
            <a:r>
              <a:rPr lang="en-US" altLang="ko-KR" sz="2000" dirty="0">
                <a:solidFill>
                  <a:srgbClr val="56127A"/>
                </a:solidFill>
                <a:latin typeface="Verdana" pitchFamily="34" charset="0"/>
                <a:ea typeface="굴림" pitchFamily="50" charset="-127"/>
              </a:rPr>
              <a:t>Each process has its own page table </a:t>
            </a:r>
          </a:p>
        </p:txBody>
      </p:sp>
      <p:grpSp>
        <p:nvGrpSpPr>
          <p:cNvPr id="2" name="Group 4"/>
          <p:cNvGrpSpPr>
            <a:grpSpLocks/>
          </p:cNvGrpSpPr>
          <p:nvPr/>
        </p:nvGrpSpPr>
        <p:grpSpPr bwMode="auto">
          <a:xfrm>
            <a:off x="1255720" y="1346200"/>
            <a:ext cx="8485188" cy="5029200"/>
            <a:chOff x="-209" y="856"/>
            <a:chExt cx="5345" cy="3168"/>
          </a:xfrm>
        </p:grpSpPr>
        <p:sp>
          <p:nvSpPr>
            <p:cNvPr id="1599493" name="Rectangle 5"/>
            <p:cNvSpPr>
              <a:spLocks noChangeArrowheads="1"/>
            </p:cNvSpPr>
            <p:nvPr/>
          </p:nvSpPr>
          <p:spPr bwMode="auto">
            <a:xfrm>
              <a:off x="672" y="2704"/>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4" name="Rectangle 6"/>
            <p:cNvSpPr>
              <a:spLocks noChangeArrowheads="1"/>
            </p:cNvSpPr>
            <p:nvPr/>
          </p:nvSpPr>
          <p:spPr bwMode="auto">
            <a:xfrm>
              <a:off x="672" y="1936"/>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5" name="Rectangle 7"/>
            <p:cNvSpPr>
              <a:spLocks noChangeArrowheads="1"/>
            </p:cNvSpPr>
            <p:nvPr/>
          </p:nvSpPr>
          <p:spPr bwMode="auto">
            <a:xfrm>
              <a:off x="672" y="1104"/>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6" name="Rectangle 8" descr="90%"/>
            <p:cNvSpPr>
              <a:spLocks noChangeArrowheads="1"/>
            </p:cNvSpPr>
            <p:nvPr/>
          </p:nvSpPr>
          <p:spPr bwMode="auto">
            <a:xfrm>
              <a:off x="672" y="888"/>
              <a:ext cx="704" cy="656"/>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7" name="Line 9"/>
            <p:cNvSpPr>
              <a:spLocks noChangeShapeType="1"/>
            </p:cNvSpPr>
            <p:nvPr/>
          </p:nvSpPr>
          <p:spPr bwMode="auto">
            <a:xfrm>
              <a:off x="672" y="1103"/>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8" name="Line 10"/>
            <p:cNvSpPr>
              <a:spLocks noChangeShapeType="1"/>
            </p:cNvSpPr>
            <p:nvPr/>
          </p:nvSpPr>
          <p:spPr bwMode="auto">
            <a:xfrm>
              <a:off x="672" y="132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9" name="Rectangle 11"/>
            <p:cNvSpPr>
              <a:spLocks noChangeArrowheads="1"/>
            </p:cNvSpPr>
            <p:nvPr/>
          </p:nvSpPr>
          <p:spPr bwMode="auto">
            <a:xfrm>
              <a:off x="848" y="1112"/>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00" name="Rectangle 12"/>
            <p:cNvSpPr>
              <a:spLocks noChangeArrowheads="1"/>
            </p:cNvSpPr>
            <p:nvPr/>
          </p:nvSpPr>
          <p:spPr bwMode="auto">
            <a:xfrm>
              <a:off x="-209" y="1080"/>
              <a:ext cx="811"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Process 1</a:t>
              </a:r>
            </a:p>
          </p:txBody>
        </p:sp>
        <p:sp>
          <p:nvSpPr>
            <p:cNvPr id="1599501" name="Rectangle 13"/>
            <p:cNvSpPr>
              <a:spLocks noChangeArrowheads="1"/>
            </p:cNvSpPr>
            <p:nvPr/>
          </p:nvSpPr>
          <p:spPr bwMode="auto">
            <a:xfrm>
              <a:off x="1911" y="1424"/>
              <a:ext cx="954"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 </a:t>
              </a:r>
            </a:p>
          </p:txBody>
        </p:sp>
        <p:grpSp>
          <p:nvGrpSpPr>
            <p:cNvPr id="3" name="Group 14"/>
            <p:cNvGrpSpPr>
              <a:grpSpLocks/>
            </p:cNvGrpSpPr>
            <p:nvPr/>
          </p:nvGrpSpPr>
          <p:grpSpPr bwMode="auto">
            <a:xfrm>
              <a:off x="1976" y="889"/>
              <a:ext cx="704" cy="519"/>
              <a:chOff x="1976" y="889"/>
              <a:chExt cx="704" cy="519"/>
            </a:xfrm>
          </p:grpSpPr>
          <p:sp>
            <p:nvSpPr>
              <p:cNvPr id="1599503" name="Rectangle 15"/>
              <p:cNvSpPr>
                <a:spLocks noChangeArrowheads="1"/>
              </p:cNvSpPr>
              <p:nvPr/>
            </p:nvSpPr>
            <p:spPr bwMode="auto">
              <a:xfrm>
                <a:off x="1976" y="889"/>
                <a:ext cx="704" cy="519"/>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4" name="Line 16"/>
              <p:cNvSpPr>
                <a:spLocks noChangeShapeType="1"/>
              </p:cNvSpPr>
              <p:nvPr/>
            </p:nvSpPr>
            <p:spPr bwMode="auto">
              <a:xfrm>
                <a:off x="1976" y="105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5" name="Line 17"/>
              <p:cNvSpPr>
                <a:spLocks noChangeShapeType="1"/>
              </p:cNvSpPr>
              <p:nvPr/>
            </p:nvSpPr>
            <p:spPr bwMode="auto">
              <a:xfrm>
                <a:off x="1976" y="123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06" name="Rectangle 18" descr="Dark upward diagonal"/>
            <p:cNvSpPr>
              <a:spLocks noChangeArrowheads="1"/>
            </p:cNvSpPr>
            <p:nvPr/>
          </p:nvSpPr>
          <p:spPr bwMode="auto">
            <a:xfrm>
              <a:off x="672" y="1712"/>
              <a:ext cx="704" cy="656"/>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7" name="Line 19"/>
            <p:cNvSpPr>
              <a:spLocks noChangeShapeType="1"/>
            </p:cNvSpPr>
            <p:nvPr/>
          </p:nvSpPr>
          <p:spPr bwMode="auto">
            <a:xfrm>
              <a:off x="672" y="192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8" name="Line 20"/>
            <p:cNvSpPr>
              <a:spLocks noChangeShapeType="1"/>
            </p:cNvSpPr>
            <p:nvPr/>
          </p:nvSpPr>
          <p:spPr bwMode="auto">
            <a:xfrm>
              <a:off x="672" y="214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9" name="Rectangle 21"/>
            <p:cNvSpPr>
              <a:spLocks noChangeArrowheads="1"/>
            </p:cNvSpPr>
            <p:nvPr/>
          </p:nvSpPr>
          <p:spPr bwMode="auto">
            <a:xfrm>
              <a:off x="800" y="1928"/>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10" name="Rectangle 22"/>
            <p:cNvSpPr>
              <a:spLocks noChangeArrowheads="1"/>
            </p:cNvSpPr>
            <p:nvPr/>
          </p:nvSpPr>
          <p:spPr bwMode="auto">
            <a:xfrm>
              <a:off x="-209" y="1896"/>
              <a:ext cx="811"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Process 2</a:t>
              </a:r>
            </a:p>
          </p:txBody>
        </p:sp>
        <p:sp>
          <p:nvSpPr>
            <p:cNvPr id="1599511" name="Rectangle 23"/>
            <p:cNvSpPr>
              <a:spLocks noChangeArrowheads="1"/>
            </p:cNvSpPr>
            <p:nvPr/>
          </p:nvSpPr>
          <p:spPr bwMode="auto">
            <a:xfrm>
              <a:off x="1911" y="2288"/>
              <a:ext cx="954"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a:t>
              </a:r>
              <a:r>
                <a:rPr lang="en-US" altLang="ko-KR">
                  <a:solidFill>
                    <a:srgbClr val="000000"/>
                  </a:solidFill>
                  <a:latin typeface="Verdana" pitchFamily="34" charset="0"/>
                  <a:ea typeface="굴림" pitchFamily="50" charset="-127"/>
                </a:rPr>
                <a:t> </a:t>
              </a:r>
            </a:p>
          </p:txBody>
        </p:sp>
        <p:grpSp>
          <p:nvGrpSpPr>
            <p:cNvPr id="4" name="Group 24"/>
            <p:cNvGrpSpPr>
              <a:grpSpLocks/>
            </p:cNvGrpSpPr>
            <p:nvPr/>
          </p:nvGrpSpPr>
          <p:grpSpPr bwMode="auto">
            <a:xfrm>
              <a:off x="1976" y="1801"/>
              <a:ext cx="704" cy="519"/>
              <a:chOff x="1976" y="1801"/>
              <a:chExt cx="704" cy="519"/>
            </a:xfrm>
          </p:grpSpPr>
          <p:sp>
            <p:nvSpPr>
              <p:cNvPr id="1599513" name="Rectangle 25"/>
              <p:cNvSpPr>
                <a:spLocks noChangeArrowheads="1"/>
              </p:cNvSpPr>
              <p:nvPr/>
            </p:nvSpPr>
            <p:spPr bwMode="auto">
              <a:xfrm>
                <a:off x="1976" y="1801"/>
                <a:ext cx="704" cy="519"/>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4" name="Line 26"/>
              <p:cNvSpPr>
                <a:spLocks noChangeShapeType="1"/>
              </p:cNvSpPr>
              <p:nvPr/>
            </p:nvSpPr>
            <p:spPr bwMode="auto">
              <a:xfrm>
                <a:off x="1976" y="197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5" name="Line 27"/>
              <p:cNvSpPr>
                <a:spLocks noChangeShapeType="1"/>
              </p:cNvSpPr>
              <p:nvPr/>
            </p:nvSpPr>
            <p:spPr bwMode="auto">
              <a:xfrm>
                <a:off x="1976" y="214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16" name="Rectangle 28"/>
            <p:cNvSpPr>
              <a:spLocks noChangeArrowheads="1"/>
            </p:cNvSpPr>
            <p:nvPr/>
          </p:nvSpPr>
          <p:spPr bwMode="auto">
            <a:xfrm>
              <a:off x="672" y="2488"/>
              <a:ext cx="704" cy="87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7" name="Line 29"/>
            <p:cNvSpPr>
              <a:spLocks noChangeShapeType="1"/>
            </p:cNvSpPr>
            <p:nvPr/>
          </p:nvSpPr>
          <p:spPr bwMode="auto">
            <a:xfrm>
              <a:off x="672" y="291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8" name="Line 30"/>
            <p:cNvSpPr>
              <a:spLocks noChangeShapeType="1"/>
            </p:cNvSpPr>
            <p:nvPr/>
          </p:nvSpPr>
          <p:spPr bwMode="auto">
            <a:xfrm>
              <a:off x="672" y="314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9" name="Rectangle 31"/>
            <p:cNvSpPr>
              <a:spLocks noChangeArrowheads="1"/>
            </p:cNvSpPr>
            <p:nvPr/>
          </p:nvSpPr>
          <p:spPr bwMode="auto">
            <a:xfrm>
              <a:off x="800" y="2696"/>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20" name="Rectangle 32"/>
            <p:cNvSpPr>
              <a:spLocks noChangeArrowheads="1"/>
            </p:cNvSpPr>
            <p:nvPr/>
          </p:nvSpPr>
          <p:spPr bwMode="auto">
            <a:xfrm>
              <a:off x="-209" y="2760"/>
              <a:ext cx="811"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Process 3</a:t>
              </a:r>
            </a:p>
          </p:txBody>
        </p:sp>
        <p:sp>
          <p:nvSpPr>
            <p:cNvPr id="1599521" name="Rectangle 33"/>
            <p:cNvSpPr>
              <a:spLocks noChangeArrowheads="1"/>
            </p:cNvSpPr>
            <p:nvPr/>
          </p:nvSpPr>
          <p:spPr bwMode="auto">
            <a:xfrm>
              <a:off x="1903" y="3280"/>
              <a:ext cx="953"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a:t>
              </a:r>
              <a:r>
                <a:rPr lang="en-US" altLang="ko-KR" b="1">
                  <a:solidFill>
                    <a:srgbClr val="000000"/>
                  </a:solidFill>
                  <a:latin typeface="Verdana" pitchFamily="34" charset="0"/>
                  <a:ea typeface="굴림" pitchFamily="50" charset="-127"/>
                </a:rPr>
                <a:t> </a:t>
              </a:r>
            </a:p>
          </p:txBody>
        </p:sp>
        <p:sp>
          <p:nvSpPr>
            <p:cNvPr id="1599522" name="Line 34"/>
            <p:cNvSpPr>
              <a:spLocks noChangeShapeType="1"/>
            </p:cNvSpPr>
            <p:nvPr/>
          </p:nvSpPr>
          <p:spPr bwMode="auto">
            <a:xfrm flipV="1">
              <a:off x="1392" y="1120"/>
              <a:ext cx="568" cy="4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3" name="Line 35"/>
            <p:cNvSpPr>
              <a:spLocks noChangeShapeType="1"/>
            </p:cNvSpPr>
            <p:nvPr/>
          </p:nvSpPr>
          <p:spPr bwMode="auto">
            <a:xfrm>
              <a:off x="1392" y="2040"/>
              <a:ext cx="568" cy="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4" name="Line 36"/>
            <p:cNvSpPr>
              <a:spLocks noChangeShapeType="1"/>
            </p:cNvSpPr>
            <p:nvPr/>
          </p:nvSpPr>
          <p:spPr bwMode="auto">
            <a:xfrm>
              <a:off x="1392" y="2808"/>
              <a:ext cx="552" cy="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5" name="Line 37" descr="Dark upward diagonal"/>
            <p:cNvSpPr>
              <a:spLocks noChangeShapeType="1"/>
            </p:cNvSpPr>
            <p:nvPr/>
          </p:nvSpPr>
          <p:spPr bwMode="auto">
            <a:xfrm>
              <a:off x="2688" y="984"/>
              <a:ext cx="1672" cy="1192"/>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6" name="Line 38"/>
            <p:cNvSpPr>
              <a:spLocks noChangeShapeType="1"/>
            </p:cNvSpPr>
            <p:nvPr/>
          </p:nvSpPr>
          <p:spPr bwMode="auto">
            <a:xfrm>
              <a:off x="2688" y="1176"/>
              <a:ext cx="1680" cy="1200"/>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7" name="Line 39"/>
            <p:cNvSpPr>
              <a:spLocks noChangeShapeType="1"/>
            </p:cNvSpPr>
            <p:nvPr/>
          </p:nvSpPr>
          <p:spPr bwMode="auto">
            <a:xfrm>
              <a:off x="2688" y="1320"/>
              <a:ext cx="1680" cy="1824"/>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8" name="Line 40"/>
            <p:cNvSpPr>
              <a:spLocks noChangeShapeType="1"/>
            </p:cNvSpPr>
            <p:nvPr/>
          </p:nvSpPr>
          <p:spPr bwMode="auto">
            <a:xfrm>
              <a:off x="2688" y="1896"/>
              <a:ext cx="1680" cy="672"/>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9" name="Line 41"/>
            <p:cNvSpPr>
              <a:spLocks noChangeShapeType="1"/>
            </p:cNvSpPr>
            <p:nvPr/>
          </p:nvSpPr>
          <p:spPr bwMode="auto">
            <a:xfrm>
              <a:off x="2688" y="2088"/>
              <a:ext cx="1680" cy="1632"/>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0" name="Line 42"/>
            <p:cNvSpPr>
              <a:spLocks noChangeShapeType="1"/>
            </p:cNvSpPr>
            <p:nvPr/>
          </p:nvSpPr>
          <p:spPr bwMode="auto">
            <a:xfrm>
              <a:off x="2688" y="2232"/>
              <a:ext cx="1680" cy="1104"/>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1" name="Line 43"/>
            <p:cNvSpPr>
              <a:spLocks noChangeShapeType="1"/>
            </p:cNvSpPr>
            <p:nvPr/>
          </p:nvSpPr>
          <p:spPr bwMode="auto">
            <a:xfrm flipV="1">
              <a:off x="2680" y="1968"/>
              <a:ext cx="1704" cy="656"/>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2" name="Line 44"/>
            <p:cNvSpPr>
              <a:spLocks noChangeShapeType="1"/>
            </p:cNvSpPr>
            <p:nvPr/>
          </p:nvSpPr>
          <p:spPr bwMode="auto">
            <a:xfrm flipV="1">
              <a:off x="2688" y="2952"/>
              <a:ext cx="1680" cy="48"/>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3" name="Line 45"/>
            <p:cNvSpPr>
              <a:spLocks noChangeShapeType="1"/>
            </p:cNvSpPr>
            <p:nvPr/>
          </p:nvSpPr>
          <p:spPr bwMode="auto">
            <a:xfrm>
              <a:off x="2688" y="3192"/>
              <a:ext cx="1680" cy="720"/>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4" name="Rectangle 46"/>
            <p:cNvSpPr>
              <a:spLocks noChangeArrowheads="1"/>
            </p:cNvSpPr>
            <p:nvPr/>
          </p:nvSpPr>
          <p:spPr bwMode="auto">
            <a:xfrm rot="16200000">
              <a:off x="3739" y="1272"/>
              <a:ext cx="695" cy="402"/>
            </a:xfrm>
            <a:prstGeom prst="rect">
              <a:avLst/>
            </a:prstGeom>
            <a:noFill/>
            <a:ln w="25400">
              <a:noFill/>
              <a:miter lim="800000"/>
              <a:headEnd/>
              <a:tailEnd/>
            </a:ln>
            <a:effectLst/>
          </p:spPr>
          <p:txBody>
            <a:bodyPr wrap="none" lIns="90488" tIns="44450" rIns="90488" bIns="44450">
              <a:spAutoFit/>
            </a:bodyPr>
            <a:lstStyle/>
            <a:p>
              <a:pPr algn="ctr" rtl="0" eaLnBrk="0" fontAlgn="base" hangingPunct="0">
                <a:spcBef>
                  <a:spcPct val="0"/>
                </a:spcBef>
                <a:spcAft>
                  <a:spcPct val="0"/>
                </a:spcAft>
              </a:pPr>
              <a:r>
                <a:rPr lang="en-US" altLang="ko-KR">
                  <a:solidFill>
                    <a:srgbClr val="56127A"/>
                  </a:solidFill>
                  <a:latin typeface="Verdana" pitchFamily="34" charset="0"/>
                  <a:ea typeface="굴림" pitchFamily="50" charset="-127"/>
                </a:rPr>
                <a:t>Physical</a:t>
              </a:r>
            </a:p>
            <a:p>
              <a:pPr algn="ctr" rtl="0" eaLnBrk="0" fontAlgn="base" hangingPunct="0">
                <a:spcBef>
                  <a:spcPct val="0"/>
                </a:spcBef>
                <a:spcAft>
                  <a:spcPct val="0"/>
                </a:spcAft>
              </a:pPr>
              <a:r>
                <a:rPr lang="en-US" altLang="ko-KR">
                  <a:solidFill>
                    <a:srgbClr val="56127A"/>
                  </a:solidFill>
                  <a:latin typeface="Verdana" pitchFamily="34" charset="0"/>
                  <a:ea typeface="굴림" pitchFamily="50" charset="-127"/>
                </a:rPr>
                <a:t>Memory</a:t>
              </a:r>
            </a:p>
          </p:txBody>
        </p:sp>
        <p:sp>
          <p:nvSpPr>
            <p:cNvPr id="1599535" name="Line 47"/>
            <p:cNvSpPr>
              <a:spLocks noChangeShapeType="1"/>
            </p:cNvSpPr>
            <p:nvPr/>
          </p:nvSpPr>
          <p:spPr bwMode="auto">
            <a:xfrm>
              <a:off x="672" y="269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5" name="Group 48"/>
            <p:cNvGrpSpPr>
              <a:grpSpLocks/>
            </p:cNvGrpSpPr>
            <p:nvPr/>
          </p:nvGrpSpPr>
          <p:grpSpPr bwMode="auto">
            <a:xfrm>
              <a:off x="1968" y="2536"/>
              <a:ext cx="704" cy="752"/>
              <a:chOff x="1968" y="2512"/>
              <a:chExt cx="704" cy="752"/>
            </a:xfrm>
          </p:grpSpPr>
          <p:sp>
            <p:nvSpPr>
              <p:cNvPr id="1599537" name="Rectangle 49"/>
              <p:cNvSpPr>
                <a:spLocks noChangeArrowheads="1"/>
              </p:cNvSpPr>
              <p:nvPr/>
            </p:nvSpPr>
            <p:spPr bwMode="auto">
              <a:xfrm>
                <a:off x="1968" y="2512"/>
                <a:ext cx="704" cy="752"/>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8" name="Line 50"/>
              <p:cNvSpPr>
                <a:spLocks noChangeShapeType="1"/>
              </p:cNvSpPr>
              <p:nvPr/>
            </p:nvSpPr>
            <p:spPr bwMode="auto">
              <a:xfrm>
                <a:off x="1968" y="289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9" name="Line 51"/>
              <p:cNvSpPr>
                <a:spLocks noChangeShapeType="1"/>
              </p:cNvSpPr>
              <p:nvPr/>
            </p:nvSpPr>
            <p:spPr bwMode="auto">
              <a:xfrm>
                <a:off x="1968" y="309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0" name="Line 52"/>
              <p:cNvSpPr>
                <a:spLocks noChangeShapeType="1"/>
              </p:cNvSpPr>
              <p:nvPr/>
            </p:nvSpPr>
            <p:spPr bwMode="auto">
              <a:xfrm>
                <a:off x="1968" y="270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41" name="Line 53"/>
            <p:cNvSpPr>
              <a:spLocks noChangeShapeType="1"/>
            </p:cNvSpPr>
            <p:nvPr/>
          </p:nvSpPr>
          <p:spPr bwMode="auto">
            <a:xfrm flipV="1">
              <a:off x="2680" y="2752"/>
              <a:ext cx="1688" cy="64"/>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6" name="Group 54"/>
            <p:cNvGrpSpPr>
              <a:grpSpLocks/>
            </p:cNvGrpSpPr>
            <p:nvPr/>
          </p:nvGrpSpPr>
          <p:grpSpPr bwMode="auto">
            <a:xfrm>
              <a:off x="4368" y="856"/>
              <a:ext cx="768" cy="3168"/>
              <a:chOff x="4368" y="856"/>
              <a:chExt cx="768" cy="3168"/>
            </a:xfrm>
          </p:grpSpPr>
          <p:sp>
            <p:nvSpPr>
              <p:cNvPr id="1599543" name="Rectangle 55"/>
              <p:cNvSpPr>
                <a:spLocks noChangeArrowheads="1"/>
              </p:cNvSpPr>
              <p:nvPr/>
            </p:nvSpPr>
            <p:spPr bwMode="auto">
              <a:xfrm>
                <a:off x="4368" y="1416"/>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4" name="Rectangle 56"/>
              <p:cNvSpPr>
                <a:spLocks noChangeArrowheads="1"/>
              </p:cNvSpPr>
              <p:nvPr/>
            </p:nvSpPr>
            <p:spPr bwMode="auto">
              <a:xfrm>
                <a:off x="4368" y="1224"/>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5" name="Line 57"/>
              <p:cNvSpPr>
                <a:spLocks noChangeShapeType="1"/>
              </p:cNvSpPr>
              <p:nvPr/>
            </p:nvSpPr>
            <p:spPr bwMode="auto">
              <a:xfrm>
                <a:off x="4368" y="856"/>
                <a:ext cx="0" cy="3168"/>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6" name="Oval 58"/>
              <p:cNvSpPr>
                <a:spLocks noChangeArrowheads="1"/>
              </p:cNvSpPr>
              <p:nvPr/>
            </p:nvSpPr>
            <p:spPr bwMode="auto">
              <a:xfrm rot="2700000">
                <a:off x="4763" y="1851"/>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7" name="Rectangle 59"/>
              <p:cNvSpPr>
                <a:spLocks noChangeArrowheads="1"/>
              </p:cNvSpPr>
              <p:nvPr/>
            </p:nvSpPr>
            <p:spPr bwMode="auto">
              <a:xfrm>
                <a:off x="4368" y="372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8" name="Rectangle 60" descr="Dark upward diagonal"/>
              <p:cNvSpPr>
                <a:spLocks noChangeArrowheads="1"/>
              </p:cNvSpPr>
              <p:nvPr/>
            </p:nvSpPr>
            <p:spPr bwMode="auto">
              <a:xfrm>
                <a:off x="4368" y="35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9" name="Rectangle 61" descr="40%"/>
              <p:cNvSpPr>
                <a:spLocks noChangeArrowheads="1"/>
              </p:cNvSpPr>
              <p:nvPr/>
            </p:nvSpPr>
            <p:spPr bwMode="auto">
              <a:xfrm>
                <a:off x="4368" y="3336"/>
                <a:ext cx="768" cy="192"/>
              </a:xfrm>
              <a:prstGeom prst="rect">
                <a:avLst/>
              </a:prstGeom>
              <a:pattFill prst="pct4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0"/>
                  </a:spcBef>
                  <a:spcAft>
                    <a:spcPct val="0"/>
                  </a:spcAft>
                </a:pPr>
                <a:r>
                  <a:rPr lang="en-US" altLang="ko-KR">
                    <a:solidFill>
                      <a:srgbClr val="000000"/>
                    </a:solidFill>
                    <a:latin typeface="Verdana" pitchFamily="34" charset="0"/>
                    <a:ea typeface="굴림" pitchFamily="50" charset="-127"/>
                  </a:rPr>
                  <a:t>free</a:t>
                </a:r>
              </a:p>
            </p:txBody>
          </p:sp>
          <p:sp>
            <p:nvSpPr>
              <p:cNvPr id="1599550" name="Rectangle 62" descr="Dark upward diagonal"/>
              <p:cNvSpPr>
                <a:spLocks noChangeArrowheads="1"/>
              </p:cNvSpPr>
              <p:nvPr/>
            </p:nvSpPr>
            <p:spPr bwMode="auto">
              <a:xfrm>
                <a:off x="4368" y="3144"/>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1" name="Rectangle 63" descr="90%"/>
              <p:cNvSpPr>
                <a:spLocks noChangeArrowheads="1"/>
              </p:cNvSpPr>
              <p:nvPr/>
            </p:nvSpPr>
            <p:spPr bwMode="auto">
              <a:xfrm>
                <a:off x="4368" y="295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2" name="Rectangle 64"/>
              <p:cNvSpPr>
                <a:spLocks noChangeArrowheads="1"/>
              </p:cNvSpPr>
              <p:nvPr/>
            </p:nvSpPr>
            <p:spPr bwMode="auto">
              <a:xfrm>
                <a:off x="4368" y="276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3" name="Rectangle 65"/>
              <p:cNvSpPr>
                <a:spLocks noChangeArrowheads="1"/>
              </p:cNvSpPr>
              <p:nvPr/>
            </p:nvSpPr>
            <p:spPr bwMode="auto">
              <a:xfrm>
                <a:off x="4368" y="2568"/>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4" name="Rectangle 66" descr="Dark upward diagonal"/>
              <p:cNvSpPr>
                <a:spLocks noChangeArrowheads="1"/>
              </p:cNvSpPr>
              <p:nvPr/>
            </p:nvSpPr>
            <p:spPr bwMode="auto">
              <a:xfrm>
                <a:off x="4368" y="2376"/>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5" name="Rectangle 67" descr="90%"/>
              <p:cNvSpPr>
                <a:spLocks noChangeArrowheads="1"/>
              </p:cNvSpPr>
              <p:nvPr/>
            </p:nvSpPr>
            <p:spPr bwMode="auto">
              <a:xfrm>
                <a:off x="4368" y="2184"/>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6" name="Rectangle 68" descr="90%"/>
              <p:cNvSpPr>
                <a:spLocks noChangeArrowheads="1"/>
              </p:cNvSpPr>
              <p:nvPr/>
            </p:nvSpPr>
            <p:spPr bwMode="auto">
              <a:xfrm>
                <a:off x="4368" y="199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7" name="Rectangle 69"/>
              <p:cNvSpPr>
                <a:spLocks noChangeArrowheads="1"/>
              </p:cNvSpPr>
              <p:nvPr/>
            </p:nvSpPr>
            <p:spPr bwMode="auto">
              <a:xfrm>
                <a:off x="4368" y="1032"/>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8" name="Rectangle 70"/>
              <p:cNvSpPr>
                <a:spLocks noChangeArrowheads="1"/>
              </p:cNvSpPr>
              <p:nvPr/>
            </p:nvSpPr>
            <p:spPr bwMode="auto">
              <a:xfrm>
                <a:off x="4480" y="1000"/>
                <a:ext cx="546" cy="406"/>
              </a:xfrm>
              <a:prstGeom prst="rect">
                <a:avLst/>
              </a:prstGeom>
              <a:noFill/>
              <a:ln w="25400">
                <a:noFill/>
                <a:miter lim="800000"/>
                <a:headEnd/>
                <a:tailEnd/>
              </a:ln>
              <a:effectLst/>
            </p:spPr>
            <p:txBody>
              <a:bodyPr wrap="none" lIns="90488" tIns="44450" rIns="90488" bIns="44450">
                <a:spAutoFit/>
              </a:bodyPr>
              <a:lstStyle/>
              <a:p>
                <a:pPr algn="ctr" rtl="0" eaLnBrk="0" fontAlgn="base" hangingPunct="0">
                  <a:spcBef>
                    <a:spcPct val="0"/>
                  </a:spcBef>
                  <a:spcAft>
                    <a:spcPct val="0"/>
                  </a:spcAft>
                </a:pPr>
                <a:r>
                  <a:rPr lang="en-US" altLang="ko-KR">
                    <a:solidFill>
                      <a:srgbClr val="FF0000"/>
                    </a:solidFill>
                    <a:latin typeface="Verdana" pitchFamily="34" charset="0"/>
                    <a:ea typeface="굴림" pitchFamily="50" charset="-127"/>
                  </a:rPr>
                  <a:t>OS</a:t>
                </a:r>
              </a:p>
              <a:p>
                <a:pPr algn="ctr" rtl="0" eaLnBrk="0" fontAlgn="base" hangingPunct="0">
                  <a:spcBef>
                    <a:spcPct val="0"/>
                  </a:spcBef>
                  <a:spcAft>
                    <a:spcPct val="0"/>
                  </a:spcAft>
                </a:pPr>
                <a:r>
                  <a:rPr lang="en-US" altLang="ko-KR">
                    <a:solidFill>
                      <a:srgbClr val="FF0000"/>
                    </a:solidFill>
                    <a:latin typeface="Verdana" pitchFamily="34" charset="0"/>
                    <a:ea typeface="굴림" pitchFamily="50" charset="-127"/>
                  </a:rPr>
                  <a:t>pages</a:t>
                </a:r>
              </a:p>
            </p:txBody>
          </p:sp>
          <p:sp>
            <p:nvSpPr>
              <p:cNvPr id="1599559" name="Line 71"/>
              <p:cNvSpPr>
                <a:spLocks noChangeShapeType="1"/>
              </p:cNvSpPr>
              <p:nvPr/>
            </p:nvSpPr>
            <p:spPr bwMode="auto">
              <a:xfrm>
                <a:off x="5136" y="856"/>
                <a:ext cx="0" cy="3168"/>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0" name="Rectangle 72"/>
              <p:cNvSpPr>
                <a:spLocks noChangeArrowheads="1"/>
              </p:cNvSpPr>
              <p:nvPr/>
            </p:nvSpPr>
            <p:spPr bwMode="auto">
              <a:xfrm>
                <a:off x="4368" y="180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7" name="Group 73"/>
              <p:cNvGrpSpPr>
                <a:grpSpLocks/>
              </p:cNvGrpSpPr>
              <p:nvPr/>
            </p:nvGrpSpPr>
            <p:grpSpPr bwMode="auto">
              <a:xfrm>
                <a:off x="4624" y="1675"/>
                <a:ext cx="319" cy="42"/>
                <a:chOff x="4760" y="1675"/>
                <a:chExt cx="319" cy="42"/>
              </a:xfrm>
            </p:grpSpPr>
            <p:sp>
              <p:nvSpPr>
                <p:cNvPr id="1599562" name="Oval 74"/>
                <p:cNvSpPr>
                  <a:spLocks noChangeArrowheads="1"/>
                </p:cNvSpPr>
                <p:nvPr/>
              </p:nvSpPr>
              <p:spPr bwMode="auto">
                <a:xfrm rot="2700000">
                  <a:off x="4763"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3" name="Oval 75"/>
                <p:cNvSpPr>
                  <a:spLocks noChangeArrowheads="1"/>
                </p:cNvSpPr>
                <p:nvPr/>
              </p:nvSpPr>
              <p:spPr bwMode="auto">
                <a:xfrm rot="2700000">
                  <a:off x="4899"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4" name="Oval 76"/>
                <p:cNvSpPr>
                  <a:spLocks noChangeArrowheads="1"/>
                </p:cNvSpPr>
                <p:nvPr/>
              </p:nvSpPr>
              <p:spPr bwMode="auto">
                <a:xfrm rot="2700000">
                  <a:off x="5035"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grpSp>
      </p:grpSp>
      <p:sp>
        <p:nvSpPr>
          <p:cNvPr id="80" name="TextBox 79"/>
          <p:cNvSpPr txBox="1"/>
          <p:nvPr/>
        </p:nvSpPr>
        <p:spPr>
          <a:xfrm>
            <a:off x="7649160" y="0"/>
            <a:ext cx="3018840" cy="369332"/>
          </a:xfrm>
          <a:prstGeom prst="rect">
            <a:avLst/>
          </a:prstGeom>
          <a:noFill/>
        </p:spPr>
        <p:txBody>
          <a:bodyPr wrap="none" rtlCol="0">
            <a:spAutoFit/>
          </a:bodyPr>
          <a:lstStyle/>
          <a:p>
            <a:r>
              <a:rPr lang="en-US" altLang="ko-KR" dirty="0">
                <a:latin typeface="Tahoma" pitchFamily="34" charset="0"/>
                <a:ea typeface="Tahoma" pitchFamily="34" charset="0"/>
                <a:cs typeface="Tahoma" pitchFamily="34" charset="0"/>
              </a:rPr>
              <a:t>[Source: K. </a:t>
            </a:r>
            <a:r>
              <a:rPr lang="en-US" altLang="ko-KR" dirty="0" err="1">
                <a:latin typeface="Tahoma" pitchFamily="34" charset="0"/>
                <a:ea typeface="Tahoma" pitchFamily="34" charset="0"/>
                <a:cs typeface="Tahoma" pitchFamily="34" charset="0"/>
              </a:rPr>
              <a:t>Asanovic</a:t>
            </a:r>
            <a:r>
              <a:rPr lang="en-US" altLang="ko-KR" dirty="0">
                <a:latin typeface="Tahoma" pitchFamily="34" charset="0"/>
                <a:ea typeface="Tahoma" pitchFamily="34" charset="0"/>
                <a:cs typeface="Tahoma" pitchFamily="34" charset="0"/>
              </a:rPr>
              <a:t>, 2008]</a:t>
            </a:r>
            <a:endParaRPr lang="ko-KR" altLang="en-US" dirty="0">
              <a:latin typeface="Tahoma" pitchFamily="34" charset="0"/>
              <a:cs typeface="Tahoma" pitchFamily="34" charset="0"/>
            </a:endParaRPr>
          </a:p>
        </p:txBody>
      </p:sp>
      <p:sp>
        <p:nvSpPr>
          <p:cNvPr id="8" name="슬라이드 번호 개체 틀 7"/>
          <p:cNvSpPr>
            <a:spLocks noGrp="1"/>
          </p:cNvSpPr>
          <p:nvPr>
            <p:ph type="sldNum" sz="quarter" idx="12"/>
          </p:nvPr>
        </p:nvSpPr>
        <p:spPr/>
        <p:txBody>
          <a:bodyPr/>
          <a:lstStyle/>
          <a:p>
            <a:fld id="{7E143334-4AB7-49CA-B52F-E6E20F79A69B}" type="slidenum">
              <a:rPr lang="ko-KR" altLang="en-US" smtClean="0"/>
              <a:pPr/>
              <a:t>19</a:t>
            </a:fld>
            <a:endParaRPr lang="ko-KR" altLang="en-US"/>
          </a:p>
        </p:txBody>
      </p:sp>
      <p:pic>
        <p:nvPicPr>
          <p:cNvPr id="10" name="오디오 9">
            <a:hlinkClick r:id="" action="ppaction://media"/>
            <a:extLst>
              <a:ext uri="{FF2B5EF4-FFF2-40B4-BE49-F238E27FC236}">
                <a16:creationId xmlns:a16="http://schemas.microsoft.com/office/drawing/2014/main" id="{9946A297-C686-814E-A49F-A8E5A3105E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867785938"/>
      </p:ext>
    </p:extLst>
  </p:cSld>
  <p:clrMapOvr>
    <a:masterClrMapping/>
  </p:clrMapOvr>
  <p:transition advTm="4853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516B6B6-FE6C-1F40-95CE-2F91C2B64810}"/>
              </a:ext>
            </a:extLst>
          </p:cNvPr>
          <p:cNvSpPr>
            <a:spLocks noGrp="1"/>
          </p:cNvSpPr>
          <p:nvPr>
            <p:ph type="title"/>
          </p:nvPr>
        </p:nvSpPr>
        <p:spPr/>
        <p:txBody>
          <a:bodyPr/>
          <a:lstStyle/>
          <a:p>
            <a:r>
              <a:rPr kumimoji="1" lang="en-US" altLang="ko-KR" dirty="0"/>
              <a:t>Weekly Schedule</a:t>
            </a:r>
            <a:endParaRPr kumimoji="1" lang="ko-KR" altLang="en-US" dirty="0"/>
          </a:p>
        </p:txBody>
      </p:sp>
      <p:sp>
        <p:nvSpPr>
          <p:cNvPr id="3" name="내용 개체 틀 2">
            <a:extLst>
              <a:ext uri="{FF2B5EF4-FFF2-40B4-BE49-F238E27FC236}">
                <a16:creationId xmlns:a16="http://schemas.microsoft.com/office/drawing/2014/main" id="{B48DD35E-4AB2-FB45-B847-A16292DA41C2}"/>
              </a:ext>
            </a:extLst>
          </p:cNvPr>
          <p:cNvSpPr>
            <a:spLocks noGrp="1"/>
          </p:cNvSpPr>
          <p:nvPr>
            <p:ph idx="1"/>
          </p:nvPr>
        </p:nvSpPr>
        <p:spPr>
          <a:xfrm>
            <a:off x="838200" y="1825624"/>
            <a:ext cx="10844814" cy="4816475"/>
          </a:xfrm>
        </p:spPr>
        <p:txBody>
          <a:bodyPr>
            <a:normAutofit/>
          </a:bodyPr>
          <a:lstStyle/>
          <a:p>
            <a:r>
              <a:rPr lang="en-US" altLang="ko-KR" sz="1600" dirty="0"/>
              <a:t>W1 17 Application (deep learning on FPGA)/SW app (MNIST/CIFAR)</a:t>
            </a:r>
          </a:p>
          <a:p>
            <a:r>
              <a:rPr lang="en-US" altLang="ko-KR" sz="1600" dirty="0"/>
              <a:t>W2 25 Verilog 1 Basics/</a:t>
            </a:r>
            <a:r>
              <a:rPr lang="en-US" altLang="ko-KR" sz="1600" dirty="0" err="1"/>
              <a:t>Vivado</a:t>
            </a:r>
            <a:r>
              <a:rPr lang="en-US" altLang="ko-KR" sz="1600" dirty="0"/>
              <a:t> tutorial (verification level of HW design)   </a:t>
            </a:r>
          </a:p>
          <a:p>
            <a:r>
              <a:rPr lang="en-US" altLang="ko-KR" sz="1600" dirty="0"/>
              <a:t>W3 31 Verilog 2</a:t>
            </a:r>
            <a:r>
              <a:rPr lang="ko-KR" altLang="en-US" sz="1600" dirty="0"/>
              <a:t> </a:t>
            </a:r>
            <a:r>
              <a:rPr lang="en-US" altLang="ko-KR" sz="1600" dirty="0"/>
              <a:t>Combinational circuits (Video pre-view homework</a:t>
            </a:r>
            <a:r>
              <a:rPr lang="ko-KR" altLang="en-US" sz="1600" dirty="0"/>
              <a:t> </a:t>
            </a:r>
            <a:r>
              <a:rPr lang="en-US" altLang="ko-KR" sz="1600" dirty="0"/>
              <a:t>+ TA Q&amp;A)/Simple adder using </a:t>
            </a:r>
            <a:r>
              <a:rPr lang="en-US" altLang="ko-KR" sz="1600" dirty="0" err="1"/>
              <a:t>dsp</a:t>
            </a:r>
            <a:r>
              <a:rPr lang="en-US" altLang="ko-KR" sz="1600" dirty="0"/>
              <a:t> (V+V, Verilog intro)</a:t>
            </a:r>
          </a:p>
          <a:p>
            <a:r>
              <a:rPr lang="en-US" altLang="ko-KR" sz="1600" dirty="0"/>
              <a:t>W4 4/7 Verilog 3 Sequential circuits/V*V processing element (PE) design 1</a:t>
            </a:r>
          </a:p>
          <a:p>
            <a:r>
              <a:rPr lang="en-US" altLang="ko-KR" sz="1600" dirty="0"/>
              <a:t>W5 14 Verilog 4 Design example &amp; synthesizable code/V*V processing element (PE) design 2</a:t>
            </a:r>
          </a:p>
          <a:p>
            <a:r>
              <a:rPr lang="en-US" altLang="ko-KR" sz="1600" dirty="0"/>
              <a:t>W6 21 Convolution lowering and matrix multiplication accelerator/Convolution lowering (V0)</a:t>
            </a:r>
          </a:p>
          <a:p>
            <a:r>
              <a:rPr lang="en-US" altLang="ko-KR" sz="1600" dirty="0"/>
              <a:t>W7 28 Intro to Zynq &amp; MV accelerator design/Zynq FPGA &amp; synthesis,</a:t>
            </a:r>
            <a:r>
              <a:rPr lang="ko-KR" altLang="en-US" sz="1600" dirty="0"/>
              <a:t> </a:t>
            </a:r>
            <a:r>
              <a:rPr lang="en-US" altLang="ko-KR" sz="1600" dirty="0"/>
              <a:t>continue VV design &amp; start MV accelerator design</a:t>
            </a:r>
          </a:p>
          <a:p>
            <a:r>
              <a:rPr lang="en-US" altLang="ko-KR" sz="1600" dirty="0"/>
              <a:t>W8 5/5 (Children’s day) Optional lab session is provided in lecture and lab hour </a:t>
            </a:r>
          </a:p>
          <a:p>
            <a:r>
              <a:rPr lang="en-US" altLang="ko-KR" sz="1600" dirty="0">
                <a:solidFill>
                  <a:srgbClr val="FF0000"/>
                </a:solidFill>
              </a:rPr>
              <a:t>W9 12 Main memory (physical &amp; virtual)/OS+FPGA (HOST~DEVICE) communication &amp; MV design 2</a:t>
            </a:r>
          </a:p>
          <a:p>
            <a:r>
              <a:rPr lang="en-US" altLang="ko-KR" sz="1600" dirty="0"/>
              <a:t>W10 19 Bus and DMA (Video pre-view</a:t>
            </a:r>
            <a:r>
              <a:rPr lang="ko-KR" altLang="en-US" sz="1600" dirty="0"/>
              <a:t> </a:t>
            </a:r>
            <a:r>
              <a:rPr lang="en-US" altLang="ko-KR" sz="1600" dirty="0"/>
              <a:t>+ TA Q&amp;A)/custom IP &amp; MV design 3</a:t>
            </a:r>
          </a:p>
          <a:p>
            <a:r>
              <a:rPr lang="en-US" altLang="ko-KR" sz="1600" dirty="0"/>
              <a:t>W11 26 Advanced deep learning #1 quantization for low precision computation/V0+DMA+8b </a:t>
            </a:r>
          </a:p>
          <a:p>
            <a:r>
              <a:rPr lang="en-US" altLang="ko-KR" sz="1600" dirty="0"/>
              <a:t>W12 6/2 Advanced deep learning #2 zero skipping/V0+DMA+8b+zero-skipping 1</a:t>
            </a:r>
          </a:p>
          <a:p>
            <a:r>
              <a:rPr lang="en-US" altLang="ko-KR" sz="1600" dirty="0"/>
              <a:t>W13 9 Lecture summary/V0+DMA+8b+zero-skipping 2</a:t>
            </a:r>
          </a:p>
          <a:p>
            <a:r>
              <a:rPr lang="en-US" altLang="ko-KR" sz="1600" dirty="0"/>
              <a:t>W14 16 Final exam/Term project (V0+DMA+8b+zero) submission</a:t>
            </a:r>
            <a:endParaRPr kumimoji="1" lang="ko-KR" altLang="en-US" sz="1600" dirty="0"/>
          </a:p>
        </p:txBody>
      </p:sp>
      <p:pic>
        <p:nvPicPr>
          <p:cNvPr id="4" name="오디오 3">
            <a:hlinkClick r:id="" action="ppaction://media"/>
            <a:extLst>
              <a:ext uri="{FF2B5EF4-FFF2-40B4-BE49-F238E27FC236}">
                <a16:creationId xmlns:a16="http://schemas.microsoft.com/office/drawing/2014/main" id="{D5E4DA38-D75C-0D4F-9AB8-C309BDB459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94491979"/>
      </p:ext>
    </p:extLst>
  </p:cSld>
  <p:clrMapOvr>
    <a:masterClrMapping/>
  </p:clrMapOvr>
  <mc:AlternateContent xmlns:mc="http://schemas.openxmlformats.org/markup-compatibility/2006">
    <mc:Choice xmlns:p14="http://schemas.microsoft.com/office/powerpoint/2010/main" Requires="p14">
      <p:transition spd="slow" p14:dur="2000" advTm="1854"/>
    </mc:Choice>
    <mc:Fallback>
      <p:transition spd="slow" advTm="1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title"/>
          </p:nvPr>
        </p:nvSpPr>
        <p:spPr>
          <a:xfrm>
            <a:off x="1519575" y="575552"/>
            <a:ext cx="9144000" cy="676275"/>
          </a:xfrm>
          <a:noFill/>
          <a:ln/>
        </p:spPr>
        <p:txBody>
          <a:bodyPr vert="horz" wrap="square" lIns="67866" tIns="33338" rIns="67866" bIns="33338" numCol="1" rtlCol="0" anchor="ctr" anchorCtr="0" compatLnSpc="1">
            <a:prstTxWarp prst="textNoShape">
              <a:avLst/>
            </a:prstTxWarp>
            <a:normAutofit/>
          </a:bodyPr>
          <a:lstStyle/>
          <a:p>
            <a:r>
              <a:rPr lang="en-US" altLang="ko-KR" dirty="0">
                <a:ea typeface="굴림" pitchFamily="50" charset="-127"/>
              </a:rPr>
              <a:t>Page Tables in Physical Memory</a:t>
            </a:r>
          </a:p>
        </p:txBody>
      </p:sp>
      <p:grpSp>
        <p:nvGrpSpPr>
          <p:cNvPr id="2" name="Group 3"/>
          <p:cNvGrpSpPr>
            <a:grpSpLocks/>
          </p:cNvGrpSpPr>
          <p:nvPr/>
        </p:nvGrpSpPr>
        <p:grpSpPr bwMode="auto">
          <a:xfrm>
            <a:off x="3143673" y="1556793"/>
            <a:ext cx="6262689" cy="3952875"/>
            <a:chOff x="632" y="848"/>
            <a:chExt cx="5260" cy="3320"/>
          </a:xfrm>
        </p:grpSpPr>
        <p:grpSp>
          <p:nvGrpSpPr>
            <p:cNvPr id="3" name="Group 4"/>
            <p:cNvGrpSpPr>
              <a:grpSpLocks/>
            </p:cNvGrpSpPr>
            <p:nvPr/>
          </p:nvGrpSpPr>
          <p:grpSpPr bwMode="auto">
            <a:xfrm>
              <a:off x="632" y="1352"/>
              <a:ext cx="704" cy="914"/>
              <a:chOff x="632" y="1352"/>
              <a:chExt cx="704" cy="914"/>
            </a:xfrm>
          </p:grpSpPr>
          <p:sp>
            <p:nvSpPr>
              <p:cNvPr id="1603589" name="Rectangle 5"/>
              <p:cNvSpPr>
                <a:spLocks noChangeArrowheads="1"/>
              </p:cNvSpPr>
              <p:nvPr/>
            </p:nvSpPr>
            <p:spPr bwMode="auto">
              <a:xfrm>
                <a:off x="632" y="1568"/>
                <a:ext cx="704" cy="216"/>
              </a:xfrm>
              <a:prstGeom prst="rect">
                <a:avLst/>
              </a:prstGeom>
              <a:solidFill>
                <a:schemeClr val="folHlink"/>
              </a:solidFill>
              <a:ln w="25400">
                <a:no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0" name="Rectangle 6" descr="90%"/>
              <p:cNvSpPr>
                <a:spLocks noChangeArrowheads="1"/>
              </p:cNvSpPr>
              <p:nvPr/>
            </p:nvSpPr>
            <p:spPr bwMode="auto">
              <a:xfrm>
                <a:off x="632" y="1352"/>
                <a:ext cx="704" cy="656"/>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1" name="Line 7"/>
              <p:cNvSpPr>
                <a:spLocks noChangeShapeType="1"/>
              </p:cNvSpPr>
              <p:nvPr/>
            </p:nvSpPr>
            <p:spPr bwMode="auto">
              <a:xfrm>
                <a:off x="632" y="1567"/>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2" name="Line 8"/>
              <p:cNvSpPr>
                <a:spLocks noChangeShapeType="1"/>
              </p:cNvSpPr>
              <p:nvPr/>
            </p:nvSpPr>
            <p:spPr bwMode="auto">
              <a:xfrm>
                <a:off x="632" y="1789"/>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3" name="Rectangle 9"/>
              <p:cNvSpPr>
                <a:spLocks noChangeArrowheads="1"/>
              </p:cNvSpPr>
              <p:nvPr/>
            </p:nvSpPr>
            <p:spPr bwMode="auto">
              <a:xfrm>
                <a:off x="783" y="1568"/>
                <a:ext cx="497"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594" name="Rectangle 10"/>
              <p:cNvSpPr>
                <a:spLocks noChangeArrowheads="1"/>
              </p:cNvSpPr>
              <p:nvPr/>
            </p:nvSpPr>
            <p:spPr bwMode="auto">
              <a:xfrm>
                <a:off x="667" y="2016"/>
                <a:ext cx="642" cy="25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a:solidFill>
                      <a:srgbClr val="56127A"/>
                    </a:solidFill>
                    <a:latin typeface="Verdana" pitchFamily="34" charset="0"/>
                    <a:ea typeface="굴림" pitchFamily="50" charset="-127"/>
                  </a:rPr>
                  <a:t>User 1</a:t>
                </a:r>
              </a:p>
            </p:txBody>
          </p:sp>
        </p:grpSp>
        <p:sp>
          <p:nvSpPr>
            <p:cNvPr id="1603595" name="Line 11"/>
            <p:cNvSpPr>
              <a:spLocks noChangeShapeType="1"/>
            </p:cNvSpPr>
            <p:nvPr/>
          </p:nvSpPr>
          <p:spPr bwMode="auto">
            <a:xfrm flipV="1">
              <a:off x="1296" y="1240"/>
              <a:ext cx="2648" cy="44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6" name="Line 12"/>
            <p:cNvSpPr>
              <a:spLocks noChangeShapeType="1"/>
            </p:cNvSpPr>
            <p:nvPr/>
          </p:nvSpPr>
          <p:spPr bwMode="auto">
            <a:xfrm>
              <a:off x="3936" y="856"/>
              <a:ext cx="0" cy="3312"/>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7" name="Rectangle 13" descr="Dark upward diagonal"/>
            <p:cNvSpPr>
              <a:spLocks noChangeArrowheads="1"/>
            </p:cNvSpPr>
            <p:nvPr/>
          </p:nvSpPr>
          <p:spPr bwMode="auto">
            <a:xfrm>
              <a:off x="3936" y="39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8" name="Rectangle 14" descr="Dark upward diagonal"/>
            <p:cNvSpPr>
              <a:spLocks noChangeArrowheads="1"/>
            </p:cNvSpPr>
            <p:nvPr/>
          </p:nvSpPr>
          <p:spPr bwMode="auto">
            <a:xfrm>
              <a:off x="3936" y="37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9" name="Rectangle 15" descr="90%"/>
            <p:cNvSpPr>
              <a:spLocks noChangeArrowheads="1"/>
            </p:cNvSpPr>
            <p:nvPr/>
          </p:nvSpPr>
          <p:spPr bwMode="auto">
            <a:xfrm>
              <a:off x="3936" y="3536"/>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0" name="Rectangle 16" descr="Dark upward diagonal"/>
            <p:cNvSpPr>
              <a:spLocks noChangeArrowheads="1"/>
            </p:cNvSpPr>
            <p:nvPr/>
          </p:nvSpPr>
          <p:spPr bwMode="auto">
            <a:xfrm>
              <a:off x="3936" y="3344"/>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1" name="Rectangle 17" descr="90%"/>
            <p:cNvSpPr>
              <a:spLocks noChangeArrowheads="1"/>
            </p:cNvSpPr>
            <p:nvPr/>
          </p:nvSpPr>
          <p:spPr bwMode="auto">
            <a:xfrm>
              <a:off x="3936" y="315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2" name="Rectangle 18" descr="90%"/>
            <p:cNvSpPr>
              <a:spLocks noChangeArrowheads="1"/>
            </p:cNvSpPr>
            <p:nvPr/>
          </p:nvSpPr>
          <p:spPr bwMode="auto">
            <a:xfrm>
              <a:off x="3936" y="2960"/>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3" name="Line 19"/>
            <p:cNvSpPr>
              <a:spLocks noChangeShapeType="1"/>
            </p:cNvSpPr>
            <p:nvPr/>
          </p:nvSpPr>
          <p:spPr bwMode="auto">
            <a:xfrm>
              <a:off x="4704" y="848"/>
              <a:ext cx="0" cy="332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4" name="Rectangle 20" descr="90%"/>
            <p:cNvSpPr>
              <a:spLocks noChangeArrowheads="1"/>
            </p:cNvSpPr>
            <p:nvPr/>
          </p:nvSpPr>
          <p:spPr bwMode="auto">
            <a:xfrm>
              <a:off x="3936" y="1336"/>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5" name="Rectangle 21" descr="90%"/>
            <p:cNvSpPr>
              <a:spLocks noChangeArrowheads="1"/>
            </p:cNvSpPr>
            <p:nvPr/>
          </p:nvSpPr>
          <p:spPr bwMode="auto">
            <a:xfrm>
              <a:off x="3936" y="1144"/>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6" name="Rectangle 22" descr="90%"/>
            <p:cNvSpPr>
              <a:spLocks noChangeArrowheads="1"/>
            </p:cNvSpPr>
            <p:nvPr/>
          </p:nvSpPr>
          <p:spPr bwMode="auto">
            <a:xfrm>
              <a:off x="3936" y="952"/>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7" name="Rectangle 23"/>
            <p:cNvSpPr>
              <a:spLocks noChangeArrowheads="1"/>
            </p:cNvSpPr>
            <p:nvPr/>
          </p:nvSpPr>
          <p:spPr bwMode="auto">
            <a:xfrm>
              <a:off x="4770" y="1112"/>
              <a:ext cx="1122"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56127A"/>
                  </a:solidFill>
                  <a:latin typeface="Verdana" pitchFamily="34" charset="0"/>
                  <a:ea typeface="굴림" pitchFamily="50" charset="-127"/>
                </a:rPr>
                <a:t>PT User 1 </a:t>
              </a:r>
            </a:p>
          </p:txBody>
        </p:sp>
        <p:sp>
          <p:nvSpPr>
            <p:cNvPr id="1603608" name="Rectangle 24"/>
            <p:cNvSpPr>
              <a:spLocks noChangeArrowheads="1"/>
            </p:cNvSpPr>
            <p:nvPr/>
          </p:nvSpPr>
          <p:spPr bwMode="auto">
            <a:xfrm>
              <a:off x="3936" y="1528"/>
              <a:ext cx="768" cy="192"/>
            </a:xfrm>
            <a:prstGeom prst="rect">
              <a:avLst/>
            </a:prstGeom>
            <a:solidFill>
              <a:schemeClr val="bg1"/>
            </a:solidFill>
            <a:ln w="25400">
              <a:solidFill>
                <a:schemeClr val="tx1"/>
              </a:solidFill>
              <a:miter lim="800000"/>
              <a:headEnd/>
              <a:tailEnd/>
            </a:ln>
            <a:effectLst/>
          </p:spPr>
          <p:txBody>
            <a:bodyPr wrap="none" anchor="ctr"/>
            <a:lstStyle/>
            <a:p>
              <a:pPr algn="ctr" eaLnBrk="0" fontAlgn="base" hangingPunct="0">
                <a:spcBef>
                  <a:spcPct val="0"/>
                </a:spcBef>
                <a:spcAft>
                  <a:spcPct val="0"/>
                </a:spcAft>
              </a:pPr>
              <a:endParaRPr lang="ko-KR" altLang="en-US" b="1">
                <a:solidFill>
                  <a:srgbClr val="000000"/>
                </a:solidFill>
                <a:latin typeface="Arial" pitchFamily="34" charset="0"/>
                <a:ea typeface="굴림" pitchFamily="50" charset="-127"/>
              </a:endParaRPr>
            </a:p>
          </p:txBody>
        </p:sp>
        <p:sp>
          <p:nvSpPr>
            <p:cNvPr id="1603609" name="Rectangle 25" descr="Dark upward diagonal"/>
            <p:cNvSpPr>
              <a:spLocks noChangeArrowheads="1"/>
            </p:cNvSpPr>
            <p:nvPr/>
          </p:nvSpPr>
          <p:spPr bwMode="auto">
            <a:xfrm>
              <a:off x="3936" y="2104"/>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0" name="Rectangle 26" descr="Dark upward diagonal"/>
            <p:cNvSpPr>
              <a:spLocks noChangeArrowheads="1"/>
            </p:cNvSpPr>
            <p:nvPr/>
          </p:nvSpPr>
          <p:spPr bwMode="auto">
            <a:xfrm>
              <a:off x="3936" y="1912"/>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1" name="Rectangle 27" descr="Dark upward diagonal"/>
            <p:cNvSpPr>
              <a:spLocks noChangeArrowheads="1"/>
            </p:cNvSpPr>
            <p:nvPr/>
          </p:nvSpPr>
          <p:spPr bwMode="auto">
            <a:xfrm>
              <a:off x="3936" y="1720"/>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2" name="Rectangle 28"/>
            <p:cNvSpPr>
              <a:spLocks noChangeArrowheads="1"/>
            </p:cNvSpPr>
            <p:nvPr/>
          </p:nvSpPr>
          <p:spPr bwMode="auto">
            <a:xfrm>
              <a:off x="4770" y="1856"/>
              <a:ext cx="1122"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56127A"/>
                  </a:solidFill>
                  <a:latin typeface="Verdana" pitchFamily="34" charset="0"/>
                  <a:ea typeface="굴림" pitchFamily="50" charset="-127"/>
                </a:rPr>
                <a:t>PT User 2 </a:t>
              </a:r>
            </a:p>
          </p:txBody>
        </p:sp>
        <p:sp>
          <p:nvSpPr>
            <p:cNvPr id="1603613" name="Freeform 29"/>
            <p:cNvSpPr>
              <a:spLocks/>
            </p:cNvSpPr>
            <p:nvPr/>
          </p:nvSpPr>
          <p:spPr bwMode="auto">
            <a:xfrm>
              <a:off x="3147" y="1004"/>
              <a:ext cx="914" cy="2225"/>
            </a:xfrm>
            <a:custGeom>
              <a:avLst/>
              <a:gdLst/>
              <a:ahLst/>
              <a:cxnLst>
                <a:cxn ang="0">
                  <a:pos x="914" y="34"/>
                </a:cxn>
                <a:cxn ang="0">
                  <a:pos x="294" y="65"/>
                </a:cxn>
                <a:cxn ang="0">
                  <a:pos x="119" y="240"/>
                </a:cxn>
                <a:cxn ang="0">
                  <a:pos x="0" y="891"/>
                </a:cxn>
                <a:cxn ang="0">
                  <a:pos x="150" y="1467"/>
                </a:cxn>
                <a:cxn ang="0">
                  <a:pos x="301" y="1668"/>
                </a:cxn>
                <a:cxn ang="0">
                  <a:pos x="426" y="1855"/>
                </a:cxn>
                <a:cxn ang="0">
                  <a:pos x="651" y="2106"/>
                </a:cxn>
                <a:cxn ang="0">
                  <a:pos x="733" y="2175"/>
                </a:cxn>
                <a:cxn ang="0">
                  <a:pos x="789" y="2225"/>
                </a:cxn>
              </a:cxnLst>
              <a:rect l="0" t="0" r="r" b="b"/>
              <a:pathLst>
                <a:path w="914" h="2225">
                  <a:moveTo>
                    <a:pt x="914" y="34"/>
                  </a:moveTo>
                  <a:cubicBezTo>
                    <a:pt x="704" y="0"/>
                    <a:pt x="502" y="36"/>
                    <a:pt x="294" y="65"/>
                  </a:cubicBezTo>
                  <a:cubicBezTo>
                    <a:pt x="236" y="123"/>
                    <a:pt x="157" y="167"/>
                    <a:pt x="119" y="240"/>
                  </a:cubicBezTo>
                  <a:cubicBezTo>
                    <a:pt x="6" y="456"/>
                    <a:pt x="15" y="660"/>
                    <a:pt x="0" y="891"/>
                  </a:cubicBezTo>
                  <a:cubicBezTo>
                    <a:pt x="37" y="1096"/>
                    <a:pt x="47" y="1283"/>
                    <a:pt x="150" y="1467"/>
                  </a:cubicBezTo>
                  <a:cubicBezTo>
                    <a:pt x="191" y="1540"/>
                    <a:pt x="252" y="1600"/>
                    <a:pt x="301" y="1668"/>
                  </a:cubicBezTo>
                  <a:cubicBezTo>
                    <a:pt x="344" y="1729"/>
                    <a:pt x="381" y="1795"/>
                    <a:pt x="426" y="1855"/>
                  </a:cubicBezTo>
                  <a:cubicBezTo>
                    <a:pt x="635" y="2133"/>
                    <a:pt x="523" y="2001"/>
                    <a:pt x="651" y="2106"/>
                  </a:cubicBezTo>
                  <a:cubicBezTo>
                    <a:pt x="679" y="2129"/>
                    <a:pt x="706" y="2151"/>
                    <a:pt x="733" y="2175"/>
                  </a:cubicBezTo>
                  <a:cubicBezTo>
                    <a:pt x="752" y="2192"/>
                    <a:pt x="789" y="2225"/>
                    <a:pt x="789" y="2225"/>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4" name="Freeform 30"/>
            <p:cNvSpPr>
              <a:spLocks/>
            </p:cNvSpPr>
            <p:nvPr/>
          </p:nvSpPr>
          <p:spPr bwMode="auto">
            <a:xfrm>
              <a:off x="3600" y="1419"/>
              <a:ext cx="384" cy="1597"/>
            </a:xfrm>
            <a:custGeom>
              <a:avLst/>
              <a:gdLst/>
              <a:ahLst/>
              <a:cxnLst>
                <a:cxn ang="0">
                  <a:pos x="474" y="0"/>
                </a:cxn>
                <a:cxn ang="0">
                  <a:pos x="242" y="276"/>
                </a:cxn>
                <a:cxn ang="0">
                  <a:pos x="30" y="940"/>
                </a:cxn>
                <a:cxn ang="0">
                  <a:pos x="55" y="1353"/>
                </a:cxn>
                <a:cxn ang="0">
                  <a:pos x="161" y="1553"/>
                </a:cxn>
                <a:cxn ang="0">
                  <a:pos x="336" y="1616"/>
                </a:cxn>
                <a:cxn ang="0">
                  <a:pos x="393" y="1641"/>
                </a:cxn>
              </a:cxnLst>
              <a:rect l="0" t="0" r="r" b="b"/>
              <a:pathLst>
                <a:path w="474" h="1641">
                  <a:moveTo>
                    <a:pt x="474" y="0"/>
                  </a:moveTo>
                  <a:cubicBezTo>
                    <a:pt x="397" y="92"/>
                    <a:pt x="308" y="175"/>
                    <a:pt x="242" y="276"/>
                  </a:cubicBezTo>
                  <a:cubicBezTo>
                    <a:pt x="82" y="521"/>
                    <a:pt x="88" y="650"/>
                    <a:pt x="30" y="940"/>
                  </a:cubicBezTo>
                  <a:cubicBezTo>
                    <a:pt x="16" y="1182"/>
                    <a:pt x="0" y="1131"/>
                    <a:pt x="55" y="1353"/>
                  </a:cubicBezTo>
                  <a:cubicBezTo>
                    <a:pt x="70" y="1411"/>
                    <a:pt x="98" y="1518"/>
                    <a:pt x="161" y="1553"/>
                  </a:cubicBezTo>
                  <a:cubicBezTo>
                    <a:pt x="210" y="1580"/>
                    <a:pt x="280" y="1605"/>
                    <a:pt x="336" y="1616"/>
                  </a:cubicBezTo>
                  <a:cubicBezTo>
                    <a:pt x="355" y="1625"/>
                    <a:pt x="374" y="1632"/>
                    <a:pt x="393" y="1641"/>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5" name="Line 31"/>
            <p:cNvSpPr>
              <a:spLocks noChangeShapeType="1"/>
            </p:cNvSpPr>
            <p:nvPr/>
          </p:nvSpPr>
          <p:spPr bwMode="auto">
            <a:xfrm flipV="1">
              <a:off x="1312" y="2016"/>
              <a:ext cx="2616" cy="1112"/>
            </a:xfrm>
            <a:prstGeom prst="line">
              <a:avLst/>
            </a:prstGeom>
            <a:noFill/>
            <a:ln w="25400">
              <a:solidFill>
                <a:schemeClr val="tx1"/>
              </a:solidFill>
              <a:round/>
              <a:headEn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6" name="Freeform 32"/>
            <p:cNvSpPr>
              <a:spLocks/>
            </p:cNvSpPr>
            <p:nvPr/>
          </p:nvSpPr>
          <p:spPr bwMode="auto">
            <a:xfrm>
              <a:off x="4631" y="2021"/>
              <a:ext cx="657" cy="2003"/>
            </a:xfrm>
            <a:custGeom>
              <a:avLst/>
              <a:gdLst/>
              <a:ahLst/>
              <a:cxnLst>
                <a:cxn ang="0">
                  <a:pos x="0" y="0"/>
                </a:cxn>
                <a:cxn ang="0">
                  <a:pos x="614" y="1064"/>
                </a:cxn>
                <a:cxn ang="0">
                  <a:pos x="588" y="1640"/>
                </a:cxn>
                <a:cxn ang="0">
                  <a:pos x="463" y="1828"/>
                </a:cxn>
                <a:cxn ang="0">
                  <a:pos x="275" y="1990"/>
                </a:cxn>
                <a:cxn ang="0">
                  <a:pos x="207" y="2053"/>
                </a:cxn>
                <a:cxn ang="0">
                  <a:pos x="113" y="2116"/>
                </a:cxn>
                <a:cxn ang="0">
                  <a:pos x="75" y="2141"/>
                </a:cxn>
              </a:cxnLst>
              <a:rect l="0" t="0" r="r" b="b"/>
              <a:pathLst>
                <a:path w="657" h="2141">
                  <a:moveTo>
                    <a:pt x="0" y="0"/>
                  </a:moveTo>
                  <a:cubicBezTo>
                    <a:pt x="430" y="296"/>
                    <a:pt x="491" y="592"/>
                    <a:pt x="614" y="1064"/>
                  </a:cubicBezTo>
                  <a:cubicBezTo>
                    <a:pt x="633" y="1260"/>
                    <a:pt x="657" y="1450"/>
                    <a:pt x="588" y="1640"/>
                  </a:cubicBezTo>
                  <a:cubicBezTo>
                    <a:pt x="569" y="1692"/>
                    <a:pt x="494" y="1790"/>
                    <a:pt x="463" y="1828"/>
                  </a:cubicBezTo>
                  <a:cubicBezTo>
                    <a:pt x="410" y="1891"/>
                    <a:pt x="340" y="1941"/>
                    <a:pt x="275" y="1990"/>
                  </a:cubicBezTo>
                  <a:cubicBezTo>
                    <a:pt x="250" y="2009"/>
                    <a:pt x="232" y="2034"/>
                    <a:pt x="207" y="2053"/>
                  </a:cubicBezTo>
                  <a:cubicBezTo>
                    <a:pt x="177" y="2076"/>
                    <a:pt x="143" y="2093"/>
                    <a:pt x="113" y="2116"/>
                  </a:cubicBezTo>
                  <a:cubicBezTo>
                    <a:pt x="101" y="2125"/>
                    <a:pt x="75" y="2141"/>
                    <a:pt x="75" y="2141"/>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7" name="Freeform 33"/>
            <p:cNvSpPr>
              <a:spLocks/>
            </p:cNvSpPr>
            <p:nvPr/>
          </p:nvSpPr>
          <p:spPr bwMode="auto">
            <a:xfrm>
              <a:off x="4631" y="1801"/>
              <a:ext cx="720" cy="1603"/>
            </a:xfrm>
            <a:custGeom>
              <a:avLst/>
              <a:gdLst/>
              <a:ahLst/>
              <a:cxnLst>
                <a:cxn ang="0">
                  <a:pos x="0" y="0"/>
                </a:cxn>
                <a:cxn ang="0">
                  <a:pos x="626" y="282"/>
                </a:cxn>
                <a:cxn ang="0">
                  <a:pos x="651" y="1021"/>
                </a:cxn>
                <a:cxn ang="0">
                  <a:pos x="513" y="1321"/>
                </a:cxn>
                <a:cxn ang="0">
                  <a:pos x="288" y="1459"/>
                </a:cxn>
                <a:cxn ang="0">
                  <a:pos x="182" y="1534"/>
                </a:cxn>
                <a:cxn ang="0">
                  <a:pos x="75" y="1603"/>
                </a:cxn>
              </a:cxnLst>
              <a:rect l="0" t="0" r="r" b="b"/>
              <a:pathLst>
                <a:path w="720" h="1603">
                  <a:moveTo>
                    <a:pt x="0" y="0"/>
                  </a:moveTo>
                  <a:cubicBezTo>
                    <a:pt x="338" y="84"/>
                    <a:pt x="406" y="62"/>
                    <a:pt x="626" y="282"/>
                  </a:cubicBezTo>
                  <a:cubicBezTo>
                    <a:pt x="720" y="524"/>
                    <a:pt x="706" y="768"/>
                    <a:pt x="651" y="1021"/>
                  </a:cubicBezTo>
                  <a:cubicBezTo>
                    <a:pt x="628" y="1128"/>
                    <a:pt x="595" y="1243"/>
                    <a:pt x="513" y="1321"/>
                  </a:cubicBezTo>
                  <a:cubicBezTo>
                    <a:pt x="472" y="1360"/>
                    <a:pt x="294" y="1456"/>
                    <a:pt x="288" y="1459"/>
                  </a:cubicBezTo>
                  <a:cubicBezTo>
                    <a:pt x="250" y="1482"/>
                    <a:pt x="220" y="1511"/>
                    <a:pt x="182" y="1534"/>
                  </a:cubicBezTo>
                  <a:cubicBezTo>
                    <a:pt x="149" y="1554"/>
                    <a:pt x="103" y="1575"/>
                    <a:pt x="75" y="1603"/>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8" name="Freeform 34"/>
            <p:cNvSpPr>
              <a:spLocks/>
            </p:cNvSpPr>
            <p:nvPr/>
          </p:nvSpPr>
          <p:spPr bwMode="auto">
            <a:xfrm>
              <a:off x="4600" y="2196"/>
              <a:ext cx="464" cy="1609"/>
            </a:xfrm>
            <a:custGeom>
              <a:avLst/>
              <a:gdLst/>
              <a:ahLst/>
              <a:cxnLst>
                <a:cxn ang="0">
                  <a:pos x="0" y="0"/>
                </a:cxn>
                <a:cxn ang="0">
                  <a:pos x="450" y="1002"/>
                </a:cxn>
                <a:cxn ang="0">
                  <a:pos x="400" y="1365"/>
                </a:cxn>
                <a:cxn ang="0">
                  <a:pos x="269" y="1471"/>
                </a:cxn>
                <a:cxn ang="0">
                  <a:pos x="87" y="1609"/>
                </a:cxn>
              </a:cxnLst>
              <a:rect l="0" t="0" r="r" b="b"/>
              <a:pathLst>
                <a:path w="464" h="1609">
                  <a:moveTo>
                    <a:pt x="0" y="0"/>
                  </a:moveTo>
                  <a:cubicBezTo>
                    <a:pt x="301" y="304"/>
                    <a:pt x="396" y="596"/>
                    <a:pt x="450" y="1002"/>
                  </a:cubicBezTo>
                  <a:cubicBezTo>
                    <a:pt x="457" y="1118"/>
                    <a:pt x="464" y="1260"/>
                    <a:pt x="400" y="1365"/>
                  </a:cubicBezTo>
                  <a:cubicBezTo>
                    <a:pt x="379" y="1399"/>
                    <a:pt x="301" y="1446"/>
                    <a:pt x="269" y="1471"/>
                  </a:cubicBezTo>
                  <a:cubicBezTo>
                    <a:pt x="209" y="1517"/>
                    <a:pt x="143" y="1561"/>
                    <a:pt x="87" y="1609"/>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9" name="Freeform 35"/>
            <p:cNvSpPr>
              <a:spLocks/>
            </p:cNvSpPr>
            <p:nvPr/>
          </p:nvSpPr>
          <p:spPr bwMode="auto">
            <a:xfrm>
              <a:off x="3303" y="1250"/>
              <a:ext cx="683" cy="2355"/>
            </a:xfrm>
            <a:custGeom>
              <a:avLst/>
              <a:gdLst/>
              <a:ahLst/>
              <a:cxnLst>
                <a:cxn ang="0">
                  <a:pos x="683" y="0"/>
                </a:cxn>
                <a:cxn ang="0">
                  <a:pos x="276" y="457"/>
                </a:cxn>
                <a:cxn ang="0">
                  <a:pos x="138" y="745"/>
                </a:cxn>
                <a:cxn ang="0">
                  <a:pos x="207" y="2048"/>
                </a:cxn>
                <a:cxn ang="0">
                  <a:pos x="527" y="2286"/>
                </a:cxn>
                <a:cxn ang="0">
                  <a:pos x="608" y="2336"/>
                </a:cxn>
                <a:cxn ang="0">
                  <a:pos x="639" y="2355"/>
                </a:cxn>
              </a:cxnLst>
              <a:rect l="0" t="0" r="r" b="b"/>
              <a:pathLst>
                <a:path w="683" h="2355">
                  <a:moveTo>
                    <a:pt x="683" y="0"/>
                  </a:moveTo>
                  <a:cubicBezTo>
                    <a:pt x="601" y="87"/>
                    <a:pt x="344" y="349"/>
                    <a:pt x="276" y="457"/>
                  </a:cubicBezTo>
                  <a:cubicBezTo>
                    <a:pt x="219" y="547"/>
                    <a:pt x="184" y="649"/>
                    <a:pt x="138" y="745"/>
                  </a:cubicBezTo>
                  <a:cubicBezTo>
                    <a:pt x="73" y="1165"/>
                    <a:pt x="0" y="1652"/>
                    <a:pt x="207" y="2048"/>
                  </a:cubicBezTo>
                  <a:cubicBezTo>
                    <a:pt x="271" y="2171"/>
                    <a:pt x="417" y="2215"/>
                    <a:pt x="527" y="2286"/>
                  </a:cubicBezTo>
                  <a:cubicBezTo>
                    <a:pt x="555" y="2304"/>
                    <a:pt x="579" y="2321"/>
                    <a:pt x="608" y="2336"/>
                  </a:cubicBezTo>
                  <a:cubicBezTo>
                    <a:pt x="619" y="2342"/>
                    <a:pt x="639" y="2355"/>
                    <a:pt x="639" y="2355"/>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0" name="Rectangle 36" descr="Dark upward diagonal"/>
            <p:cNvSpPr>
              <a:spLocks noChangeArrowheads="1"/>
            </p:cNvSpPr>
            <p:nvPr/>
          </p:nvSpPr>
          <p:spPr bwMode="auto">
            <a:xfrm>
              <a:off x="640" y="3000"/>
              <a:ext cx="704" cy="216"/>
            </a:xfrm>
            <a:prstGeom prst="rect">
              <a:avLst/>
            </a:prstGeom>
            <a:pattFill prst="dkUpDiag">
              <a:fgClr>
                <a:schemeClr val="accent1"/>
              </a:fgClr>
              <a:bgClr>
                <a:srgbClr val="FFFFFF"/>
              </a:bgClr>
            </a:pattFill>
            <a:ln w="25400">
              <a:no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1" name="Rectangle 37" descr="Dark upward diagonal"/>
            <p:cNvSpPr>
              <a:spLocks noChangeArrowheads="1"/>
            </p:cNvSpPr>
            <p:nvPr/>
          </p:nvSpPr>
          <p:spPr bwMode="auto">
            <a:xfrm>
              <a:off x="640" y="2784"/>
              <a:ext cx="704" cy="656"/>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2" name="Line 38" descr="Dark upward diagonal"/>
            <p:cNvSpPr>
              <a:spLocks noChangeShapeType="1"/>
            </p:cNvSpPr>
            <p:nvPr/>
          </p:nvSpPr>
          <p:spPr bwMode="auto">
            <a:xfrm>
              <a:off x="640" y="2999"/>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3" name="Line 39" descr="Dark upward diagonal"/>
            <p:cNvSpPr>
              <a:spLocks noChangeShapeType="1"/>
            </p:cNvSpPr>
            <p:nvPr/>
          </p:nvSpPr>
          <p:spPr bwMode="auto">
            <a:xfrm>
              <a:off x="640" y="3221"/>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4" name="Rectangle 40"/>
            <p:cNvSpPr>
              <a:spLocks noChangeArrowheads="1"/>
            </p:cNvSpPr>
            <p:nvPr/>
          </p:nvSpPr>
          <p:spPr bwMode="auto">
            <a:xfrm>
              <a:off x="791" y="3000"/>
              <a:ext cx="497"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625" name="Rectangle 41"/>
            <p:cNvSpPr>
              <a:spLocks noChangeArrowheads="1"/>
            </p:cNvSpPr>
            <p:nvPr/>
          </p:nvSpPr>
          <p:spPr bwMode="auto">
            <a:xfrm>
              <a:off x="675" y="3448"/>
              <a:ext cx="642" cy="25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a:solidFill>
                    <a:srgbClr val="56127A"/>
                  </a:solidFill>
                  <a:latin typeface="Verdana" pitchFamily="34" charset="0"/>
                  <a:ea typeface="굴림" pitchFamily="50" charset="-127"/>
                </a:rPr>
                <a:t>User 2</a:t>
              </a:r>
            </a:p>
          </p:txBody>
        </p:sp>
      </p:grpSp>
      <p:sp>
        <p:nvSpPr>
          <p:cNvPr id="45" name="TextBox 44"/>
          <p:cNvSpPr txBox="1"/>
          <p:nvPr/>
        </p:nvSpPr>
        <p:spPr>
          <a:xfrm>
            <a:off x="7644866" y="0"/>
            <a:ext cx="3023135" cy="369332"/>
          </a:xfrm>
          <a:prstGeom prst="rect">
            <a:avLst/>
          </a:prstGeom>
          <a:noFill/>
        </p:spPr>
        <p:txBody>
          <a:bodyPr wrap="none" rtlCol="0">
            <a:spAutoFit/>
          </a:bodyPr>
          <a:lstStyle/>
          <a:p>
            <a:r>
              <a:rPr lang="en-US" altLang="ko-KR" dirty="0">
                <a:solidFill>
                  <a:prstClr val="black"/>
                </a:solidFill>
                <a:latin typeface="Tahoma" pitchFamily="34" charset="0"/>
                <a:ea typeface="Tahoma" pitchFamily="34" charset="0"/>
                <a:cs typeface="Tahoma" pitchFamily="34" charset="0"/>
              </a:rPr>
              <a:t>[Source: K. </a:t>
            </a:r>
            <a:r>
              <a:rPr lang="en-US" altLang="ko-KR" dirty="0" err="1">
                <a:solidFill>
                  <a:prstClr val="black"/>
                </a:solidFill>
                <a:latin typeface="Tahoma" pitchFamily="34" charset="0"/>
                <a:ea typeface="Tahoma" pitchFamily="34" charset="0"/>
                <a:cs typeface="Tahoma" pitchFamily="34" charset="0"/>
              </a:rPr>
              <a:t>Asanovic</a:t>
            </a:r>
            <a:r>
              <a:rPr lang="en-US" altLang="ko-KR" dirty="0">
                <a:solidFill>
                  <a:prstClr val="black"/>
                </a:solidFill>
                <a:latin typeface="Tahoma" pitchFamily="34" charset="0"/>
                <a:ea typeface="Tahoma" pitchFamily="34" charset="0"/>
                <a:cs typeface="Tahoma" pitchFamily="34" charset="0"/>
              </a:rPr>
              <a:t>, 2008]</a:t>
            </a:r>
            <a:endParaRPr lang="ko-KR" altLang="en-US" dirty="0">
              <a:solidFill>
                <a:prstClr val="black"/>
              </a:solidFill>
              <a:latin typeface="Tahoma" pitchFamily="34" charset="0"/>
              <a:cs typeface="Tahoma" pitchFamily="34" charset="0"/>
            </a:endParaRPr>
          </a:p>
        </p:txBody>
      </p:sp>
      <p:sp>
        <p:nvSpPr>
          <p:cNvPr id="43" name="내용 개체 틀 2"/>
          <p:cNvSpPr>
            <a:spLocks noGrp="1"/>
          </p:cNvSpPr>
          <p:nvPr>
            <p:ph idx="1"/>
          </p:nvPr>
        </p:nvSpPr>
        <p:spPr>
          <a:xfrm>
            <a:off x="1981200" y="5557292"/>
            <a:ext cx="8229600" cy="1184076"/>
          </a:xfrm>
        </p:spPr>
        <p:txBody>
          <a:bodyPr>
            <a:normAutofit/>
          </a:bodyPr>
          <a:lstStyle/>
          <a:p>
            <a:r>
              <a:rPr lang="en-US" altLang="ko-KR" sz="2400" dirty="0">
                <a:solidFill>
                  <a:srgbClr val="000000"/>
                </a:solidFill>
                <a:cs typeface="Arial" panose="020B0604020202020204" pitchFamily="34" charset="0"/>
              </a:rPr>
              <a:t>Page table, requiring 4MB per process, is too big to be stored on CPU chip and thus stored in main memory</a:t>
            </a:r>
          </a:p>
          <a:p>
            <a:pPr lvl="1"/>
            <a:r>
              <a:rPr lang="en-US" altLang="ko-KR" sz="1800" dirty="0">
                <a:solidFill>
                  <a:srgbClr val="000000"/>
                </a:solidFill>
                <a:cs typeface="Arial" panose="020B0604020202020204" pitchFamily="34" charset="0"/>
              </a:rPr>
              <a:t>The size of CPU cache is typically 1~10MB</a:t>
            </a:r>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20</a:t>
            </a:fld>
            <a:endParaRPr lang="ko-KR" altLang="en-US"/>
          </a:p>
        </p:txBody>
      </p:sp>
      <p:pic>
        <p:nvPicPr>
          <p:cNvPr id="6" name="오디오 5">
            <a:hlinkClick r:id="" action="ppaction://media"/>
            <a:extLst>
              <a:ext uri="{FF2B5EF4-FFF2-40B4-BE49-F238E27FC236}">
                <a16:creationId xmlns:a16="http://schemas.microsoft.com/office/drawing/2014/main" id="{62A6264D-C6E3-384B-B4BE-D7C8008274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363128020"/>
      </p:ext>
    </p:extLst>
  </p:cSld>
  <p:clrMapOvr>
    <a:masterClrMapping/>
  </p:clrMapOvr>
  <p:transition advTm="6326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title"/>
          </p:nvPr>
        </p:nvSpPr>
        <p:spPr>
          <a:xfrm>
            <a:off x="609600" y="266700"/>
            <a:ext cx="11228172" cy="901700"/>
          </a:xfrm>
          <a:noFill/>
          <a:ln/>
        </p:spPr>
        <p:txBody>
          <a:bodyPr vert="horz" lIns="90488" tIns="44450" rIns="90488" bIns="44450" rtlCol="0" anchor="ctr">
            <a:normAutofit/>
          </a:bodyPr>
          <a:lstStyle/>
          <a:p>
            <a:r>
              <a:rPr lang="en-US" altLang="ko-KR" dirty="0">
                <a:ea typeface="굴림" pitchFamily="50" charset="-127"/>
              </a:rPr>
              <a:t>Caching Page Table Accesses in TLB</a:t>
            </a:r>
          </a:p>
        </p:txBody>
      </p:sp>
      <p:grpSp>
        <p:nvGrpSpPr>
          <p:cNvPr id="2" name="Group 3"/>
          <p:cNvGrpSpPr>
            <a:grpSpLocks/>
          </p:cNvGrpSpPr>
          <p:nvPr/>
        </p:nvGrpSpPr>
        <p:grpSpPr bwMode="auto">
          <a:xfrm>
            <a:off x="2362201" y="1333500"/>
            <a:ext cx="7950201" cy="5270500"/>
            <a:chOff x="632" y="848"/>
            <a:chExt cx="5008" cy="3320"/>
          </a:xfrm>
        </p:grpSpPr>
        <p:grpSp>
          <p:nvGrpSpPr>
            <p:cNvPr id="3" name="Group 4"/>
            <p:cNvGrpSpPr>
              <a:grpSpLocks/>
            </p:cNvGrpSpPr>
            <p:nvPr/>
          </p:nvGrpSpPr>
          <p:grpSpPr bwMode="auto">
            <a:xfrm>
              <a:off x="632" y="1352"/>
              <a:ext cx="704" cy="912"/>
              <a:chOff x="632" y="1352"/>
              <a:chExt cx="704" cy="912"/>
            </a:xfrm>
          </p:grpSpPr>
          <p:sp>
            <p:nvSpPr>
              <p:cNvPr id="1603589" name="Rectangle 5"/>
              <p:cNvSpPr>
                <a:spLocks noChangeArrowheads="1"/>
              </p:cNvSpPr>
              <p:nvPr/>
            </p:nvSpPr>
            <p:spPr bwMode="auto">
              <a:xfrm>
                <a:off x="632" y="1568"/>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0" name="Rectangle 6" descr="90%"/>
              <p:cNvSpPr>
                <a:spLocks noChangeArrowheads="1"/>
              </p:cNvSpPr>
              <p:nvPr/>
            </p:nvSpPr>
            <p:spPr bwMode="auto">
              <a:xfrm>
                <a:off x="632" y="1352"/>
                <a:ext cx="704" cy="656"/>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1" name="Line 7"/>
              <p:cNvSpPr>
                <a:spLocks noChangeShapeType="1"/>
              </p:cNvSpPr>
              <p:nvPr/>
            </p:nvSpPr>
            <p:spPr bwMode="auto">
              <a:xfrm>
                <a:off x="632" y="156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2" name="Line 8"/>
              <p:cNvSpPr>
                <a:spLocks noChangeShapeType="1"/>
              </p:cNvSpPr>
              <p:nvPr/>
            </p:nvSpPr>
            <p:spPr bwMode="auto">
              <a:xfrm>
                <a:off x="632" y="178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3" name="Rectangle 9"/>
              <p:cNvSpPr>
                <a:spLocks noChangeArrowheads="1"/>
              </p:cNvSpPr>
              <p:nvPr/>
            </p:nvSpPr>
            <p:spPr bwMode="auto">
              <a:xfrm>
                <a:off x="783" y="1568"/>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594" name="Rectangle 10"/>
              <p:cNvSpPr>
                <a:spLocks noChangeArrowheads="1"/>
              </p:cNvSpPr>
              <p:nvPr/>
            </p:nvSpPr>
            <p:spPr bwMode="auto">
              <a:xfrm>
                <a:off x="667" y="2016"/>
                <a:ext cx="636" cy="248"/>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sz="2000">
                    <a:solidFill>
                      <a:srgbClr val="56127A"/>
                    </a:solidFill>
                    <a:latin typeface="Verdana" pitchFamily="34" charset="0"/>
                    <a:ea typeface="굴림" pitchFamily="50" charset="-127"/>
                  </a:rPr>
                  <a:t>User 1</a:t>
                </a:r>
              </a:p>
            </p:txBody>
          </p:sp>
        </p:grpSp>
        <p:sp>
          <p:nvSpPr>
            <p:cNvPr id="1603595" name="Line 11"/>
            <p:cNvSpPr>
              <a:spLocks noChangeShapeType="1"/>
            </p:cNvSpPr>
            <p:nvPr/>
          </p:nvSpPr>
          <p:spPr bwMode="auto">
            <a:xfrm flipV="1">
              <a:off x="1296" y="1240"/>
              <a:ext cx="2648" cy="44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6" name="Line 12"/>
            <p:cNvSpPr>
              <a:spLocks noChangeShapeType="1"/>
            </p:cNvSpPr>
            <p:nvPr/>
          </p:nvSpPr>
          <p:spPr bwMode="auto">
            <a:xfrm>
              <a:off x="3936" y="856"/>
              <a:ext cx="0" cy="3312"/>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7" name="Rectangle 13" descr="Dark upward diagonal"/>
            <p:cNvSpPr>
              <a:spLocks noChangeArrowheads="1"/>
            </p:cNvSpPr>
            <p:nvPr/>
          </p:nvSpPr>
          <p:spPr bwMode="auto">
            <a:xfrm>
              <a:off x="3936" y="39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8" name="Rectangle 14" descr="Dark upward diagonal"/>
            <p:cNvSpPr>
              <a:spLocks noChangeArrowheads="1"/>
            </p:cNvSpPr>
            <p:nvPr/>
          </p:nvSpPr>
          <p:spPr bwMode="auto">
            <a:xfrm>
              <a:off x="3936" y="37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599" name="Rectangle 15" descr="90%"/>
            <p:cNvSpPr>
              <a:spLocks noChangeArrowheads="1"/>
            </p:cNvSpPr>
            <p:nvPr/>
          </p:nvSpPr>
          <p:spPr bwMode="auto">
            <a:xfrm>
              <a:off x="3936" y="3536"/>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0" name="Rectangle 16" descr="Dark upward diagonal"/>
            <p:cNvSpPr>
              <a:spLocks noChangeArrowheads="1"/>
            </p:cNvSpPr>
            <p:nvPr/>
          </p:nvSpPr>
          <p:spPr bwMode="auto">
            <a:xfrm>
              <a:off x="3936" y="3344"/>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1" name="Rectangle 17" descr="90%"/>
            <p:cNvSpPr>
              <a:spLocks noChangeArrowheads="1"/>
            </p:cNvSpPr>
            <p:nvPr/>
          </p:nvSpPr>
          <p:spPr bwMode="auto">
            <a:xfrm>
              <a:off x="3936" y="315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2" name="Rectangle 18" descr="90%"/>
            <p:cNvSpPr>
              <a:spLocks noChangeArrowheads="1"/>
            </p:cNvSpPr>
            <p:nvPr/>
          </p:nvSpPr>
          <p:spPr bwMode="auto">
            <a:xfrm>
              <a:off x="3936" y="2960"/>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3" name="Line 19"/>
            <p:cNvSpPr>
              <a:spLocks noChangeShapeType="1"/>
            </p:cNvSpPr>
            <p:nvPr/>
          </p:nvSpPr>
          <p:spPr bwMode="auto">
            <a:xfrm>
              <a:off x="4704" y="848"/>
              <a:ext cx="0" cy="332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4" name="Rectangle 20" descr="90%"/>
            <p:cNvSpPr>
              <a:spLocks noChangeArrowheads="1"/>
            </p:cNvSpPr>
            <p:nvPr/>
          </p:nvSpPr>
          <p:spPr bwMode="auto">
            <a:xfrm>
              <a:off x="3936" y="1336"/>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5" name="Rectangle 21" descr="90%"/>
            <p:cNvSpPr>
              <a:spLocks noChangeArrowheads="1"/>
            </p:cNvSpPr>
            <p:nvPr/>
          </p:nvSpPr>
          <p:spPr bwMode="auto">
            <a:xfrm>
              <a:off x="3936" y="1144"/>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6" name="Rectangle 22" descr="90%"/>
            <p:cNvSpPr>
              <a:spLocks noChangeArrowheads="1"/>
            </p:cNvSpPr>
            <p:nvPr/>
          </p:nvSpPr>
          <p:spPr bwMode="auto">
            <a:xfrm>
              <a:off x="3936" y="952"/>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07" name="Rectangle 23"/>
            <p:cNvSpPr>
              <a:spLocks noChangeArrowheads="1"/>
            </p:cNvSpPr>
            <p:nvPr/>
          </p:nvSpPr>
          <p:spPr bwMode="auto">
            <a:xfrm>
              <a:off x="4770" y="1112"/>
              <a:ext cx="870"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PT User 1 </a:t>
              </a:r>
            </a:p>
          </p:txBody>
        </p:sp>
        <p:sp>
          <p:nvSpPr>
            <p:cNvPr id="1603608" name="Rectangle 24"/>
            <p:cNvSpPr>
              <a:spLocks noChangeArrowheads="1"/>
            </p:cNvSpPr>
            <p:nvPr/>
          </p:nvSpPr>
          <p:spPr bwMode="auto">
            <a:xfrm>
              <a:off x="3936" y="1528"/>
              <a:ext cx="768" cy="192"/>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0"/>
                </a:spcBef>
                <a:spcAft>
                  <a:spcPct val="0"/>
                </a:spcAft>
              </a:pPr>
              <a:endParaRPr lang="ko-KR" altLang="en-US" sz="2400" b="1">
                <a:solidFill>
                  <a:srgbClr val="000000"/>
                </a:solidFill>
                <a:latin typeface="Arial" pitchFamily="34" charset="0"/>
                <a:ea typeface="굴림" pitchFamily="50" charset="-127"/>
              </a:endParaRPr>
            </a:p>
          </p:txBody>
        </p:sp>
        <p:sp>
          <p:nvSpPr>
            <p:cNvPr id="1603609" name="Rectangle 25" descr="Dark upward diagonal"/>
            <p:cNvSpPr>
              <a:spLocks noChangeArrowheads="1"/>
            </p:cNvSpPr>
            <p:nvPr/>
          </p:nvSpPr>
          <p:spPr bwMode="auto">
            <a:xfrm>
              <a:off x="3936" y="2104"/>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0" name="Rectangle 26" descr="Dark upward diagonal"/>
            <p:cNvSpPr>
              <a:spLocks noChangeArrowheads="1"/>
            </p:cNvSpPr>
            <p:nvPr/>
          </p:nvSpPr>
          <p:spPr bwMode="auto">
            <a:xfrm>
              <a:off x="3936" y="1912"/>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1" name="Rectangle 27" descr="Dark upward diagonal"/>
            <p:cNvSpPr>
              <a:spLocks noChangeArrowheads="1"/>
            </p:cNvSpPr>
            <p:nvPr/>
          </p:nvSpPr>
          <p:spPr bwMode="auto">
            <a:xfrm>
              <a:off x="3936" y="1720"/>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2" name="Rectangle 28"/>
            <p:cNvSpPr>
              <a:spLocks noChangeArrowheads="1"/>
            </p:cNvSpPr>
            <p:nvPr/>
          </p:nvSpPr>
          <p:spPr bwMode="auto">
            <a:xfrm>
              <a:off x="4770" y="1856"/>
              <a:ext cx="870"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PT User 2 </a:t>
              </a:r>
            </a:p>
          </p:txBody>
        </p:sp>
        <p:sp>
          <p:nvSpPr>
            <p:cNvPr id="1603613" name="Freeform 29"/>
            <p:cNvSpPr>
              <a:spLocks/>
            </p:cNvSpPr>
            <p:nvPr/>
          </p:nvSpPr>
          <p:spPr bwMode="auto">
            <a:xfrm>
              <a:off x="3147" y="1004"/>
              <a:ext cx="914" cy="2225"/>
            </a:xfrm>
            <a:custGeom>
              <a:avLst/>
              <a:gdLst/>
              <a:ahLst/>
              <a:cxnLst>
                <a:cxn ang="0">
                  <a:pos x="914" y="34"/>
                </a:cxn>
                <a:cxn ang="0">
                  <a:pos x="294" y="65"/>
                </a:cxn>
                <a:cxn ang="0">
                  <a:pos x="119" y="240"/>
                </a:cxn>
                <a:cxn ang="0">
                  <a:pos x="0" y="891"/>
                </a:cxn>
                <a:cxn ang="0">
                  <a:pos x="150" y="1467"/>
                </a:cxn>
                <a:cxn ang="0">
                  <a:pos x="301" y="1668"/>
                </a:cxn>
                <a:cxn ang="0">
                  <a:pos x="426" y="1855"/>
                </a:cxn>
                <a:cxn ang="0">
                  <a:pos x="651" y="2106"/>
                </a:cxn>
                <a:cxn ang="0">
                  <a:pos x="733" y="2175"/>
                </a:cxn>
                <a:cxn ang="0">
                  <a:pos x="789" y="2225"/>
                </a:cxn>
              </a:cxnLst>
              <a:rect l="0" t="0" r="r" b="b"/>
              <a:pathLst>
                <a:path w="914" h="2225">
                  <a:moveTo>
                    <a:pt x="914" y="34"/>
                  </a:moveTo>
                  <a:cubicBezTo>
                    <a:pt x="704" y="0"/>
                    <a:pt x="502" y="36"/>
                    <a:pt x="294" y="65"/>
                  </a:cubicBezTo>
                  <a:cubicBezTo>
                    <a:pt x="236" y="123"/>
                    <a:pt x="157" y="167"/>
                    <a:pt x="119" y="240"/>
                  </a:cubicBezTo>
                  <a:cubicBezTo>
                    <a:pt x="6" y="456"/>
                    <a:pt x="15" y="660"/>
                    <a:pt x="0" y="891"/>
                  </a:cubicBezTo>
                  <a:cubicBezTo>
                    <a:pt x="37" y="1096"/>
                    <a:pt x="47" y="1283"/>
                    <a:pt x="150" y="1467"/>
                  </a:cubicBezTo>
                  <a:cubicBezTo>
                    <a:pt x="191" y="1540"/>
                    <a:pt x="252" y="1600"/>
                    <a:pt x="301" y="1668"/>
                  </a:cubicBezTo>
                  <a:cubicBezTo>
                    <a:pt x="344" y="1729"/>
                    <a:pt x="381" y="1795"/>
                    <a:pt x="426" y="1855"/>
                  </a:cubicBezTo>
                  <a:cubicBezTo>
                    <a:pt x="635" y="2133"/>
                    <a:pt x="523" y="2001"/>
                    <a:pt x="651" y="2106"/>
                  </a:cubicBezTo>
                  <a:cubicBezTo>
                    <a:pt x="679" y="2129"/>
                    <a:pt x="706" y="2151"/>
                    <a:pt x="733" y="2175"/>
                  </a:cubicBezTo>
                  <a:cubicBezTo>
                    <a:pt x="752" y="2192"/>
                    <a:pt x="789" y="2225"/>
                    <a:pt x="789" y="2225"/>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4" name="Freeform 30"/>
            <p:cNvSpPr>
              <a:spLocks/>
            </p:cNvSpPr>
            <p:nvPr/>
          </p:nvSpPr>
          <p:spPr bwMode="auto">
            <a:xfrm>
              <a:off x="3600" y="1419"/>
              <a:ext cx="384" cy="1597"/>
            </a:xfrm>
            <a:custGeom>
              <a:avLst/>
              <a:gdLst/>
              <a:ahLst/>
              <a:cxnLst>
                <a:cxn ang="0">
                  <a:pos x="474" y="0"/>
                </a:cxn>
                <a:cxn ang="0">
                  <a:pos x="242" y="276"/>
                </a:cxn>
                <a:cxn ang="0">
                  <a:pos x="30" y="940"/>
                </a:cxn>
                <a:cxn ang="0">
                  <a:pos x="55" y="1353"/>
                </a:cxn>
                <a:cxn ang="0">
                  <a:pos x="161" y="1553"/>
                </a:cxn>
                <a:cxn ang="0">
                  <a:pos x="336" y="1616"/>
                </a:cxn>
                <a:cxn ang="0">
                  <a:pos x="393" y="1641"/>
                </a:cxn>
              </a:cxnLst>
              <a:rect l="0" t="0" r="r" b="b"/>
              <a:pathLst>
                <a:path w="474" h="1641">
                  <a:moveTo>
                    <a:pt x="474" y="0"/>
                  </a:moveTo>
                  <a:cubicBezTo>
                    <a:pt x="397" y="92"/>
                    <a:pt x="308" y="175"/>
                    <a:pt x="242" y="276"/>
                  </a:cubicBezTo>
                  <a:cubicBezTo>
                    <a:pt x="82" y="521"/>
                    <a:pt x="88" y="650"/>
                    <a:pt x="30" y="940"/>
                  </a:cubicBezTo>
                  <a:cubicBezTo>
                    <a:pt x="16" y="1182"/>
                    <a:pt x="0" y="1131"/>
                    <a:pt x="55" y="1353"/>
                  </a:cubicBezTo>
                  <a:cubicBezTo>
                    <a:pt x="70" y="1411"/>
                    <a:pt x="98" y="1518"/>
                    <a:pt x="161" y="1553"/>
                  </a:cubicBezTo>
                  <a:cubicBezTo>
                    <a:pt x="210" y="1580"/>
                    <a:pt x="280" y="1605"/>
                    <a:pt x="336" y="1616"/>
                  </a:cubicBezTo>
                  <a:cubicBezTo>
                    <a:pt x="355" y="1625"/>
                    <a:pt x="374" y="1632"/>
                    <a:pt x="393" y="1641"/>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5" name="Line 31"/>
            <p:cNvSpPr>
              <a:spLocks noChangeShapeType="1"/>
            </p:cNvSpPr>
            <p:nvPr/>
          </p:nvSpPr>
          <p:spPr bwMode="auto">
            <a:xfrm flipV="1">
              <a:off x="1312" y="2016"/>
              <a:ext cx="2616" cy="1112"/>
            </a:xfrm>
            <a:prstGeom prst="line">
              <a:avLst/>
            </a:prstGeom>
            <a:noFill/>
            <a:ln w="25400">
              <a:solidFill>
                <a:schemeClr val="tx1"/>
              </a:solidFill>
              <a:round/>
              <a:headEn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6" name="Freeform 32"/>
            <p:cNvSpPr>
              <a:spLocks/>
            </p:cNvSpPr>
            <p:nvPr/>
          </p:nvSpPr>
          <p:spPr bwMode="auto">
            <a:xfrm>
              <a:off x="4631" y="2021"/>
              <a:ext cx="657" cy="2003"/>
            </a:xfrm>
            <a:custGeom>
              <a:avLst/>
              <a:gdLst/>
              <a:ahLst/>
              <a:cxnLst>
                <a:cxn ang="0">
                  <a:pos x="0" y="0"/>
                </a:cxn>
                <a:cxn ang="0">
                  <a:pos x="614" y="1064"/>
                </a:cxn>
                <a:cxn ang="0">
                  <a:pos x="588" y="1640"/>
                </a:cxn>
                <a:cxn ang="0">
                  <a:pos x="463" y="1828"/>
                </a:cxn>
                <a:cxn ang="0">
                  <a:pos x="275" y="1990"/>
                </a:cxn>
                <a:cxn ang="0">
                  <a:pos x="207" y="2053"/>
                </a:cxn>
                <a:cxn ang="0">
                  <a:pos x="113" y="2116"/>
                </a:cxn>
                <a:cxn ang="0">
                  <a:pos x="75" y="2141"/>
                </a:cxn>
              </a:cxnLst>
              <a:rect l="0" t="0" r="r" b="b"/>
              <a:pathLst>
                <a:path w="657" h="2141">
                  <a:moveTo>
                    <a:pt x="0" y="0"/>
                  </a:moveTo>
                  <a:cubicBezTo>
                    <a:pt x="430" y="296"/>
                    <a:pt x="491" y="592"/>
                    <a:pt x="614" y="1064"/>
                  </a:cubicBezTo>
                  <a:cubicBezTo>
                    <a:pt x="633" y="1260"/>
                    <a:pt x="657" y="1450"/>
                    <a:pt x="588" y="1640"/>
                  </a:cubicBezTo>
                  <a:cubicBezTo>
                    <a:pt x="569" y="1692"/>
                    <a:pt x="494" y="1790"/>
                    <a:pt x="463" y="1828"/>
                  </a:cubicBezTo>
                  <a:cubicBezTo>
                    <a:pt x="410" y="1891"/>
                    <a:pt x="340" y="1941"/>
                    <a:pt x="275" y="1990"/>
                  </a:cubicBezTo>
                  <a:cubicBezTo>
                    <a:pt x="250" y="2009"/>
                    <a:pt x="232" y="2034"/>
                    <a:pt x="207" y="2053"/>
                  </a:cubicBezTo>
                  <a:cubicBezTo>
                    <a:pt x="177" y="2076"/>
                    <a:pt x="143" y="2093"/>
                    <a:pt x="113" y="2116"/>
                  </a:cubicBezTo>
                  <a:cubicBezTo>
                    <a:pt x="101" y="2125"/>
                    <a:pt x="75" y="2141"/>
                    <a:pt x="75" y="2141"/>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7" name="Freeform 33"/>
            <p:cNvSpPr>
              <a:spLocks/>
            </p:cNvSpPr>
            <p:nvPr/>
          </p:nvSpPr>
          <p:spPr bwMode="auto">
            <a:xfrm>
              <a:off x="4631" y="1801"/>
              <a:ext cx="720" cy="1603"/>
            </a:xfrm>
            <a:custGeom>
              <a:avLst/>
              <a:gdLst/>
              <a:ahLst/>
              <a:cxnLst>
                <a:cxn ang="0">
                  <a:pos x="0" y="0"/>
                </a:cxn>
                <a:cxn ang="0">
                  <a:pos x="626" y="282"/>
                </a:cxn>
                <a:cxn ang="0">
                  <a:pos x="651" y="1021"/>
                </a:cxn>
                <a:cxn ang="0">
                  <a:pos x="513" y="1321"/>
                </a:cxn>
                <a:cxn ang="0">
                  <a:pos x="288" y="1459"/>
                </a:cxn>
                <a:cxn ang="0">
                  <a:pos x="182" y="1534"/>
                </a:cxn>
                <a:cxn ang="0">
                  <a:pos x="75" y="1603"/>
                </a:cxn>
              </a:cxnLst>
              <a:rect l="0" t="0" r="r" b="b"/>
              <a:pathLst>
                <a:path w="720" h="1603">
                  <a:moveTo>
                    <a:pt x="0" y="0"/>
                  </a:moveTo>
                  <a:cubicBezTo>
                    <a:pt x="338" y="84"/>
                    <a:pt x="406" y="62"/>
                    <a:pt x="626" y="282"/>
                  </a:cubicBezTo>
                  <a:cubicBezTo>
                    <a:pt x="720" y="524"/>
                    <a:pt x="706" y="768"/>
                    <a:pt x="651" y="1021"/>
                  </a:cubicBezTo>
                  <a:cubicBezTo>
                    <a:pt x="628" y="1128"/>
                    <a:pt x="595" y="1243"/>
                    <a:pt x="513" y="1321"/>
                  </a:cubicBezTo>
                  <a:cubicBezTo>
                    <a:pt x="472" y="1360"/>
                    <a:pt x="294" y="1456"/>
                    <a:pt x="288" y="1459"/>
                  </a:cubicBezTo>
                  <a:cubicBezTo>
                    <a:pt x="250" y="1482"/>
                    <a:pt x="220" y="1511"/>
                    <a:pt x="182" y="1534"/>
                  </a:cubicBezTo>
                  <a:cubicBezTo>
                    <a:pt x="149" y="1554"/>
                    <a:pt x="103" y="1575"/>
                    <a:pt x="75" y="1603"/>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8" name="Freeform 34"/>
            <p:cNvSpPr>
              <a:spLocks/>
            </p:cNvSpPr>
            <p:nvPr/>
          </p:nvSpPr>
          <p:spPr bwMode="auto">
            <a:xfrm>
              <a:off x="4600" y="2196"/>
              <a:ext cx="464" cy="1609"/>
            </a:xfrm>
            <a:custGeom>
              <a:avLst/>
              <a:gdLst/>
              <a:ahLst/>
              <a:cxnLst>
                <a:cxn ang="0">
                  <a:pos x="0" y="0"/>
                </a:cxn>
                <a:cxn ang="0">
                  <a:pos x="450" y="1002"/>
                </a:cxn>
                <a:cxn ang="0">
                  <a:pos x="400" y="1365"/>
                </a:cxn>
                <a:cxn ang="0">
                  <a:pos x="269" y="1471"/>
                </a:cxn>
                <a:cxn ang="0">
                  <a:pos x="87" y="1609"/>
                </a:cxn>
              </a:cxnLst>
              <a:rect l="0" t="0" r="r" b="b"/>
              <a:pathLst>
                <a:path w="464" h="1609">
                  <a:moveTo>
                    <a:pt x="0" y="0"/>
                  </a:moveTo>
                  <a:cubicBezTo>
                    <a:pt x="301" y="304"/>
                    <a:pt x="396" y="596"/>
                    <a:pt x="450" y="1002"/>
                  </a:cubicBezTo>
                  <a:cubicBezTo>
                    <a:pt x="457" y="1118"/>
                    <a:pt x="464" y="1260"/>
                    <a:pt x="400" y="1365"/>
                  </a:cubicBezTo>
                  <a:cubicBezTo>
                    <a:pt x="379" y="1399"/>
                    <a:pt x="301" y="1446"/>
                    <a:pt x="269" y="1471"/>
                  </a:cubicBezTo>
                  <a:cubicBezTo>
                    <a:pt x="209" y="1517"/>
                    <a:pt x="143" y="1561"/>
                    <a:pt x="87" y="1609"/>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19" name="Freeform 35"/>
            <p:cNvSpPr>
              <a:spLocks/>
            </p:cNvSpPr>
            <p:nvPr/>
          </p:nvSpPr>
          <p:spPr bwMode="auto">
            <a:xfrm>
              <a:off x="3303" y="1250"/>
              <a:ext cx="683" cy="2355"/>
            </a:xfrm>
            <a:custGeom>
              <a:avLst/>
              <a:gdLst/>
              <a:ahLst/>
              <a:cxnLst>
                <a:cxn ang="0">
                  <a:pos x="683" y="0"/>
                </a:cxn>
                <a:cxn ang="0">
                  <a:pos x="276" y="457"/>
                </a:cxn>
                <a:cxn ang="0">
                  <a:pos x="138" y="745"/>
                </a:cxn>
                <a:cxn ang="0">
                  <a:pos x="207" y="2048"/>
                </a:cxn>
                <a:cxn ang="0">
                  <a:pos x="527" y="2286"/>
                </a:cxn>
                <a:cxn ang="0">
                  <a:pos x="608" y="2336"/>
                </a:cxn>
                <a:cxn ang="0">
                  <a:pos x="639" y="2355"/>
                </a:cxn>
              </a:cxnLst>
              <a:rect l="0" t="0" r="r" b="b"/>
              <a:pathLst>
                <a:path w="683" h="2355">
                  <a:moveTo>
                    <a:pt x="683" y="0"/>
                  </a:moveTo>
                  <a:cubicBezTo>
                    <a:pt x="601" y="87"/>
                    <a:pt x="344" y="349"/>
                    <a:pt x="276" y="457"/>
                  </a:cubicBezTo>
                  <a:cubicBezTo>
                    <a:pt x="219" y="547"/>
                    <a:pt x="184" y="649"/>
                    <a:pt x="138" y="745"/>
                  </a:cubicBezTo>
                  <a:cubicBezTo>
                    <a:pt x="73" y="1165"/>
                    <a:pt x="0" y="1652"/>
                    <a:pt x="207" y="2048"/>
                  </a:cubicBezTo>
                  <a:cubicBezTo>
                    <a:pt x="271" y="2171"/>
                    <a:pt x="417" y="2215"/>
                    <a:pt x="527" y="2286"/>
                  </a:cubicBezTo>
                  <a:cubicBezTo>
                    <a:pt x="555" y="2304"/>
                    <a:pt x="579" y="2321"/>
                    <a:pt x="608" y="2336"/>
                  </a:cubicBezTo>
                  <a:cubicBezTo>
                    <a:pt x="619" y="2342"/>
                    <a:pt x="639" y="2355"/>
                    <a:pt x="639" y="2355"/>
                  </a:cubicBezTo>
                </a:path>
              </a:pathLst>
            </a:custGeom>
            <a:noFill/>
            <a:ln w="25400" cap="flat" cmpd="sng">
              <a:solidFill>
                <a:schemeClr val="tx1"/>
              </a:solidFill>
              <a:prstDash val="solid"/>
              <a:round/>
              <a:headEnd type="none" w="med" len="med"/>
              <a:tailEnd type="triangle" w="med" len="med"/>
            </a:ln>
            <a:effectLst/>
          </p:spPr>
          <p:txBody>
            <a:bodyP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20" name="Rectangle 36" descr="Dark upward diagonal"/>
            <p:cNvSpPr>
              <a:spLocks noChangeArrowheads="1"/>
            </p:cNvSpPr>
            <p:nvPr/>
          </p:nvSpPr>
          <p:spPr bwMode="auto">
            <a:xfrm>
              <a:off x="640" y="3000"/>
              <a:ext cx="704" cy="216"/>
            </a:xfrm>
            <a:prstGeom prst="rect">
              <a:avLst/>
            </a:prstGeom>
            <a:pattFill prst="dkUpDiag">
              <a:fgClr>
                <a:schemeClr val="accent1"/>
              </a:fgClr>
              <a:bgClr>
                <a:srgbClr val="FFFFFF"/>
              </a:bgClr>
            </a:patt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21" name="Rectangle 37" descr="Dark upward diagonal"/>
            <p:cNvSpPr>
              <a:spLocks noChangeArrowheads="1"/>
            </p:cNvSpPr>
            <p:nvPr/>
          </p:nvSpPr>
          <p:spPr bwMode="auto">
            <a:xfrm>
              <a:off x="640" y="2784"/>
              <a:ext cx="704" cy="656"/>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22" name="Line 38" descr="Dark upward diagonal"/>
            <p:cNvSpPr>
              <a:spLocks noChangeShapeType="1"/>
            </p:cNvSpPr>
            <p:nvPr/>
          </p:nvSpPr>
          <p:spPr bwMode="auto">
            <a:xfrm>
              <a:off x="640" y="299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23" name="Line 39" descr="Dark upward diagonal"/>
            <p:cNvSpPr>
              <a:spLocks noChangeShapeType="1"/>
            </p:cNvSpPr>
            <p:nvPr/>
          </p:nvSpPr>
          <p:spPr bwMode="auto">
            <a:xfrm>
              <a:off x="640" y="322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603624" name="Rectangle 40"/>
            <p:cNvSpPr>
              <a:spLocks noChangeArrowheads="1"/>
            </p:cNvSpPr>
            <p:nvPr/>
          </p:nvSpPr>
          <p:spPr bwMode="auto">
            <a:xfrm>
              <a:off x="791" y="3000"/>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625" name="Rectangle 41"/>
            <p:cNvSpPr>
              <a:spLocks noChangeArrowheads="1"/>
            </p:cNvSpPr>
            <p:nvPr/>
          </p:nvSpPr>
          <p:spPr bwMode="auto">
            <a:xfrm>
              <a:off x="675" y="3448"/>
              <a:ext cx="636" cy="248"/>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sz="2000">
                  <a:solidFill>
                    <a:srgbClr val="56127A"/>
                  </a:solidFill>
                  <a:latin typeface="Verdana" pitchFamily="34" charset="0"/>
                  <a:ea typeface="굴림" pitchFamily="50" charset="-127"/>
                </a:rPr>
                <a:t>User 2</a:t>
              </a:r>
            </a:p>
          </p:txBody>
        </p:sp>
      </p:grpSp>
      <p:sp>
        <p:nvSpPr>
          <p:cNvPr id="45" name="TextBox 44"/>
          <p:cNvSpPr txBox="1"/>
          <p:nvPr/>
        </p:nvSpPr>
        <p:spPr>
          <a:xfrm>
            <a:off x="9232108" y="-4485"/>
            <a:ext cx="3018840" cy="369332"/>
          </a:xfrm>
          <a:prstGeom prst="rect">
            <a:avLst/>
          </a:prstGeom>
          <a:noFill/>
        </p:spPr>
        <p:txBody>
          <a:bodyPr wrap="none" rtlCol="0">
            <a:spAutoFit/>
          </a:bodyPr>
          <a:lstStyle/>
          <a:p>
            <a:r>
              <a:rPr lang="en-US" altLang="ko-KR" dirty="0">
                <a:latin typeface="Tahoma" pitchFamily="34" charset="0"/>
                <a:ea typeface="Tahoma" pitchFamily="34" charset="0"/>
                <a:cs typeface="Tahoma" pitchFamily="34" charset="0"/>
              </a:rPr>
              <a:t>[Source: K. </a:t>
            </a:r>
            <a:r>
              <a:rPr lang="en-US" altLang="ko-KR" dirty="0" err="1">
                <a:latin typeface="Tahoma" pitchFamily="34" charset="0"/>
                <a:ea typeface="Tahoma" pitchFamily="34" charset="0"/>
                <a:cs typeface="Tahoma" pitchFamily="34" charset="0"/>
              </a:rPr>
              <a:t>Asanovic</a:t>
            </a:r>
            <a:r>
              <a:rPr lang="en-US" altLang="ko-KR" dirty="0">
                <a:latin typeface="Tahoma" pitchFamily="34" charset="0"/>
                <a:ea typeface="Tahoma" pitchFamily="34" charset="0"/>
                <a:cs typeface="Tahoma" pitchFamily="34" charset="0"/>
              </a:rPr>
              <a:t>, 2008]</a:t>
            </a:r>
            <a:endParaRPr lang="ko-KR" altLang="en-US" dirty="0">
              <a:latin typeface="Tahoma" pitchFamily="34" charset="0"/>
              <a:cs typeface="Tahoma" pitchFamily="34" charset="0"/>
            </a:endParaRPr>
          </a:p>
        </p:txBody>
      </p:sp>
      <p:sp>
        <p:nvSpPr>
          <p:cNvPr id="4" name="TextBox 3"/>
          <p:cNvSpPr txBox="1"/>
          <p:nvPr/>
        </p:nvSpPr>
        <p:spPr>
          <a:xfrm>
            <a:off x="5966849" y="1701800"/>
            <a:ext cx="1627753" cy="369332"/>
          </a:xfrm>
          <a:prstGeom prst="rect">
            <a:avLst/>
          </a:prstGeom>
          <a:noFill/>
        </p:spPr>
        <p:txBody>
          <a:bodyPr wrap="none" rtlCol="0">
            <a:spAutoFit/>
          </a:bodyPr>
          <a:lstStyle/>
          <a:p>
            <a:r>
              <a:rPr lang="en-US" altLang="ko-KR" dirty="0"/>
              <a:t>e.g., 50 cycles</a:t>
            </a:r>
            <a:endParaRPr lang="ko-KR" altLang="en-US" dirty="0"/>
          </a:p>
        </p:txBody>
      </p:sp>
      <p:sp>
        <p:nvSpPr>
          <p:cNvPr id="44" name="TextBox 43"/>
          <p:cNvSpPr txBox="1"/>
          <p:nvPr/>
        </p:nvSpPr>
        <p:spPr>
          <a:xfrm>
            <a:off x="5278156" y="5042456"/>
            <a:ext cx="1627753" cy="369332"/>
          </a:xfrm>
          <a:prstGeom prst="rect">
            <a:avLst/>
          </a:prstGeom>
          <a:noFill/>
        </p:spPr>
        <p:txBody>
          <a:bodyPr wrap="none" rtlCol="0">
            <a:spAutoFit/>
          </a:bodyPr>
          <a:lstStyle/>
          <a:p>
            <a:r>
              <a:rPr lang="en-US" altLang="ko-KR" dirty="0"/>
              <a:t>e.g., 50 cycles</a:t>
            </a:r>
            <a:endParaRPr lang="ko-KR" altLang="en-US" dirty="0"/>
          </a:p>
        </p:txBody>
      </p:sp>
      <p:sp>
        <p:nvSpPr>
          <p:cNvPr id="5" name="모서리가 둥근 직사각형 4"/>
          <p:cNvSpPr/>
          <p:nvPr/>
        </p:nvSpPr>
        <p:spPr>
          <a:xfrm>
            <a:off x="4539049" y="2071132"/>
            <a:ext cx="823783" cy="271438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dirty="0"/>
              <a:t>$</a:t>
            </a:r>
            <a:endParaRPr lang="ko-KR" altLang="en-US" sz="2400" dirty="0"/>
          </a:p>
        </p:txBody>
      </p:sp>
      <p:sp>
        <p:nvSpPr>
          <p:cNvPr id="46" name="TextBox 45"/>
          <p:cNvSpPr txBox="1"/>
          <p:nvPr/>
        </p:nvSpPr>
        <p:spPr>
          <a:xfrm>
            <a:off x="3555827" y="4222234"/>
            <a:ext cx="970522" cy="369332"/>
          </a:xfrm>
          <a:prstGeom prst="rect">
            <a:avLst/>
          </a:prstGeom>
          <a:noFill/>
        </p:spPr>
        <p:txBody>
          <a:bodyPr wrap="none" rtlCol="0">
            <a:spAutoFit/>
          </a:bodyPr>
          <a:lstStyle/>
          <a:p>
            <a:r>
              <a:rPr lang="en-US" altLang="ko-KR" dirty="0">
                <a:solidFill>
                  <a:srgbClr val="FF0000"/>
                </a:solidFill>
              </a:rPr>
              <a:t>0 cycle!</a:t>
            </a:r>
            <a:endParaRPr lang="ko-KR" altLang="en-US" dirty="0">
              <a:solidFill>
                <a:srgbClr val="FF0000"/>
              </a:solidFill>
            </a:endParaRPr>
          </a:p>
        </p:txBody>
      </p:sp>
      <p:sp>
        <p:nvSpPr>
          <p:cNvPr id="47" name="TextBox 46"/>
          <p:cNvSpPr txBox="1"/>
          <p:nvPr/>
        </p:nvSpPr>
        <p:spPr>
          <a:xfrm>
            <a:off x="3551344" y="2621518"/>
            <a:ext cx="970522" cy="369332"/>
          </a:xfrm>
          <a:prstGeom prst="rect">
            <a:avLst/>
          </a:prstGeom>
          <a:noFill/>
        </p:spPr>
        <p:txBody>
          <a:bodyPr wrap="none" rtlCol="0">
            <a:spAutoFit/>
          </a:bodyPr>
          <a:lstStyle/>
          <a:p>
            <a:r>
              <a:rPr lang="en-US" altLang="ko-KR" dirty="0">
                <a:solidFill>
                  <a:srgbClr val="FF0000"/>
                </a:solidFill>
              </a:rPr>
              <a:t>0 cycle!</a:t>
            </a:r>
            <a:endParaRPr lang="ko-KR" altLang="en-US" dirty="0">
              <a:solidFill>
                <a:srgbClr val="FF0000"/>
              </a:solidFill>
            </a:endParaRPr>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pPr/>
              <a:t>21</a:t>
            </a:fld>
            <a:endParaRPr lang="ko-KR" altLang="en-US"/>
          </a:p>
        </p:txBody>
      </p:sp>
      <p:pic>
        <p:nvPicPr>
          <p:cNvPr id="8" name="오디오 7">
            <a:hlinkClick r:id="" action="ppaction://media"/>
            <a:extLst>
              <a:ext uri="{FF2B5EF4-FFF2-40B4-BE49-F238E27FC236}">
                <a16:creationId xmlns:a16="http://schemas.microsoft.com/office/drawing/2014/main" id="{659BCE80-D521-664C-8F89-98F5710126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200886484"/>
      </p:ext>
    </p:extLst>
  </p:cSld>
  <p:clrMapOvr>
    <a:masterClrMapping/>
  </p:clrMapOvr>
  <p:transition advTm="295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Main Memory and Cache</a:t>
            </a:r>
            <a:endParaRPr lang="ko-KR" altLang="en-US" dirty="0"/>
          </a:p>
        </p:txBody>
      </p:sp>
      <p:sp>
        <p:nvSpPr>
          <p:cNvPr id="3" name="내용 개체 틀 2"/>
          <p:cNvSpPr>
            <a:spLocks noGrp="1"/>
          </p:cNvSpPr>
          <p:nvPr>
            <p:ph idx="1"/>
          </p:nvPr>
        </p:nvSpPr>
        <p:spPr>
          <a:xfrm>
            <a:off x="838200" y="1825625"/>
            <a:ext cx="4457700" cy="4863646"/>
          </a:xfrm>
        </p:spPr>
        <p:txBody>
          <a:bodyPr>
            <a:normAutofit fontScale="92500" lnSpcReduction="10000"/>
          </a:bodyPr>
          <a:lstStyle/>
          <a:p>
            <a:r>
              <a:rPr lang="en-US" altLang="ko-KR" dirty="0"/>
              <a:t>Main memory</a:t>
            </a:r>
          </a:p>
          <a:p>
            <a:pPr lvl="1"/>
            <a:r>
              <a:rPr lang="en-US" altLang="ko-KR" dirty="0"/>
              <a:t>Dynamic RAM (DRAM)</a:t>
            </a:r>
          </a:p>
          <a:p>
            <a:r>
              <a:rPr lang="en-US" altLang="ko-KR" dirty="0"/>
              <a:t>Cache</a:t>
            </a:r>
          </a:p>
          <a:p>
            <a:pPr lvl="1"/>
            <a:r>
              <a:rPr lang="en-US" altLang="ko-KR" dirty="0"/>
              <a:t>Static RAM (SRAM)</a:t>
            </a:r>
          </a:p>
          <a:p>
            <a:pPr lvl="1"/>
            <a:r>
              <a:rPr lang="en-US" altLang="ko-KR" dirty="0"/>
              <a:t>L1 cache</a:t>
            </a:r>
          </a:p>
          <a:p>
            <a:pPr lvl="2"/>
            <a:r>
              <a:rPr lang="en-US" altLang="ko-KR" dirty="0"/>
              <a:t>1~2 clock cycles, ~32KB</a:t>
            </a:r>
          </a:p>
          <a:p>
            <a:pPr lvl="2"/>
            <a:r>
              <a:rPr lang="en-US" altLang="ko-KR" dirty="0"/>
              <a:t>Instruction (I) cache, data (D) cache</a:t>
            </a:r>
          </a:p>
          <a:p>
            <a:pPr lvl="1"/>
            <a:r>
              <a:rPr lang="en-US" altLang="ko-KR" dirty="0"/>
              <a:t>L2 cache</a:t>
            </a:r>
          </a:p>
          <a:p>
            <a:pPr lvl="2"/>
            <a:r>
              <a:rPr lang="en-US" altLang="ko-KR" dirty="0"/>
              <a:t>~10 clock cycles, 100KB~1MB</a:t>
            </a:r>
          </a:p>
          <a:p>
            <a:pPr lvl="2"/>
            <a:r>
              <a:rPr lang="en-US" altLang="ko-KR" dirty="0"/>
              <a:t>Shared I+D</a:t>
            </a:r>
          </a:p>
          <a:p>
            <a:pPr lvl="1"/>
            <a:r>
              <a:rPr lang="en-US" altLang="ko-KR" dirty="0"/>
              <a:t>L3 cache</a:t>
            </a:r>
          </a:p>
          <a:p>
            <a:pPr lvl="2"/>
            <a:r>
              <a:rPr lang="en-US" altLang="ko-KR" dirty="0"/>
              <a:t>~50 clock cycles, 1MB~10MB</a:t>
            </a:r>
          </a:p>
          <a:p>
            <a:pPr lvl="2"/>
            <a:r>
              <a:rPr lang="en-US" altLang="ko-KR" dirty="0" err="1"/>
              <a:t>eDRAM</a:t>
            </a:r>
            <a:r>
              <a:rPr lang="en-US" altLang="ko-KR" dirty="0"/>
              <a:t> for better area efficiency in IBM PowerPC</a:t>
            </a:r>
          </a:p>
        </p:txBody>
      </p:sp>
      <p:pic>
        <p:nvPicPr>
          <p:cNvPr id="4" name="그림 3"/>
          <p:cNvPicPr>
            <a:picLocks noChangeAspect="1"/>
          </p:cNvPicPr>
          <p:nvPr/>
        </p:nvPicPr>
        <p:blipFill>
          <a:blip r:embed="rId6"/>
          <a:stretch>
            <a:fillRect/>
          </a:stretch>
        </p:blipFill>
        <p:spPr>
          <a:xfrm>
            <a:off x="5631781" y="2614613"/>
            <a:ext cx="6438900" cy="3562350"/>
          </a:xfrm>
          <a:prstGeom prst="rect">
            <a:avLst/>
          </a:prstGeom>
        </p:spPr>
      </p:pic>
      <p:sp>
        <p:nvSpPr>
          <p:cNvPr id="5" name="TextBox 7"/>
          <p:cNvSpPr txBox="1"/>
          <p:nvPr/>
        </p:nvSpPr>
        <p:spPr>
          <a:xfrm>
            <a:off x="9064487" y="-4207"/>
            <a:ext cx="3127513" cy="369332"/>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r>
              <a:rPr lang="en-US" altLang="ko-KR" dirty="0"/>
              <a:t>[The </a:t>
            </a:r>
            <a:r>
              <a:rPr lang="en-US" altLang="ko-KR" dirty="0" err="1"/>
              <a:t>Zynq</a:t>
            </a:r>
            <a:r>
              <a:rPr lang="en-US" altLang="ko-KR" dirty="0"/>
              <a:t> Book, 2014]</a:t>
            </a:r>
          </a:p>
        </p:txBody>
      </p:sp>
      <p:grpSp>
        <p:nvGrpSpPr>
          <p:cNvPr id="9" name="그룹 8"/>
          <p:cNvGrpSpPr/>
          <p:nvPr/>
        </p:nvGrpSpPr>
        <p:grpSpPr>
          <a:xfrm>
            <a:off x="4615227" y="1821176"/>
            <a:ext cx="6499921" cy="2999155"/>
            <a:chOff x="4615227" y="1821176"/>
            <a:chExt cx="6499921" cy="2999155"/>
          </a:xfrm>
        </p:grpSpPr>
        <p:sp>
          <p:nvSpPr>
            <p:cNvPr id="6" name="모서리가 둥근 직사각형 5"/>
            <p:cNvSpPr/>
            <p:nvPr/>
          </p:nvSpPr>
          <p:spPr>
            <a:xfrm>
              <a:off x="6493329" y="2879271"/>
              <a:ext cx="97971" cy="42454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모서리가 둥근 직사각형 6"/>
            <p:cNvSpPr/>
            <p:nvPr/>
          </p:nvSpPr>
          <p:spPr>
            <a:xfrm>
              <a:off x="6493329" y="4395788"/>
              <a:ext cx="97971" cy="42454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p:nvPr/>
          </p:nvSpPr>
          <p:spPr>
            <a:xfrm>
              <a:off x="4615227" y="1821176"/>
              <a:ext cx="6499921" cy="830997"/>
            </a:xfrm>
            <a:prstGeom prst="rect">
              <a:avLst/>
            </a:prstGeom>
            <a:noFill/>
          </p:spPr>
          <p:txBody>
            <a:bodyPr wrap="none" rtlCol="0">
              <a:spAutoFit/>
            </a:bodyPr>
            <a:lstStyle/>
            <a:p>
              <a:r>
                <a:rPr lang="en-US" altLang="ko-KR" sz="2400" b="1" dirty="0">
                  <a:solidFill>
                    <a:srgbClr val="FF0000"/>
                  </a:solidFill>
                  <a:latin typeface="Calibri" panose="020F0502020204030204" pitchFamily="34" charset="0"/>
                  <a:cs typeface="Calibri" panose="020F0502020204030204" pitchFamily="34" charset="0"/>
                </a:rPr>
                <a:t>TLB (translation lookaside buffer)</a:t>
              </a:r>
            </a:p>
            <a:p>
              <a:r>
                <a:rPr lang="en-US" altLang="ko-KR" sz="2400" b="1" dirty="0">
                  <a:solidFill>
                    <a:srgbClr val="FF0000"/>
                  </a:solidFill>
                  <a:latin typeface="Calibri" panose="020F0502020204030204" pitchFamily="34" charset="0"/>
                  <a:cs typeface="Calibri" panose="020F0502020204030204" pitchFamily="34" charset="0"/>
                </a:rPr>
                <a:t>For virtual address to physical address translation</a:t>
              </a:r>
              <a:endParaRPr lang="ko-KR" altLang="en-US" sz="2400" b="1" dirty="0">
                <a:solidFill>
                  <a:srgbClr val="FF0000"/>
                </a:solidFill>
                <a:latin typeface="Calibri" panose="020F0502020204030204" pitchFamily="34" charset="0"/>
                <a:cs typeface="Calibri" panose="020F0502020204030204" pitchFamily="34" charset="0"/>
              </a:endParaRPr>
            </a:p>
          </p:txBody>
        </p:sp>
      </p:grpSp>
      <p:sp>
        <p:nvSpPr>
          <p:cNvPr id="10" name="슬라이드 번호 개체 틀 9"/>
          <p:cNvSpPr>
            <a:spLocks noGrp="1"/>
          </p:cNvSpPr>
          <p:nvPr>
            <p:ph type="sldNum" sz="quarter" idx="12"/>
          </p:nvPr>
        </p:nvSpPr>
        <p:spPr/>
        <p:txBody>
          <a:bodyPr/>
          <a:lstStyle/>
          <a:p>
            <a:fld id="{7E143334-4AB7-49CA-B52F-E6E20F79A69B}" type="slidenum">
              <a:rPr lang="ko-KR" altLang="en-US" smtClean="0"/>
              <a:pPr/>
              <a:t>22</a:t>
            </a:fld>
            <a:endParaRPr lang="ko-KR" altLang="en-US"/>
          </a:p>
        </p:txBody>
      </p:sp>
      <p:pic>
        <p:nvPicPr>
          <p:cNvPr id="12" name="오디오 11">
            <a:hlinkClick r:id="" action="ppaction://media"/>
            <a:extLst>
              <a:ext uri="{FF2B5EF4-FFF2-40B4-BE49-F238E27FC236}">
                <a16:creationId xmlns:a16="http://schemas.microsoft.com/office/drawing/2014/main" id="{7EE197AE-416C-8B49-8B63-DFBC8968CF7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089566846"/>
      </p:ext>
    </p:extLst>
  </p:cSld>
  <p:clrMapOvr>
    <a:masterClrMapping/>
  </p:clrMapOvr>
  <mc:AlternateContent xmlns:mc="http://schemas.openxmlformats.org/markup-compatibility/2006">
    <mc:Choice xmlns:p14="http://schemas.microsoft.com/office/powerpoint/2010/main" Requires="p14">
      <p:transition spd="slow" p14:dur="2000" advTm="38498"/>
    </mc:Choice>
    <mc:Fallback>
      <p:transition spd="slow" advTm="38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62" name="Rectangle 2"/>
          <p:cNvSpPr>
            <a:spLocks noGrp="1" noChangeArrowheads="1"/>
          </p:cNvSpPr>
          <p:nvPr>
            <p:ph type="title"/>
          </p:nvPr>
        </p:nvSpPr>
        <p:spPr>
          <a:xfrm>
            <a:off x="1524001" y="716459"/>
            <a:ext cx="9158082" cy="400050"/>
          </a:xfrm>
          <a:noFill/>
          <a:ln/>
        </p:spPr>
        <p:txBody>
          <a:bodyPr vert="horz" wrap="square" lIns="67866" tIns="33338" rIns="67866" bIns="33338" numCol="1" rtlCol="0" anchor="ctr" anchorCtr="0" compatLnSpc="1">
            <a:prstTxWarp prst="textNoShape">
              <a:avLst/>
            </a:prstTxWarp>
            <a:normAutofit fontScale="90000"/>
          </a:bodyPr>
          <a:lstStyle/>
          <a:p>
            <a:r>
              <a:rPr lang="en-US" altLang="ko-KR" dirty="0">
                <a:ea typeface="굴림" pitchFamily="50" charset="-127"/>
              </a:rPr>
              <a:t>Translation Lookaside Buffers (TLB)</a:t>
            </a:r>
            <a:endParaRPr lang="en-US" altLang="ko-KR" sz="1500" i="1" dirty="0">
              <a:ea typeface="굴림" pitchFamily="50" charset="-127"/>
            </a:endParaRPr>
          </a:p>
        </p:txBody>
      </p:sp>
      <p:sp>
        <p:nvSpPr>
          <p:cNvPr id="1628163" name="Rectangle 3"/>
          <p:cNvSpPr>
            <a:spLocks noChangeArrowheads="1"/>
          </p:cNvSpPr>
          <p:nvPr/>
        </p:nvSpPr>
        <p:spPr bwMode="auto">
          <a:xfrm>
            <a:off x="2481412" y="1772816"/>
            <a:ext cx="7406580" cy="1821654"/>
          </a:xfrm>
          <a:prstGeom prst="rect">
            <a:avLst/>
          </a:prstGeom>
          <a:noFill/>
          <a:ln w="25400">
            <a:noFill/>
            <a:miter lim="800000"/>
            <a:headEnd/>
            <a:tailEnd/>
          </a:ln>
          <a:effectLst/>
        </p:spPr>
        <p:txBody>
          <a:bodyPr wrap="square" lIns="67866" tIns="33338" rIns="67866" bIns="33338">
            <a:spAutoFit/>
          </a:bodyPr>
          <a:lstStyle/>
          <a:p>
            <a:pPr eaLnBrk="0" fontAlgn="base" hangingPunct="0">
              <a:spcBef>
                <a:spcPct val="0"/>
              </a:spcBef>
              <a:spcAft>
                <a:spcPct val="0"/>
              </a:spcAft>
            </a:pPr>
            <a:r>
              <a:rPr lang="en-US" altLang="ko-KR" dirty="0">
                <a:solidFill>
                  <a:srgbClr val="56127A"/>
                </a:solidFill>
                <a:latin typeface="Verdana" pitchFamily="34" charset="0"/>
                <a:ea typeface="굴림" pitchFamily="50" charset="-127"/>
              </a:rPr>
              <a:t>Address translation is very expensive!</a:t>
            </a:r>
          </a:p>
          <a:p>
            <a:pPr lvl="1" eaLnBrk="0" fontAlgn="base" hangingPunct="0">
              <a:spcBef>
                <a:spcPct val="0"/>
              </a:spcBef>
              <a:spcAft>
                <a:spcPct val="0"/>
              </a:spcAft>
            </a:pPr>
            <a:r>
              <a:rPr lang="en-US" altLang="ko-KR" dirty="0">
                <a:solidFill>
                  <a:srgbClr val="56127A"/>
                </a:solidFill>
                <a:latin typeface="Verdana" pitchFamily="34" charset="0"/>
                <a:ea typeface="굴림" pitchFamily="50" charset="-127"/>
              </a:rPr>
              <a:t>In a two-level page table, each reference becomes several memory accesses</a:t>
            </a:r>
            <a:endParaRPr lang="en-US" altLang="ko-KR" sz="1500" i="1" dirty="0">
              <a:solidFill>
                <a:srgbClr val="56127A"/>
              </a:solidFill>
              <a:latin typeface="Verdana" pitchFamily="34" charset="0"/>
              <a:ea typeface="굴림" pitchFamily="50" charset="-127"/>
            </a:endParaRPr>
          </a:p>
          <a:p>
            <a:pPr eaLnBrk="0" fontAlgn="base" hangingPunct="0">
              <a:spcBef>
                <a:spcPct val="0"/>
              </a:spcBef>
              <a:spcAft>
                <a:spcPct val="0"/>
              </a:spcAft>
            </a:pPr>
            <a:endParaRPr lang="en-US" altLang="ko-KR" sz="900" i="1" dirty="0">
              <a:solidFill>
                <a:srgbClr val="56127A"/>
              </a:solidFill>
              <a:latin typeface="Verdana" pitchFamily="34" charset="0"/>
              <a:ea typeface="굴림" pitchFamily="50" charset="-127"/>
            </a:endParaRPr>
          </a:p>
          <a:p>
            <a:pPr eaLnBrk="0" fontAlgn="base" hangingPunct="0">
              <a:spcBef>
                <a:spcPct val="0"/>
              </a:spcBef>
              <a:spcAft>
                <a:spcPct val="0"/>
              </a:spcAft>
            </a:pPr>
            <a:r>
              <a:rPr lang="en-US" altLang="ko-KR" dirty="0">
                <a:solidFill>
                  <a:srgbClr val="56127A"/>
                </a:solidFill>
                <a:latin typeface="Verdana" pitchFamily="34" charset="0"/>
                <a:ea typeface="굴림" pitchFamily="50" charset="-127"/>
              </a:rPr>
              <a:t>Solution: </a:t>
            </a:r>
            <a:r>
              <a:rPr lang="en-US" altLang="ko-KR" i="1" dirty="0">
                <a:solidFill>
                  <a:srgbClr val="56127A"/>
                </a:solidFill>
                <a:latin typeface="Verdana" pitchFamily="34" charset="0"/>
                <a:ea typeface="굴림" pitchFamily="50" charset="-127"/>
              </a:rPr>
              <a:t>Cache translations in TLB</a:t>
            </a:r>
          </a:p>
          <a:p>
            <a:pPr eaLnBrk="0" fontAlgn="base" hangingPunct="0">
              <a:spcBef>
                <a:spcPct val="0"/>
              </a:spcBef>
              <a:spcAft>
                <a:spcPct val="0"/>
              </a:spcAft>
            </a:pPr>
            <a:r>
              <a:rPr lang="en-US" altLang="ko-KR" dirty="0">
                <a:solidFill>
                  <a:srgbClr val="56127A"/>
                </a:solidFill>
                <a:latin typeface="Verdana" pitchFamily="34" charset="0"/>
                <a:ea typeface="굴림" pitchFamily="50" charset="-127"/>
              </a:rPr>
              <a:t>		</a:t>
            </a:r>
            <a:r>
              <a:rPr lang="en-US" altLang="ko-KR" sz="1500" dirty="0">
                <a:solidFill>
                  <a:srgbClr val="56127A"/>
                </a:solidFill>
                <a:latin typeface="Verdana" pitchFamily="34" charset="0"/>
                <a:ea typeface="굴림" pitchFamily="50" charset="-127"/>
              </a:rPr>
              <a:t>TLB hit		</a:t>
            </a:r>
            <a:r>
              <a:rPr lang="en-US" altLang="ko-KR" sz="1500" dirty="0">
                <a:solidFill>
                  <a:srgbClr val="56127A"/>
                </a:solidFill>
                <a:latin typeface="Symbol" pitchFamily="18" charset="2"/>
                <a:ea typeface="굴림" pitchFamily="50" charset="-127"/>
              </a:rPr>
              <a:t> </a:t>
            </a:r>
            <a:r>
              <a:rPr lang="en-US" altLang="ko-KR" sz="1500" i="1" dirty="0">
                <a:solidFill>
                  <a:srgbClr val="56127A"/>
                </a:solidFill>
                <a:latin typeface="Verdana" pitchFamily="34" charset="0"/>
                <a:ea typeface="굴림" pitchFamily="50" charset="-127"/>
              </a:rPr>
              <a:t>Single Cycle Translation</a:t>
            </a:r>
            <a:endParaRPr lang="en-US" altLang="ko-KR" sz="1500" dirty="0">
              <a:solidFill>
                <a:srgbClr val="56127A"/>
              </a:solidFill>
              <a:latin typeface="Verdana" pitchFamily="34" charset="0"/>
              <a:ea typeface="굴림" pitchFamily="50" charset="-127"/>
            </a:endParaRPr>
          </a:p>
          <a:p>
            <a:pPr eaLnBrk="0" fontAlgn="base" hangingPunct="0">
              <a:spcBef>
                <a:spcPct val="0"/>
              </a:spcBef>
              <a:spcAft>
                <a:spcPct val="0"/>
              </a:spcAft>
            </a:pPr>
            <a:r>
              <a:rPr lang="en-US" altLang="ko-KR" sz="1500" dirty="0">
                <a:solidFill>
                  <a:srgbClr val="56127A"/>
                </a:solidFill>
                <a:latin typeface="Verdana" pitchFamily="34" charset="0"/>
                <a:ea typeface="굴림" pitchFamily="50" charset="-127"/>
              </a:rPr>
              <a:t>	     	TLB miss 	</a:t>
            </a:r>
            <a:r>
              <a:rPr lang="en-US" altLang="ko-KR" sz="1500" dirty="0">
                <a:solidFill>
                  <a:srgbClr val="56127A"/>
                </a:solidFill>
                <a:latin typeface="Symbol" pitchFamily="18" charset="2"/>
                <a:ea typeface="굴림" pitchFamily="50" charset="-127"/>
              </a:rPr>
              <a:t> </a:t>
            </a:r>
            <a:r>
              <a:rPr lang="en-US" altLang="ko-KR" sz="1500" i="1" dirty="0">
                <a:solidFill>
                  <a:srgbClr val="56127A"/>
                </a:solidFill>
                <a:latin typeface="Verdana" pitchFamily="34" charset="0"/>
                <a:ea typeface="굴림" pitchFamily="50" charset="-127"/>
              </a:rPr>
              <a:t>Page Table Walk to refill </a:t>
            </a:r>
          </a:p>
        </p:txBody>
      </p:sp>
      <p:sp>
        <p:nvSpPr>
          <p:cNvPr id="1628164" name="Rectangle 4"/>
          <p:cNvSpPr>
            <a:spLocks noChangeArrowheads="1"/>
          </p:cNvSpPr>
          <p:nvPr/>
        </p:nvSpPr>
        <p:spPr bwMode="auto">
          <a:xfrm>
            <a:off x="6707981" y="5702227"/>
            <a:ext cx="1200150" cy="209550"/>
          </a:xfrm>
          <a:prstGeom prst="rect">
            <a:avLst/>
          </a:prstGeom>
          <a:solidFill>
            <a:schemeClr val="folHlink"/>
          </a:solidFill>
          <a:ln w="25400">
            <a:noFill/>
            <a:miter lim="800000"/>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65" name="Rectangle 5"/>
          <p:cNvSpPr>
            <a:spLocks noChangeArrowheads="1"/>
          </p:cNvSpPr>
          <p:nvPr/>
        </p:nvSpPr>
        <p:spPr bwMode="auto">
          <a:xfrm>
            <a:off x="3094436" y="4636619"/>
            <a:ext cx="2409825" cy="686990"/>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66" name="Line 6"/>
          <p:cNvSpPr>
            <a:spLocks noChangeShapeType="1"/>
          </p:cNvSpPr>
          <p:nvPr/>
        </p:nvSpPr>
        <p:spPr bwMode="auto">
          <a:xfrm>
            <a:off x="3106343" y="4864027"/>
            <a:ext cx="2397919"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67" name="Line 7"/>
          <p:cNvSpPr>
            <a:spLocks noChangeShapeType="1"/>
          </p:cNvSpPr>
          <p:nvPr/>
        </p:nvSpPr>
        <p:spPr bwMode="auto">
          <a:xfrm>
            <a:off x="3094435" y="4636619"/>
            <a:ext cx="0" cy="68699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68" name="Line 8"/>
          <p:cNvSpPr>
            <a:spLocks noChangeShapeType="1"/>
          </p:cNvSpPr>
          <p:nvPr/>
        </p:nvSpPr>
        <p:spPr bwMode="auto">
          <a:xfrm>
            <a:off x="3284935" y="4636619"/>
            <a:ext cx="0" cy="68699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69" name="Line 9"/>
          <p:cNvSpPr>
            <a:spLocks noChangeShapeType="1"/>
          </p:cNvSpPr>
          <p:nvPr/>
        </p:nvSpPr>
        <p:spPr bwMode="auto">
          <a:xfrm>
            <a:off x="3652838" y="4646145"/>
            <a:ext cx="0" cy="677465"/>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0" name="Line 10"/>
          <p:cNvSpPr>
            <a:spLocks noChangeShapeType="1"/>
          </p:cNvSpPr>
          <p:nvPr/>
        </p:nvSpPr>
        <p:spPr bwMode="auto">
          <a:xfrm flipH="1">
            <a:off x="3465910" y="4636619"/>
            <a:ext cx="0" cy="68699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1" name="Line 11"/>
          <p:cNvSpPr>
            <a:spLocks noChangeShapeType="1"/>
          </p:cNvSpPr>
          <p:nvPr/>
        </p:nvSpPr>
        <p:spPr bwMode="auto">
          <a:xfrm>
            <a:off x="4608910" y="4646145"/>
            <a:ext cx="0" cy="677465"/>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2" name="Rectangle 12"/>
          <p:cNvSpPr>
            <a:spLocks noChangeArrowheads="1"/>
          </p:cNvSpPr>
          <p:nvPr/>
        </p:nvSpPr>
        <p:spPr bwMode="auto">
          <a:xfrm>
            <a:off x="6740130" y="4109171"/>
            <a:ext cx="1857375" cy="209550"/>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3" name="Line 13"/>
          <p:cNvSpPr>
            <a:spLocks noChangeShapeType="1"/>
          </p:cNvSpPr>
          <p:nvPr/>
        </p:nvSpPr>
        <p:spPr bwMode="auto">
          <a:xfrm>
            <a:off x="7940279" y="4118697"/>
            <a:ext cx="0" cy="200025"/>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4" name="Rectangle 14"/>
          <p:cNvSpPr>
            <a:spLocks noChangeArrowheads="1"/>
          </p:cNvSpPr>
          <p:nvPr/>
        </p:nvSpPr>
        <p:spPr bwMode="auto">
          <a:xfrm>
            <a:off x="6986588" y="4073454"/>
            <a:ext cx="1863492" cy="282771"/>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VPN   </a:t>
            </a:r>
            <a:r>
              <a:rPr lang="en-US" altLang="ko-KR" sz="1400">
                <a:solidFill>
                  <a:srgbClr val="00AE00"/>
                </a:solidFill>
                <a:latin typeface="Arial" pitchFamily="34" charset="0"/>
                <a:ea typeface="굴림" pitchFamily="50" charset="-127"/>
              </a:rPr>
              <a:t>	      </a:t>
            </a:r>
            <a:r>
              <a:rPr lang="en-US" altLang="ko-KR" sz="1400">
                <a:solidFill>
                  <a:srgbClr val="56127A"/>
                </a:solidFill>
                <a:latin typeface="Verdana" pitchFamily="34" charset="0"/>
                <a:ea typeface="굴림" pitchFamily="50" charset="-127"/>
              </a:rPr>
              <a:t>offset</a:t>
            </a:r>
          </a:p>
        </p:txBody>
      </p:sp>
      <p:sp>
        <p:nvSpPr>
          <p:cNvPr id="1628175" name="Rectangle 15"/>
          <p:cNvSpPr>
            <a:spLocks noChangeArrowheads="1"/>
          </p:cNvSpPr>
          <p:nvPr/>
        </p:nvSpPr>
        <p:spPr bwMode="auto">
          <a:xfrm>
            <a:off x="3043238" y="4608045"/>
            <a:ext cx="2281875" cy="282771"/>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V R W D    tag        PPN</a:t>
            </a:r>
          </a:p>
        </p:txBody>
      </p:sp>
      <p:sp>
        <p:nvSpPr>
          <p:cNvPr id="1628176" name="Rectangle 16"/>
          <p:cNvSpPr>
            <a:spLocks noChangeArrowheads="1"/>
          </p:cNvSpPr>
          <p:nvPr/>
        </p:nvSpPr>
        <p:spPr bwMode="auto">
          <a:xfrm>
            <a:off x="4781551" y="5609359"/>
            <a:ext cx="1414780" cy="251993"/>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200">
                <a:solidFill>
                  <a:srgbClr val="56127A"/>
                </a:solidFill>
                <a:latin typeface="Verdana" pitchFamily="34" charset="0"/>
                <a:ea typeface="굴림" pitchFamily="50" charset="-127"/>
              </a:rPr>
              <a:t>physical address</a:t>
            </a:r>
          </a:p>
        </p:txBody>
      </p:sp>
      <p:sp>
        <p:nvSpPr>
          <p:cNvPr id="1628177" name="Rectangle 17"/>
          <p:cNvSpPr>
            <a:spLocks noChangeArrowheads="1"/>
          </p:cNvSpPr>
          <p:nvPr/>
        </p:nvSpPr>
        <p:spPr bwMode="auto">
          <a:xfrm>
            <a:off x="6706792" y="5692702"/>
            <a:ext cx="1857375" cy="209550"/>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8" name="Line 18"/>
          <p:cNvSpPr>
            <a:spLocks noChangeShapeType="1"/>
          </p:cNvSpPr>
          <p:nvPr/>
        </p:nvSpPr>
        <p:spPr bwMode="auto">
          <a:xfrm>
            <a:off x="7906941" y="5702228"/>
            <a:ext cx="0" cy="200025"/>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79" name="Rectangle 19"/>
          <p:cNvSpPr>
            <a:spLocks noChangeArrowheads="1"/>
          </p:cNvSpPr>
          <p:nvPr/>
        </p:nvSpPr>
        <p:spPr bwMode="auto">
          <a:xfrm>
            <a:off x="6972302" y="5666510"/>
            <a:ext cx="1877919" cy="282771"/>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PPN	     offset</a:t>
            </a:r>
          </a:p>
        </p:txBody>
      </p:sp>
      <p:sp>
        <p:nvSpPr>
          <p:cNvPr id="1628180" name="Rectangle 20"/>
          <p:cNvSpPr>
            <a:spLocks noChangeArrowheads="1"/>
          </p:cNvSpPr>
          <p:nvPr/>
        </p:nvSpPr>
        <p:spPr bwMode="auto">
          <a:xfrm>
            <a:off x="5054205" y="4042498"/>
            <a:ext cx="1475565" cy="282771"/>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400" i="1">
                <a:solidFill>
                  <a:srgbClr val="56127A"/>
                </a:solidFill>
                <a:latin typeface="Verdana" pitchFamily="34" charset="0"/>
                <a:ea typeface="굴림" pitchFamily="50" charset="-127"/>
              </a:rPr>
              <a:t>virtual address</a:t>
            </a:r>
          </a:p>
        </p:txBody>
      </p:sp>
      <p:sp>
        <p:nvSpPr>
          <p:cNvPr id="1628181" name="Line 21"/>
          <p:cNvSpPr>
            <a:spLocks noChangeShapeType="1"/>
          </p:cNvSpPr>
          <p:nvPr/>
        </p:nvSpPr>
        <p:spPr bwMode="auto">
          <a:xfrm>
            <a:off x="8412956" y="4316341"/>
            <a:ext cx="0" cy="1350169"/>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2" name="Freeform 22"/>
          <p:cNvSpPr>
            <a:spLocks/>
          </p:cNvSpPr>
          <p:nvPr/>
        </p:nvSpPr>
        <p:spPr bwMode="auto">
          <a:xfrm>
            <a:off x="5067300" y="5323609"/>
            <a:ext cx="2234804" cy="339329"/>
          </a:xfrm>
          <a:custGeom>
            <a:avLst/>
            <a:gdLst/>
            <a:ahLst/>
            <a:cxnLst>
              <a:cxn ang="0">
                <a:pos x="0" y="0"/>
              </a:cxn>
              <a:cxn ang="0">
                <a:pos x="0" y="71"/>
              </a:cxn>
              <a:cxn ang="0">
                <a:pos x="1876" y="71"/>
              </a:cxn>
              <a:cxn ang="0">
                <a:pos x="1876" y="284"/>
              </a:cxn>
            </a:cxnLst>
            <a:rect l="0" t="0" r="r" b="b"/>
            <a:pathLst>
              <a:path w="1877" h="285">
                <a:moveTo>
                  <a:pt x="0" y="0"/>
                </a:moveTo>
                <a:lnTo>
                  <a:pt x="0" y="71"/>
                </a:lnTo>
                <a:lnTo>
                  <a:pt x="1876" y="71"/>
                </a:lnTo>
                <a:lnTo>
                  <a:pt x="1876" y="284"/>
                </a:lnTo>
              </a:path>
            </a:pathLst>
          </a:custGeom>
          <a:noFill/>
          <a:ln w="25400" cap="rnd"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3" name="Line 23"/>
          <p:cNvSpPr>
            <a:spLocks noChangeShapeType="1"/>
          </p:cNvSpPr>
          <p:nvPr/>
        </p:nvSpPr>
        <p:spPr bwMode="auto">
          <a:xfrm>
            <a:off x="3835004" y="4641381"/>
            <a:ext cx="0" cy="682228"/>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4" name="Line 24"/>
          <p:cNvSpPr>
            <a:spLocks noChangeShapeType="1"/>
          </p:cNvSpPr>
          <p:nvPr/>
        </p:nvSpPr>
        <p:spPr bwMode="auto">
          <a:xfrm flipH="1">
            <a:off x="4152900" y="5323610"/>
            <a:ext cx="0" cy="226219"/>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5" name="Rectangle 25"/>
          <p:cNvSpPr>
            <a:spLocks noChangeArrowheads="1"/>
          </p:cNvSpPr>
          <p:nvPr/>
        </p:nvSpPr>
        <p:spPr bwMode="auto">
          <a:xfrm>
            <a:off x="3924300" y="5552210"/>
            <a:ext cx="468880" cy="282771"/>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hit?</a:t>
            </a:r>
          </a:p>
        </p:txBody>
      </p:sp>
      <p:sp>
        <p:nvSpPr>
          <p:cNvPr id="1628186" name="Line 26"/>
          <p:cNvSpPr>
            <a:spLocks noChangeShapeType="1"/>
          </p:cNvSpPr>
          <p:nvPr/>
        </p:nvSpPr>
        <p:spPr bwMode="auto">
          <a:xfrm>
            <a:off x="3099199" y="5081912"/>
            <a:ext cx="2397919"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7" name="Freeform 27"/>
          <p:cNvSpPr>
            <a:spLocks/>
          </p:cNvSpPr>
          <p:nvPr/>
        </p:nvSpPr>
        <p:spPr bwMode="auto">
          <a:xfrm>
            <a:off x="4183856" y="4309196"/>
            <a:ext cx="3086100" cy="328613"/>
          </a:xfrm>
          <a:custGeom>
            <a:avLst/>
            <a:gdLst/>
            <a:ahLst/>
            <a:cxnLst>
              <a:cxn ang="0">
                <a:pos x="2592" y="0"/>
              </a:cxn>
              <a:cxn ang="0">
                <a:pos x="2592" y="96"/>
              </a:cxn>
              <a:cxn ang="0">
                <a:pos x="0" y="96"/>
              </a:cxn>
              <a:cxn ang="0">
                <a:pos x="0" y="288"/>
              </a:cxn>
            </a:cxnLst>
            <a:rect l="0" t="0" r="r" b="b"/>
            <a:pathLst>
              <a:path w="2592" h="288">
                <a:moveTo>
                  <a:pt x="2592" y="0"/>
                </a:moveTo>
                <a:lnTo>
                  <a:pt x="2592" y="96"/>
                </a:lnTo>
                <a:lnTo>
                  <a:pt x="0" y="96"/>
                </a:lnTo>
                <a:lnTo>
                  <a:pt x="0" y="288"/>
                </a:lnTo>
              </a:path>
            </a:pathLst>
          </a:custGeom>
          <a:noFill/>
          <a:ln w="25400" cap="flat" cmpd="sng">
            <a:solidFill>
              <a:schemeClr val="tx1"/>
            </a:solidFill>
            <a:prstDash val="solid"/>
            <a:round/>
            <a:headEnd type="none" w="med" len="med"/>
            <a:tailEnd type="triangle" w="med" len="med"/>
          </a:ln>
          <a:effectLst/>
        </p:spPr>
        <p:txBody>
          <a:bodyPr wrap="none" anchor="ctr"/>
          <a:lstStyle/>
          <a:p>
            <a:pPr algn="ctr" eaLnBrk="0" fontAlgn="base" hangingPunct="0">
              <a:spcBef>
                <a:spcPct val="50000"/>
              </a:spcBef>
              <a:spcAft>
                <a:spcPct val="0"/>
              </a:spcAft>
            </a:pPr>
            <a:endParaRPr lang="ko-KR" altLang="en-US" sz="1050">
              <a:solidFill>
                <a:srgbClr val="000000"/>
              </a:solidFill>
              <a:latin typeface="Arial" pitchFamily="34" charset="0"/>
            </a:endParaRPr>
          </a:p>
        </p:txBody>
      </p:sp>
      <p:sp>
        <p:nvSpPr>
          <p:cNvPr id="1628188" name="Text Box 28"/>
          <p:cNvSpPr txBox="1">
            <a:spLocks noChangeArrowheads="1"/>
          </p:cNvSpPr>
          <p:nvPr/>
        </p:nvSpPr>
        <p:spPr bwMode="auto">
          <a:xfrm>
            <a:off x="5555456" y="4591375"/>
            <a:ext cx="2824812" cy="307777"/>
          </a:xfrm>
          <a:prstGeom prst="rect">
            <a:avLst/>
          </a:prstGeom>
          <a:noFill/>
          <a:ln w="25400">
            <a:noFill/>
            <a:miter lim="800000"/>
            <a:headEnd/>
            <a:tailEnd/>
          </a:ln>
          <a:effectLst/>
        </p:spPr>
        <p:txBody>
          <a:bodyPr wrap="none">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(VPN = virtual page number)</a:t>
            </a:r>
            <a:endParaRPr lang="en-US" altLang="ko-KR" sz="1200">
              <a:solidFill>
                <a:srgbClr val="56127A"/>
              </a:solidFill>
              <a:latin typeface="Verdana" pitchFamily="34" charset="0"/>
              <a:ea typeface="굴림" pitchFamily="50" charset="-127"/>
            </a:endParaRPr>
          </a:p>
        </p:txBody>
      </p:sp>
      <p:sp>
        <p:nvSpPr>
          <p:cNvPr id="1628189" name="Text Box 29"/>
          <p:cNvSpPr txBox="1">
            <a:spLocks noChangeArrowheads="1"/>
          </p:cNvSpPr>
          <p:nvPr/>
        </p:nvSpPr>
        <p:spPr bwMode="auto">
          <a:xfrm>
            <a:off x="5524500" y="5037860"/>
            <a:ext cx="2959336" cy="307777"/>
          </a:xfrm>
          <a:prstGeom prst="rect">
            <a:avLst/>
          </a:prstGeom>
          <a:noFill/>
          <a:ln w="25400">
            <a:noFill/>
            <a:miter lim="800000"/>
            <a:headEnd/>
            <a:tailEnd/>
          </a:ln>
          <a:effectLst/>
        </p:spPr>
        <p:txBody>
          <a:bodyPr wrap="none">
            <a:spAutoFit/>
          </a:bodyPr>
          <a:lstStyle/>
          <a:p>
            <a:pPr eaLnBrk="0" fontAlgn="base" hangingPunct="0">
              <a:spcBef>
                <a:spcPct val="0"/>
              </a:spcBef>
              <a:spcAft>
                <a:spcPct val="0"/>
              </a:spcAft>
            </a:pPr>
            <a:r>
              <a:rPr lang="en-US" altLang="ko-KR" sz="1400">
                <a:solidFill>
                  <a:srgbClr val="56127A"/>
                </a:solidFill>
                <a:latin typeface="Verdana" pitchFamily="34" charset="0"/>
                <a:ea typeface="굴림" pitchFamily="50" charset="-127"/>
              </a:rPr>
              <a:t>(PPN = physical page number)</a:t>
            </a:r>
            <a:endParaRPr lang="en-US" altLang="ko-KR" sz="1200">
              <a:solidFill>
                <a:srgbClr val="56127A"/>
              </a:solidFill>
              <a:latin typeface="Verdana" pitchFamily="34" charset="0"/>
              <a:ea typeface="굴림" pitchFamily="50" charset="-127"/>
            </a:endParaRPr>
          </a:p>
        </p:txBody>
      </p:sp>
      <p:sp>
        <p:nvSpPr>
          <p:cNvPr id="33" name="TextBox 32"/>
          <p:cNvSpPr txBox="1"/>
          <p:nvPr/>
        </p:nvSpPr>
        <p:spPr>
          <a:xfrm>
            <a:off x="7658949" y="51078"/>
            <a:ext cx="3023135" cy="369332"/>
          </a:xfrm>
          <a:prstGeom prst="rect">
            <a:avLst/>
          </a:prstGeom>
          <a:noFill/>
        </p:spPr>
        <p:txBody>
          <a:bodyPr wrap="none" rtlCol="0">
            <a:spAutoFit/>
          </a:bodyPr>
          <a:lstStyle/>
          <a:p>
            <a:r>
              <a:rPr lang="en-US" altLang="ko-KR" dirty="0">
                <a:solidFill>
                  <a:prstClr val="black"/>
                </a:solidFill>
                <a:latin typeface="Tahoma" pitchFamily="34" charset="0"/>
                <a:ea typeface="Tahoma" pitchFamily="34" charset="0"/>
                <a:cs typeface="Tahoma" pitchFamily="34" charset="0"/>
              </a:rPr>
              <a:t>[Source: K. </a:t>
            </a:r>
            <a:r>
              <a:rPr lang="en-US" altLang="ko-KR" dirty="0" err="1">
                <a:solidFill>
                  <a:prstClr val="black"/>
                </a:solidFill>
                <a:latin typeface="Tahoma" pitchFamily="34" charset="0"/>
                <a:ea typeface="Tahoma" pitchFamily="34" charset="0"/>
                <a:cs typeface="Tahoma" pitchFamily="34" charset="0"/>
              </a:rPr>
              <a:t>Asanovic</a:t>
            </a:r>
            <a:r>
              <a:rPr lang="en-US" altLang="ko-KR" dirty="0">
                <a:solidFill>
                  <a:prstClr val="black"/>
                </a:solidFill>
                <a:latin typeface="Tahoma" pitchFamily="34" charset="0"/>
                <a:ea typeface="Tahoma" pitchFamily="34" charset="0"/>
                <a:cs typeface="Tahoma" pitchFamily="34" charset="0"/>
              </a:rPr>
              <a:t>, 2008]</a:t>
            </a:r>
            <a:endParaRPr lang="ko-KR" altLang="en-US" dirty="0">
              <a:solidFill>
                <a:prstClr val="black"/>
              </a:solidFill>
              <a:latin typeface="Tahoma" pitchFamily="34" charset="0"/>
              <a:cs typeface="Tahoma" pitchFamily="34" charset="0"/>
            </a:endParaRPr>
          </a:p>
        </p:txBody>
      </p:sp>
      <p:sp>
        <p:nvSpPr>
          <p:cNvPr id="2" name="슬라이드 번호 개체 틀 1"/>
          <p:cNvSpPr>
            <a:spLocks noGrp="1"/>
          </p:cNvSpPr>
          <p:nvPr>
            <p:ph type="sldNum" sz="quarter" idx="12"/>
          </p:nvPr>
        </p:nvSpPr>
        <p:spPr/>
        <p:txBody>
          <a:bodyPr/>
          <a:lstStyle/>
          <a:p>
            <a:fld id="{7E143334-4AB7-49CA-B52F-E6E20F79A69B}" type="slidenum">
              <a:rPr lang="ko-KR" altLang="en-US" smtClean="0"/>
              <a:pPr/>
              <a:t>23</a:t>
            </a:fld>
            <a:endParaRPr lang="ko-KR" altLang="en-US"/>
          </a:p>
        </p:txBody>
      </p:sp>
      <p:pic>
        <p:nvPicPr>
          <p:cNvPr id="4" name="오디오 3">
            <a:hlinkClick r:id="" action="ppaction://media"/>
            <a:extLst>
              <a:ext uri="{FF2B5EF4-FFF2-40B4-BE49-F238E27FC236}">
                <a16:creationId xmlns:a16="http://schemas.microsoft.com/office/drawing/2014/main" id="{C5B7C402-E01C-BF45-B29F-5414B04473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55123792"/>
      </p:ext>
    </p:extLst>
  </p:cSld>
  <p:clrMapOvr>
    <a:masterClrMapping/>
  </p:clrMapOvr>
  <p:transition advTm="4315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6114" name="Rectangle 2"/>
          <p:cNvSpPr>
            <a:spLocks noGrp="1" noChangeArrowheads="1"/>
          </p:cNvSpPr>
          <p:nvPr>
            <p:ph type="title"/>
          </p:nvPr>
        </p:nvSpPr>
        <p:spPr>
          <a:xfrm>
            <a:off x="1524000" y="908721"/>
            <a:ext cx="9144000" cy="695325"/>
          </a:xfrm>
          <a:noFill/>
          <a:ln/>
        </p:spPr>
        <p:txBody>
          <a:bodyPr vert="horz" wrap="square" lIns="67866" tIns="33338" rIns="67866" bIns="33338" numCol="1" rtlCol="0" anchor="ctr" anchorCtr="0" compatLnSpc="1">
            <a:prstTxWarp prst="textNoShape">
              <a:avLst/>
            </a:prstTxWarp>
            <a:normAutofit/>
          </a:bodyPr>
          <a:lstStyle/>
          <a:p>
            <a:r>
              <a:rPr lang="en-US" altLang="ko-KR" dirty="0">
                <a:ea typeface="굴림" pitchFamily="50" charset="-127"/>
              </a:rPr>
              <a:t>Address Translation &amp; Protection</a:t>
            </a:r>
          </a:p>
        </p:txBody>
      </p:sp>
      <p:sp>
        <p:nvSpPr>
          <p:cNvPr id="1626115" name="Rectangle 3"/>
          <p:cNvSpPr>
            <a:spLocks noChangeArrowheads="1"/>
          </p:cNvSpPr>
          <p:nvPr/>
        </p:nvSpPr>
        <p:spPr bwMode="auto">
          <a:xfrm>
            <a:off x="2207568" y="5039924"/>
            <a:ext cx="7560840" cy="621325"/>
          </a:xfrm>
          <a:prstGeom prst="rect">
            <a:avLst/>
          </a:prstGeom>
          <a:noFill/>
          <a:ln w="25400">
            <a:noFill/>
            <a:miter lim="800000"/>
            <a:headEnd/>
            <a:tailEnd/>
          </a:ln>
          <a:effectLst/>
        </p:spPr>
        <p:txBody>
          <a:bodyPr wrap="square" lIns="67866" tIns="33338" rIns="67866" bIns="33338">
            <a:spAutoFit/>
          </a:bodyPr>
          <a:lstStyle/>
          <a:p>
            <a:pPr eaLnBrk="0" fontAlgn="base" hangingPunct="0">
              <a:spcBef>
                <a:spcPct val="0"/>
              </a:spcBef>
              <a:spcAft>
                <a:spcPct val="0"/>
              </a:spcAft>
              <a:buFontTx/>
              <a:buChar char="•"/>
            </a:pPr>
            <a:r>
              <a:rPr lang="ko-KR" altLang="en-US" b="1" dirty="0">
                <a:solidFill>
                  <a:srgbClr val="000000"/>
                </a:solidFill>
                <a:latin typeface="Arial" pitchFamily="34" charset="0"/>
                <a:ea typeface="굴림" pitchFamily="50" charset="-127"/>
              </a:rPr>
              <a:t> </a:t>
            </a:r>
            <a:r>
              <a:rPr lang="en-US" altLang="ko-KR" dirty="0">
                <a:solidFill>
                  <a:srgbClr val="000000"/>
                </a:solidFill>
                <a:latin typeface="Verdana" pitchFamily="34" charset="0"/>
                <a:ea typeface="굴림" pitchFamily="50" charset="-127"/>
              </a:rPr>
              <a:t>Every instruction and data access (to cache) needs address translation and protection checks</a:t>
            </a:r>
          </a:p>
        </p:txBody>
      </p:sp>
      <p:sp>
        <p:nvSpPr>
          <p:cNvPr id="1626116" name="Line 4"/>
          <p:cNvSpPr>
            <a:spLocks noChangeShapeType="1"/>
          </p:cNvSpPr>
          <p:nvPr/>
        </p:nvSpPr>
        <p:spPr bwMode="auto">
          <a:xfrm>
            <a:off x="6896100" y="3809828"/>
            <a:ext cx="0" cy="407194"/>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17" name="Rectangle 5"/>
          <p:cNvSpPr>
            <a:spLocks noChangeArrowheads="1"/>
          </p:cNvSpPr>
          <p:nvPr/>
        </p:nvSpPr>
        <p:spPr bwMode="auto">
          <a:xfrm>
            <a:off x="3503712" y="4210960"/>
            <a:ext cx="1962878" cy="29816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b="1" dirty="0">
                <a:solidFill>
                  <a:srgbClr val="56127A"/>
                </a:solidFill>
                <a:latin typeface="Verdana" pitchFamily="34" charset="0"/>
                <a:ea typeface="굴림" pitchFamily="50" charset="-127"/>
              </a:rPr>
              <a:t>Physical Address</a:t>
            </a:r>
          </a:p>
        </p:txBody>
      </p:sp>
      <p:sp>
        <p:nvSpPr>
          <p:cNvPr id="1626118" name="Rectangle 6"/>
          <p:cNvSpPr>
            <a:spLocks noChangeArrowheads="1"/>
          </p:cNvSpPr>
          <p:nvPr/>
        </p:nvSpPr>
        <p:spPr bwMode="auto">
          <a:xfrm>
            <a:off x="3647729" y="2204864"/>
            <a:ext cx="1800975" cy="29816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b="1" dirty="0">
                <a:solidFill>
                  <a:srgbClr val="56127A"/>
                </a:solidFill>
                <a:latin typeface="Verdana" pitchFamily="34" charset="0"/>
                <a:ea typeface="굴림" pitchFamily="50" charset="-127"/>
              </a:rPr>
              <a:t>Virtual Address</a:t>
            </a:r>
          </a:p>
        </p:txBody>
      </p:sp>
      <p:sp>
        <p:nvSpPr>
          <p:cNvPr id="1626119" name="AutoShape 7"/>
          <p:cNvSpPr>
            <a:spLocks noChangeArrowheads="1"/>
          </p:cNvSpPr>
          <p:nvPr/>
        </p:nvSpPr>
        <p:spPr bwMode="auto">
          <a:xfrm>
            <a:off x="5953126" y="2971629"/>
            <a:ext cx="1819275" cy="922735"/>
          </a:xfrm>
          <a:prstGeom prst="star16">
            <a:avLst>
              <a:gd name="adj" fmla="val 37500"/>
            </a:avLst>
          </a:prstGeom>
          <a:solidFill>
            <a:schemeClr val="accent1"/>
          </a:solidFill>
          <a:ln w="25400">
            <a:solidFill>
              <a:schemeClr val="tx2"/>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20" name="Line 8"/>
          <p:cNvSpPr>
            <a:spLocks noChangeShapeType="1"/>
          </p:cNvSpPr>
          <p:nvPr/>
        </p:nvSpPr>
        <p:spPr bwMode="auto">
          <a:xfrm flipH="1">
            <a:off x="8324850" y="2490615"/>
            <a:ext cx="0" cy="1719263"/>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21" name="Rectangle 9"/>
          <p:cNvSpPr>
            <a:spLocks noChangeArrowheads="1"/>
          </p:cNvSpPr>
          <p:nvPr/>
        </p:nvSpPr>
        <p:spPr bwMode="auto">
          <a:xfrm>
            <a:off x="6213826" y="3129980"/>
            <a:ext cx="1283589" cy="571792"/>
          </a:xfrm>
          <a:prstGeom prst="rect">
            <a:avLst/>
          </a:prstGeom>
          <a:noFill/>
          <a:ln w="25400">
            <a:noFill/>
            <a:miter lim="800000"/>
            <a:headEnd/>
            <a:tailEnd/>
          </a:ln>
          <a:effectLst/>
        </p:spPr>
        <p:txBody>
          <a:bodyPr wrap="none" lIns="79772" tIns="39291" rIns="79772" bIns="39291">
            <a:spAutoFit/>
          </a:bodyPr>
          <a:lstStyle/>
          <a:p>
            <a:pPr algn="ctr" defTabSz="906066" eaLnBrk="0" fontAlgn="base" hangingPunct="0">
              <a:spcBef>
                <a:spcPct val="0"/>
              </a:spcBef>
              <a:spcAft>
                <a:spcPct val="0"/>
              </a:spcAft>
            </a:pPr>
            <a:r>
              <a:rPr lang="en-US" altLang="ko-KR" sz="1600">
                <a:solidFill>
                  <a:srgbClr val="000000"/>
                </a:solidFill>
                <a:latin typeface="Verdana" pitchFamily="34" charset="0"/>
                <a:ea typeface="굴림" pitchFamily="50" charset="-127"/>
              </a:rPr>
              <a:t>Address</a:t>
            </a:r>
          </a:p>
          <a:p>
            <a:pPr algn="ctr" defTabSz="906066" eaLnBrk="0" fontAlgn="base" hangingPunct="0">
              <a:spcBef>
                <a:spcPct val="0"/>
              </a:spcBef>
              <a:spcAft>
                <a:spcPct val="0"/>
              </a:spcAft>
            </a:pPr>
            <a:r>
              <a:rPr lang="en-US" altLang="ko-KR" sz="1600">
                <a:solidFill>
                  <a:srgbClr val="000000"/>
                </a:solidFill>
                <a:latin typeface="Verdana" pitchFamily="34" charset="0"/>
                <a:ea typeface="굴림" pitchFamily="50" charset="-127"/>
              </a:rPr>
              <a:t>Translation</a:t>
            </a:r>
          </a:p>
        </p:txBody>
      </p:sp>
      <p:sp>
        <p:nvSpPr>
          <p:cNvPr id="1626122" name="Line 10"/>
          <p:cNvSpPr>
            <a:spLocks noChangeShapeType="1"/>
          </p:cNvSpPr>
          <p:nvPr/>
        </p:nvSpPr>
        <p:spPr bwMode="auto">
          <a:xfrm>
            <a:off x="6896100" y="2490615"/>
            <a:ext cx="0" cy="519113"/>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23" name="Rectangle 11"/>
          <p:cNvSpPr>
            <a:spLocks noChangeArrowheads="1"/>
          </p:cNvSpPr>
          <p:nvPr/>
        </p:nvSpPr>
        <p:spPr bwMode="auto">
          <a:xfrm>
            <a:off x="5524501" y="2262015"/>
            <a:ext cx="2412206" cy="221456"/>
          </a:xfrm>
          <a:prstGeom prst="rect">
            <a:avLst/>
          </a:prstGeom>
          <a:solidFill>
            <a:srgbClr val="FFCC66"/>
          </a:solidFill>
          <a:ln w="12700">
            <a:solidFill>
              <a:srgbClr val="FF0000"/>
            </a:solidFill>
            <a:miter lim="800000"/>
            <a:headEnd/>
            <a:tailEnd/>
          </a:ln>
          <a:effectLst/>
        </p:spPr>
        <p:txBody>
          <a:bodyPr wrap="none" anchor="ctr"/>
          <a:lstStyle/>
          <a:p>
            <a:pPr algn="ctr" eaLnBrk="0" fontAlgn="base" hangingPunct="0">
              <a:spcBef>
                <a:spcPct val="0"/>
              </a:spcBef>
              <a:spcAft>
                <a:spcPct val="0"/>
              </a:spcAft>
            </a:pPr>
            <a:r>
              <a:rPr lang="en-US" altLang="ko-KR" sz="1400">
                <a:solidFill>
                  <a:srgbClr val="56127A"/>
                </a:solidFill>
                <a:latin typeface="Verdana" pitchFamily="34" charset="0"/>
                <a:ea typeface="굴림" pitchFamily="50" charset="-127"/>
              </a:rPr>
              <a:t>Virtual Page No. (VPN)</a:t>
            </a:r>
          </a:p>
        </p:txBody>
      </p:sp>
      <p:sp>
        <p:nvSpPr>
          <p:cNvPr id="1626124" name="Rectangle 12"/>
          <p:cNvSpPr>
            <a:spLocks noChangeArrowheads="1"/>
          </p:cNvSpPr>
          <p:nvPr/>
        </p:nvSpPr>
        <p:spPr bwMode="auto">
          <a:xfrm>
            <a:off x="7924801" y="2262015"/>
            <a:ext cx="817960" cy="221456"/>
          </a:xfrm>
          <a:prstGeom prst="rect">
            <a:avLst/>
          </a:prstGeom>
          <a:solidFill>
            <a:srgbClr val="FFCC66"/>
          </a:solidFill>
          <a:ln w="12700">
            <a:solidFill>
              <a:srgbClr val="FF0000"/>
            </a:solidFill>
            <a:miter lim="800000"/>
            <a:headEnd/>
            <a:tailEnd/>
          </a:ln>
          <a:effectLst/>
        </p:spPr>
        <p:txBody>
          <a:bodyPr wrap="none" anchor="ctr"/>
          <a:lstStyle/>
          <a:p>
            <a:pPr algn="ctr" eaLnBrk="0" fontAlgn="base" hangingPunct="0">
              <a:spcBef>
                <a:spcPct val="0"/>
              </a:spcBef>
              <a:spcAft>
                <a:spcPct val="0"/>
              </a:spcAft>
            </a:pPr>
            <a:r>
              <a:rPr lang="en-US" altLang="ko-KR" sz="1400">
                <a:solidFill>
                  <a:srgbClr val="56127A"/>
                </a:solidFill>
                <a:latin typeface="Verdana" pitchFamily="34" charset="0"/>
                <a:ea typeface="굴림" pitchFamily="50" charset="-127"/>
              </a:rPr>
              <a:t>offset</a:t>
            </a:r>
          </a:p>
        </p:txBody>
      </p:sp>
      <p:sp>
        <p:nvSpPr>
          <p:cNvPr id="1626125" name="Rectangle 13" descr="90%"/>
          <p:cNvSpPr>
            <a:spLocks noChangeArrowheads="1"/>
          </p:cNvSpPr>
          <p:nvPr/>
        </p:nvSpPr>
        <p:spPr bwMode="auto">
          <a:xfrm>
            <a:off x="5524501" y="4209878"/>
            <a:ext cx="2412206" cy="221456"/>
          </a:xfrm>
          <a:prstGeom prst="rect">
            <a:avLst/>
          </a:prstGeom>
          <a:pattFill prst="pct90">
            <a:fgClr>
              <a:srgbClr val="FFCC66"/>
            </a:fgClr>
            <a:bgClr>
              <a:srgbClr val="FFFFFF"/>
            </a:bgClr>
          </a:pattFill>
          <a:ln w="12700">
            <a:solidFill>
              <a:srgbClr val="FF0000"/>
            </a:solidFill>
            <a:miter lim="800000"/>
            <a:headEnd/>
            <a:tailEnd/>
          </a:ln>
          <a:effectLst/>
        </p:spPr>
        <p:txBody>
          <a:bodyPr wrap="none" anchor="ctr"/>
          <a:lstStyle/>
          <a:p>
            <a:pPr algn="ctr" eaLnBrk="0" fontAlgn="base" hangingPunct="0">
              <a:spcBef>
                <a:spcPct val="0"/>
              </a:spcBef>
              <a:spcAft>
                <a:spcPct val="0"/>
              </a:spcAft>
            </a:pPr>
            <a:r>
              <a:rPr lang="en-US" altLang="ko-KR" sz="1400">
                <a:solidFill>
                  <a:srgbClr val="56127A"/>
                </a:solidFill>
                <a:latin typeface="Verdana" pitchFamily="34" charset="0"/>
                <a:ea typeface="굴림" pitchFamily="50" charset="-127"/>
              </a:rPr>
              <a:t>Physical Page No. (PPN)</a:t>
            </a:r>
          </a:p>
        </p:txBody>
      </p:sp>
      <p:sp>
        <p:nvSpPr>
          <p:cNvPr id="1626126" name="Rectangle 14"/>
          <p:cNvSpPr>
            <a:spLocks noChangeArrowheads="1"/>
          </p:cNvSpPr>
          <p:nvPr/>
        </p:nvSpPr>
        <p:spPr bwMode="auto">
          <a:xfrm>
            <a:off x="7881939" y="4209878"/>
            <a:ext cx="860822" cy="221456"/>
          </a:xfrm>
          <a:prstGeom prst="rect">
            <a:avLst/>
          </a:prstGeom>
          <a:solidFill>
            <a:schemeClr val="bg1"/>
          </a:solidFill>
          <a:ln w="12700">
            <a:solidFill>
              <a:srgbClr val="FF0000"/>
            </a:solidFill>
            <a:miter lim="800000"/>
            <a:headEnd/>
            <a:tailEnd/>
          </a:ln>
          <a:effectLst/>
        </p:spPr>
        <p:txBody>
          <a:bodyPr wrap="none" anchor="ctr"/>
          <a:lstStyle/>
          <a:p>
            <a:pPr algn="ctr" eaLnBrk="0" fontAlgn="base" hangingPunct="0">
              <a:spcBef>
                <a:spcPct val="0"/>
              </a:spcBef>
              <a:spcAft>
                <a:spcPct val="0"/>
              </a:spcAft>
            </a:pPr>
            <a:r>
              <a:rPr lang="en-US" altLang="ko-KR" sz="1400">
                <a:solidFill>
                  <a:srgbClr val="56127A"/>
                </a:solidFill>
                <a:latin typeface="Verdana" pitchFamily="34" charset="0"/>
                <a:ea typeface="굴림" pitchFamily="50" charset="-127"/>
              </a:rPr>
              <a:t>offset</a:t>
            </a:r>
            <a:endParaRPr lang="en-US" altLang="ko-KR" sz="1200">
              <a:solidFill>
                <a:srgbClr val="56127A"/>
              </a:solidFill>
              <a:latin typeface="Verdana" pitchFamily="34" charset="0"/>
              <a:ea typeface="굴림" pitchFamily="50" charset="-127"/>
            </a:endParaRPr>
          </a:p>
        </p:txBody>
      </p:sp>
      <p:sp>
        <p:nvSpPr>
          <p:cNvPr id="1626127" name="Line 15"/>
          <p:cNvSpPr>
            <a:spLocks noChangeShapeType="1"/>
          </p:cNvSpPr>
          <p:nvPr/>
        </p:nvSpPr>
        <p:spPr bwMode="auto">
          <a:xfrm flipH="1">
            <a:off x="5524500" y="2714452"/>
            <a:ext cx="1371600" cy="32385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grpSp>
        <p:nvGrpSpPr>
          <p:cNvPr id="2" name="Group 16"/>
          <p:cNvGrpSpPr>
            <a:grpSpLocks/>
          </p:cNvGrpSpPr>
          <p:nvPr/>
        </p:nvGrpSpPr>
        <p:grpSpPr bwMode="auto">
          <a:xfrm>
            <a:off x="3905250" y="2895429"/>
            <a:ext cx="2000250" cy="922735"/>
            <a:chOff x="1200" y="1444"/>
            <a:chExt cx="1680" cy="775"/>
          </a:xfrm>
        </p:grpSpPr>
        <p:sp>
          <p:nvSpPr>
            <p:cNvPr id="1626129" name="AutoShape 17"/>
            <p:cNvSpPr>
              <a:spLocks noChangeArrowheads="1"/>
            </p:cNvSpPr>
            <p:nvPr/>
          </p:nvSpPr>
          <p:spPr bwMode="auto">
            <a:xfrm>
              <a:off x="1200" y="1444"/>
              <a:ext cx="1680" cy="775"/>
            </a:xfrm>
            <a:prstGeom prst="star16">
              <a:avLst>
                <a:gd name="adj" fmla="val 37500"/>
              </a:avLst>
            </a:prstGeom>
            <a:solidFill>
              <a:schemeClr val="accent1"/>
            </a:solidFill>
            <a:ln w="25400">
              <a:solidFill>
                <a:schemeClr val="tx2"/>
              </a:solidFill>
              <a:miter lim="800000"/>
              <a:headEnd/>
              <a:tailEnd/>
            </a:ln>
            <a:effectLst/>
          </p:spPr>
          <p:txBody>
            <a:bodyPr anchor="ctr"/>
            <a:lstStyle/>
            <a:p>
              <a:pPr algn="ctr" eaLnBrk="0" fontAlgn="base" hangingPunct="0">
                <a:spcBef>
                  <a:spcPct val="0"/>
                </a:spcBef>
                <a:spcAft>
                  <a:spcPct val="0"/>
                </a:spcAft>
              </a:pPr>
              <a:r>
                <a:rPr lang="ko-KR" altLang="en-US" sz="1600" b="1">
                  <a:solidFill>
                    <a:srgbClr val="000000"/>
                  </a:solidFill>
                  <a:latin typeface="Arial" pitchFamily="34" charset="0"/>
                  <a:ea typeface="굴림" pitchFamily="50" charset="-127"/>
                </a:rPr>
                <a:t> </a:t>
              </a:r>
              <a:endParaRPr lang="ko-KR" altLang="en-US" sz="1600">
                <a:solidFill>
                  <a:srgbClr val="000000"/>
                </a:solidFill>
                <a:latin typeface="Arial" pitchFamily="34" charset="0"/>
                <a:ea typeface="굴림" pitchFamily="50" charset="-127"/>
              </a:endParaRPr>
            </a:p>
          </p:txBody>
        </p:sp>
        <p:sp>
          <p:nvSpPr>
            <p:cNvPr id="1626130" name="Text Box 18"/>
            <p:cNvSpPr txBox="1">
              <a:spLocks noChangeArrowheads="1"/>
            </p:cNvSpPr>
            <p:nvPr/>
          </p:nvSpPr>
          <p:spPr bwMode="auto">
            <a:xfrm>
              <a:off x="1523" y="1649"/>
              <a:ext cx="1026" cy="491"/>
            </a:xfrm>
            <a:prstGeom prst="rect">
              <a:avLst/>
            </a:prstGeom>
            <a:noFill/>
            <a:ln w="25400">
              <a:noFill/>
              <a:miter lim="800000"/>
              <a:headEnd/>
              <a:tailEnd/>
            </a:ln>
            <a:effectLst/>
          </p:spPr>
          <p:txBody>
            <a:bodyPr wrap="none">
              <a:spAutoFit/>
            </a:bodyPr>
            <a:lstStyle/>
            <a:p>
              <a:pPr algn="ctr" eaLnBrk="0" fontAlgn="base" hangingPunct="0">
                <a:spcBef>
                  <a:spcPct val="0"/>
                </a:spcBef>
                <a:spcAft>
                  <a:spcPct val="0"/>
                </a:spcAft>
              </a:pPr>
              <a:r>
                <a:rPr lang="en-US" altLang="ko-KR" sz="1600" dirty="0">
                  <a:solidFill>
                    <a:srgbClr val="000000"/>
                  </a:solidFill>
                  <a:latin typeface="Verdana" pitchFamily="34" charset="0"/>
                  <a:ea typeface="굴림" pitchFamily="50" charset="-127"/>
                </a:rPr>
                <a:t>Protection</a:t>
              </a:r>
            </a:p>
            <a:p>
              <a:pPr algn="ctr" eaLnBrk="0" fontAlgn="base" hangingPunct="0">
                <a:spcBef>
                  <a:spcPct val="0"/>
                </a:spcBef>
                <a:spcAft>
                  <a:spcPct val="0"/>
                </a:spcAft>
              </a:pPr>
              <a:r>
                <a:rPr lang="en-US" altLang="ko-KR" sz="1600" dirty="0">
                  <a:solidFill>
                    <a:srgbClr val="000000"/>
                  </a:solidFill>
                  <a:latin typeface="Verdana" pitchFamily="34" charset="0"/>
                  <a:ea typeface="굴림" pitchFamily="50" charset="-127"/>
                </a:rPr>
                <a:t>Check</a:t>
              </a:r>
              <a:endParaRPr lang="en-US" altLang="ko-KR" sz="1400" dirty="0">
                <a:solidFill>
                  <a:srgbClr val="000000"/>
                </a:solidFill>
                <a:latin typeface="Verdana" pitchFamily="34" charset="0"/>
                <a:ea typeface="굴림" pitchFamily="50" charset="-127"/>
              </a:endParaRPr>
            </a:p>
          </p:txBody>
        </p:sp>
      </p:grpSp>
      <p:sp>
        <p:nvSpPr>
          <p:cNvPr id="1626131" name="Text Box 19"/>
          <p:cNvSpPr txBox="1">
            <a:spLocks noChangeArrowheads="1"/>
          </p:cNvSpPr>
          <p:nvPr/>
        </p:nvSpPr>
        <p:spPr bwMode="auto">
          <a:xfrm>
            <a:off x="3000377" y="3789041"/>
            <a:ext cx="1224759" cy="323165"/>
          </a:xfrm>
          <a:prstGeom prst="rect">
            <a:avLst/>
          </a:prstGeom>
          <a:noFill/>
          <a:ln w="25400">
            <a:noFill/>
            <a:miter lim="800000"/>
            <a:headEnd/>
            <a:tailEnd/>
          </a:ln>
          <a:effectLst/>
        </p:spPr>
        <p:txBody>
          <a:bodyPr wrap="none">
            <a:spAutoFit/>
          </a:bodyPr>
          <a:lstStyle/>
          <a:p>
            <a:pPr eaLnBrk="0" fontAlgn="base" hangingPunct="0">
              <a:spcBef>
                <a:spcPct val="0"/>
              </a:spcBef>
              <a:spcAft>
                <a:spcPct val="0"/>
              </a:spcAft>
            </a:pPr>
            <a:r>
              <a:rPr lang="en-US" altLang="ko-KR" sz="1500" dirty="0">
                <a:solidFill>
                  <a:srgbClr val="56127A"/>
                </a:solidFill>
                <a:latin typeface="Verdana" pitchFamily="34" charset="0"/>
                <a:ea typeface="굴림" pitchFamily="50" charset="-127"/>
              </a:rPr>
              <a:t>Exception?</a:t>
            </a:r>
          </a:p>
        </p:txBody>
      </p:sp>
      <p:sp>
        <p:nvSpPr>
          <p:cNvPr id="1626132" name="Line 20"/>
          <p:cNvSpPr>
            <a:spLocks noChangeShapeType="1"/>
          </p:cNvSpPr>
          <p:nvPr/>
        </p:nvSpPr>
        <p:spPr bwMode="auto">
          <a:xfrm>
            <a:off x="3438526" y="3319289"/>
            <a:ext cx="447675" cy="33338"/>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33" name="Line 21"/>
          <p:cNvSpPr>
            <a:spLocks noChangeShapeType="1"/>
          </p:cNvSpPr>
          <p:nvPr/>
        </p:nvSpPr>
        <p:spPr bwMode="auto">
          <a:xfrm>
            <a:off x="4152900" y="2776365"/>
            <a:ext cx="342900" cy="233363"/>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26134" name="Text Box 22"/>
          <p:cNvSpPr txBox="1">
            <a:spLocks noChangeArrowheads="1"/>
          </p:cNvSpPr>
          <p:nvPr/>
        </p:nvSpPr>
        <p:spPr bwMode="auto">
          <a:xfrm>
            <a:off x="2263985" y="2576534"/>
            <a:ext cx="1888915" cy="307777"/>
          </a:xfrm>
          <a:prstGeom prst="rect">
            <a:avLst/>
          </a:prstGeom>
          <a:noFill/>
          <a:ln w="25400">
            <a:noFill/>
            <a:miter lim="800000"/>
            <a:headEnd/>
            <a:tailEnd/>
          </a:ln>
          <a:effectLst/>
        </p:spPr>
        <p:txBody>
          <a:bodyPr wrap="none">
            <a:spAutoFit/>
          </a:bodyPr>
          <a:lstStyle/>
          <a:p>
            <a:pPr eaLnBrk="0" fontAlgn="base" hangingPunct="0">
              <a:spcBef>
                <a:spcPct val="0"/>
              </a:spcBef>
              <a:spcAft>
                <a:spcPct val="0"/>
              </a:spcAft>
            </a:pPr>
            <a:r>
              <a:rPr lang="en-US" altLang="ko-KR" sz="1400" dirty="0">
                <a:solidFill>
                  <a:srgbClr val="FF0000"/>
                </a:solidFill>
                <a:latin typeface="Verdana" pitchFamily="34" charset="0"/>
                <a:ea typeface="굴림" pitchFamily="50" charset="-127"/>
              </a:rPr>
              <a:t>Kernel/User Mode?</a:t>
            </a:r>
          </a:p>
        </p:txBody>
      </p:sp>
      <p:sp>
        <p:nvSpPr>
          <p:cNvPr id="1626135" name="Text Box 23"/>
          <p:cNvSpPr txBox="1">
            <a:spLocks noChangeArrowheads="1"/>
          </p:cNvSpPr>
          <p:nvPr/>
        </p:nvSpPr>
        <p:spPr bwMode="auto">
          <a:xfrm>
            <a:off x="1631504" y="2947816"/>
            <a:ext cx="2421384" cy="323165"/>
          </a:xfrm>
          <a:prstGeom prst="rect">
            <a:avLst/>
          </a:prstGeom>
          <a:noFill/>
          <a:ln w="25400">
            <a:noFill/>
            <a:miter lim="800000"/>
            <a:headEnd/>
            <a:tailEnd/>
          </a:ln>
          <a:effectLst/>
        </p:spPr>
        <p:txBody>
          <a:bodyPr wrap="square">
            <a:spAutoFit/>
          </a:bodyPr>
          <a:lstStyle/>
          <a:p>
            <a:pPr eaLnBrk="0" fontAlgn="base" hangingPunct="0">
              <a:spcBef>
                <a:spcPct val="0"/>
              </a:spcBef>
              <a:spcAft>
                <a:spcPct val="0"/>
              </a:spcAft>
            </a:pPr>
            <a:r>
              <a:rPr lang="en-US" altLang="ko-KR" sz="1500" dirty="0">
                <a:solidFill>
                  <a:srgbClr val="FF0000"/>
                </a:solidFill>
                <a:latin typeface="Verdana" pitchFamily="34" charset="0"/>
                <a:ea typeface="굴림" pitchFamily="50" charset="-127"/>
              </a:rPr>
              <a:t>Read-only or Writable?</a:t>
            </a:r>
          </a:p>
        </p:txBody>
      </p:sp>
      <p:sp>
        <p:nvSpPr>
          <p:cNvPr id="1626136" name="Freeform 24"/>
          <p:cNvSpPr>
            <a:spLocks/>
          </p:cNvSpPr>
          <p:nvPr/>
        </p:nvSpPr>
        <p:spPr bwMode="auto">
          <a:xfrm>
            <a:off x="3770024" y="3561791"/>
            <a:ext cx="184731" cy="276999"/>
          </a:xfrm>
          <a:custGeom>
            <a:avLst/>
            <a:gdLst/>
            <a:ahLst/>
            <a:cxnLst>
              <a:cxn ang="0">
                <a:pos x="392" y="0"/>
              </a:cxn>
              <a:cxn ang="0">
                <a:pos x="0" y="144"/>
              </a:cxn>
              <a:cxn ang="0">
                <a:pos x="0" y="288"/>
              </a:cxn>
            </a:cxnLst>
            <a:rect l="0" t="0" r="r" b="b"/>
            <a:pathLst>
              <a:path w="392" h="288">
                <a:moveTo>
                  <a:pt x="392" y="0"/>
                </a:moveTo>
                <a:lnTo>
                  <a:pt x="0" y="144"/>
                </a:lnTo>
                <a:lnTo>
                  <a:pt x="0" y="288"/>
                </a:lnTo>
              </a:path>
            </a:pathLst>
          </a:custGeom>
          <a:noFill/>
          <a:ln w="9525" cap="flat" cmpd="sng">
            <a:solidFill>
              <a:srgbClr val="FF0000"/>
            </a:solidFill>
            <a:prstDash val="solid"/>
            <a:round/>
            <a:headEnd type="none" w="med" len="med"/>
            <a:tailEnd type="triangle" w="med" len="med"/>
          </a:ln>
          <a:effectLst/>
        </p:spPr>
        <p:txBody>
          <a:bodyPr wrap="none" anchor="ctr">
            <a:spAutoFit/>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28" name="TextBox 27"/>
          <p:cNvSpPr txBox="1"/>
          <p:nvPr/>
        </p:nvSpPr>
        <p:spPr>
          <a:xfrm>
            <a:off x="7644866" y="32028"/>
            <a:ext cx="3023135" cy="369332"/>
          </a:xfrm>
          <a:prstGeom prst="rect">
            <a:avLst/>
          </a:prstGeom>
          <a:noFill/>
        </p:spPr>
        <p:txBody>
          <a:bodyPr wrap="none" rtlCol="0">
            <a:spAutoFit/>
          </a:bodyPr>
          <a:lstStyle/>
          <a:p>
            <a:r>
              <a:rPr lang="en-US" altLang="ko-KR" dirty="0">
                <a:solidFill>
                  <a:prstClr val="black"/>
                </a:solidFill>
                <a:latin typeface="Tahoma" pitchFamily="34" charset="0"/>
                <a:ea typeface="Tahoma" pitchFamily="34" charset="0"/>
                <a:cs typeface="Tahoma" pitchFamily="34" charset="0"/>
              </a:rPr>
              <a:t>[Source: K. </a:t>
            </a:r>
            <a:r>
              <a:rPr lang="en-US" altLang="ko-KR" dirty="0" err="1">
                <a:solidFill>
                  <a:prstClr val="black"/>
                </a:solidFill>
                <a:latin typeface="Tahoma" pitchFamily="34" charset="0"/>
                <a:ea typeface="Tahoma" pitchFamily="34" charset="0"/>
                <a:cs typeface="Tahoma" pitchFamily="34" charset="0"/>
              </a:rPr>
              <a:t>Asanovic</a:t>
            </a:r>
            <a:r>
              <a:rPr lang="en-US" altLang="ko-KR" dirty="0">
                <a:solidFill>
                  <a:prstClr val="black"/>
                </a:solidFill>
                <a:latin typeface="Tahoma" pitchFamily="34" charset="0"/>
                <a:ea typeface="Tahoma" pitchFamily="34" charset="0"/>
                <a:cs typeface="Tahoma" pitchFamily="34" charset="0"/>
              </a:rPr>
              <a:t>, 2008]</a:t>
            </a:r>
            <a:endParaRPr lang="ko-KR" altLang="en-US" dirty="0">
              <a:solidFill>
                <a:prstClr val="black"/>
              </a:solidFill>
              <a:latin typeface="Tahoma" pitchFamily="34" charset="0"/>
              <a:cs typeface="Tahoma" pitchFamily="34" charset="0"/>
            </a:endParaRPr>
          </a:p>
        </p:txBody>
      </p:sp>
      <p:sp>
        <p:nvSpPr>
          <p:cNvPr id="3" name="슬라이드 번호 개체 틀 2"/>
          <p:cNvSpPr>
            <a:spLocks noGrp="1"/>
          </p:cNvSpPr>
          <p:nvPr>
            <p:ph type="sldNum" sz="quarter" idx="12"/>
          </p:nvPr>
        </p:nvSpPr>
        <p:spPr/>
        <p:txBody>
          <a:bodyPr/>
          <a:lstStyle/>
          <a:p>
            <a:fld id="{7E143334-4AB7-49CA-B52F-E6E20F79A69B}" type="slidenum">
              <a:rPr lang="ko-KR" altLang="en-US" smtClean="0"/>
              <a:pPr/>
              <a:t>24</a:t>
            </a:fld>
            <a:endParaRPr lang="ko-KR" altLang="en-US"/>
          </a:p>
        </p:txBody>
      </p:sp>
      <p:pic>
        <p:nvPicPr>
          <p:cNvPr id="5" name="오디오 4">
            <a:hlinkClick r:id="" action="ppaction://media"/>
            <a:extLst>
              <a:ext uri="{FF2B5EF4-FFF2-40B4-BE49-F238E27FC236}">
                <a16:creationId xmlns:a16="http://schemas.microsoft.com/office/drawing/2014/main" id="{628C67C8-540D-6F4E-8445-84226D0348F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8371798"/>
      </p:ext>
    </p:extLst>
  </p:cSld>
  <p:clrMapOvr>
    <a:masterClrMapping/>
  </p:clrMapOvr>
  <p:transition advTm="139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3586" name="Rectangle 2"/>
          <p:cNvSpPr>
            <a:spLocks noGrp="1" noChangeArrowheads="1"/>
          </p:cNvSpPr>
          <p:nvPr>
            <p:ph type="title"/>
          </p:nvPr>
        </p:nvSpPr>
        <p:spPr>
          <a:xfrm>
            <a:off x="1519575" y="575553"/>
            <a:ext cx="9144000" cy="381166"/>
          </a:xfrm>
          <a:noFill/>
          <a:ln/>
        </p:spPr>
        <p:txBody>
          <a:bodyPr vert="horz" wrap="square" lIns="67866" tIns="33338" rIns="67866" bIns="33338" numCol="1" rtlCol="0" anchor="ctr" anchorCtr="0" compatLnSpc="1">
            <a:prstTxWarp prst="textNoShape">
              <a:avLst/>
            </a:prstTxWarp>
            <a:normAutofit fontScale="90000"/>
          </a:bodyPr>
          <a:lstStyle/>
          <a:p>
            <a:br>
              <a:rPr lang="en-US" altLang="ko-KR" dirty="0">
                <a:ea typeface="굴림" pitchFamily="50" charset="-127"/>
              </a:rPr>
            </a:br>
            <a:r>
              <a:rPr lang="en-US" altLang="ko-KR" dirty="0">
                <a:ea typeface="굴림" pitchFamily="50" charset="-127"/>
              </a:rPr>
              <a:t>Flat Page Tables are Expensive</a:t>
            </a:r>
          </a:p>
        </p:txBody>
      </p:sp>
      <p:grpSp>
        <p:nvGrpSpPr>
          <p:cNvPr id="2" name="Group 3"/>
          <p:cNvGrpSpPr>
            <a:grpSpLocks/>
          </p:cNvGrpSpPr>
          <p:nvPr/>
        </p:nvGrpSpPr>
        <p:grpSpPr bwMode="auto">
          <a:xfrm>
            <a:off x="3143673" y="1556793"/>
            <a:ext cx="6262689" cy="3952875"/>
            <a:chOff x="632" y="848"/>
            <a:chExt cx="5260" cy="3320"/>
          </a:xfrm>
        </p:grpSpPr>
        <p:grpSp>
          <p:nvGrpSpPr>
            <p:cNvPr id="3" name="Group 4"/>
            <p:cNvGrpSpPr>
              <a:grpSpLocks/>
            </p:cNvGrpSpPr>
            <p:nvPr/>
          </p:nvGrpSpPr>
          <p:grpSpPr bwMode="auto">
            <a:xfrm>
              <a:off x="632" y="1352"/>
              <a:ext cx="704" cy="914"/>
              <a:chOff x="632" y="1352"/>
              <a:chExt cx="704" cy="914"/>
            </a:xfrm>
          </p:grpSpPr>
          <p:sp>
            <p:nvSpPr>
              <p:cNvPr id="1603589" name="Rectangle 5"/>
              <p:cNvSpPr>
                <a:spLocks noChangeArrowheads="1"/>
              </p:cNvSpPr>
              <p:nvPr/>
            </p:nvSpPr>
            <p:spPr bwMode="auto">
              <a:xfrm>
                <a:off x="632" y="1568"/>
                <a:ext cx="704" cy="216"/>
              </a:xfrm>
              <a:prstGeom prst="rect">
                <a:avLst/>
              </a:prstGeom>
              <a:solidFill>
                <a:schemeClr val="folHlink"/>
              </a:solidFill>
              <a:ln w="25400">
                <a:no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0" name="Rectangle 6" descr="90%"/>
              <p:cNvSpPr>
                <a:spLocks noChangeArrowheads="1"/>
              </p:cNvSpPr>
              <p:nvPr/>
            </p:nvSpPr>
            <p:spPr bwMode="auto">
              <a:xfrm>
                <a:off x="632" y="1352"/>
                <a:ext cx="704" cy="656"/>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1" name="Line 7"/>
              <p:cNvSpPr>
                <a:spLocks noChangeShapeType="1"/>
              </p:cNvSpPr>
              <p:nvPr/>
            </p:nvSpPr>
            <p:spPr bwMode="auto">
              <a:xfrm>
                <a:off x="632" y="1567"/>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2" name="Line 8"/>
              <p:cNvSpPr>
                <a:spLocks noChangeShapeType="1"/>
              </p:cNvSpPr>
              <p:nvPr/>
            </p:nvSpPr>
            <p:spPr bwMode="auto">
              <a:xfrm>
                <a:off x="632" y="1789"/>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3" name="Rectangle 9"/>
              <p:cNvSpPr>
                <a:spLocks noChangeArrowheads="1"/>
              </p:cNvSpPr>
              <p:nvPr/>
            </p:nvSpPr>
            <p:spPr bwMode="auto">
              <a:xfrm>
                <a:off x="783" y="1568"/>
                <a:ext cx="497"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594" name="Rectangle 10"/>
              <p:cNvSpPr>
                <a:spLocks noChangeArrowheads="1"/>
              </p:cNvSpPr>
              <p:nvPr/>
            </p:nvSpPr>
            <p:spPr bwMode="auto">
              <a:xfrm>
                <a:off x="667" y="2016"/>
                <a:ext cx="642" cy="25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a:solidFill>
                      <a:srgbClr val="56127A"/>
                    </a:solidFill>
                    <a:latin typeface="Verdana" pitchFamily="34" charset="0"/>
                    <a:ea typeface="굴림" pitchFamily="50" charset="-127"/>
                  </a:rPr>
                  <a:t>User 1</a:t>
                </a:r>
              </a:p>
            </p:txBody>
          </p:sp>
        </p:grpSp>
        <p:sp>
          <p:nvSpPr>
            <p:cNvPr id="1603595" name="Line 11"/>
            <p:cNvSpPr>
              <a:spLocks noChangeShapeType="1"/>
            </p:cNvSpPr>
            <p:nvPr/>
          </p:nvSpPr>
          <p:spPr bwMode="auto">
            <a:xfrm flipV="1">
              <a:off x="1296" y="1240"/>
              <a:ext cx="2648" cy="44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6" name="Line 12"/>
            <p:cNvSpPr>
              <a:spLocks noChangeShapeType="1"/>
            </p:cNvSpPr>
            <p:nvPr/>
          </p:nvSpPr>
          <p:spPr bwMode="auto">
            <a:xfrm>
              <a:off x="3936" y="856"/>
              <a:ext cx="0" cy="3312"/>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7" name="Rectangle 13" descr="Dark upward diagonal"/>
            <p:cNvSpPr>
              <a:spLocks noChangeArrowheads="1"/>
            </p:cNvSpPr>
            <p:nvPr/>
          </p:nvSpPr>
          <p:spPr bwMode="auto">
            <a:xfrm>
              <a:off x="3936" y="39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8" name="Rectangle 14" descr="Dark upward diagonal"/>
            <p:cNvSpPr>
              <a:spLocks noChangeArrowheads="1"/>
            </p:cNvSpPr>
            <p:nvPr/>
          </p:nvSpPr>
          <p:spPr bwMode="auto">
            <a:xfrm>
              <a:off x="3936" y="37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599" name="Rectangle 15" descr="90%"/>
            <p:cNvSpPr>
              <a:spLocks noChangeArrowheads="1"/>
            </p:cNvSpPr>
            <p:nvPr/>
          </p:nvSpPr>
          <p:spPr bwMode="auto">
            <a:xfrm>
              <a:off x="3936" y="3536"/>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0" name="Rectangle 16" descr="Dark upward diagonal"/>
            <p:cNvSpPr>
              <a:spLocks noChangeArrowheads="1"/>
            </p:cNvSpPr>
            <p:nvPr/>
          </p:nvSpPr>
          <p:spPr bwMode="auto">
            <a:xfrm>
              <a:off x="3936" y="3344"/>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1" name="Rectangle 17" descr="90%"/>
            <p:cNvSpPr>
              <a:spLocks noChangeArrowheads="1"/>
            </p:cNvSpPr>
            <p:nvPr/>
          </p:nvSpPr>
          <p:spPr bwMode="auto">
            <a:xfrm>
              <a:off x="3936" y="315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2" name="Rectangle 18" descr="90%"/>
            <p:cNvSpPr>
              <a:spLocks noChangeArrowheads="1"/>
            </p:cNvSpPr>
            <p:nvPr/>
          </p:nvSpPr>
          <p:spPr bwMode="auto">
            <a:xfrm>
              <a:off x="3936" y="2960"/>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3" name="Line 19"/>
            <p:cNvSpPr>
              <a:spLocks noChangeShapeType="1"/>
            </p:cNvSpPr>
            <p:nvPr/>
          </p:nvSpPr>
          <p:spPr bwMode="auto">
            <a:xfrm>
              <a:off x="4704" y="848"/>
              <a:ext cx="0" cy="332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4" name="Rectangle 20" descr="90%"/>
            <p:cNvSpPr>
              <a:spLocks noChangeArrowheads="1"/>
            </p:cNvSpPr>
            <p:nvPr/>
          </p:nvSpPr>
          <p:spPr bwMode="auto">
            <a:xfrm>
              <a:off x="3936" y="1336"/>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5" name="Rectangle 21" descr="90%"/>
            <p:cNvSpPr>
              <a:spLocks noChangeArrowheads="1"/>
            </p:cNvSpPr>
            <p:nvPr/>
          </p:nvSpPr>
          <p:spPr bwMode="auto">
            <a:xfrm>
              <a:off x="3936" y="1144"/>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6" name="Rectangle 22" descr="90%"/>
            <p:cNvSpPr>
              <a:spLocks noChangeArrowheads="1"/>
            </p:cNvSpPr>
            <p:nvPr/>
          </p:nvSpPr>
          <p:spPr bwMode="auto">
            <a:xfrm>
              <a:off x="3936" y="952"/>
              <a:ext cx="768" cy="192"/>
            </a:xfrm>
            <a:prstGeom prst="rect">
              <a:avLst/>
            </a:prstGeom>
            <a:pattFill prst="pct90">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07" name="Rectangle 23"/>
            <p:cNvSpPr>
              <a:spLocks noChangeArrowheads="1"/>
            </p:cNvSpPr>
            <p:nvPr/>
          </p:nvSpPr>
          <p:spPr bwMode="auto">
            <a:xfrm>
              <a:off x="4770" y="1112"/>
              <a:ext cx="1122"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56127A"/>
                  </a:solidFill>
                  <a:latin typeface="Verdana" pitchFamily="34" charset="0"/>
                  <a:ea typeface="굴림" pitchFamily="50" charset="-127"/>
                </a:rPr>
                <a:t>PT User 1 </a:t>
              </a:r>
            </a:p>
          </p:txBody>
        </p:sp>
        <p:sp>
          <p:nvSpPr>
            <p:cNvPr id="1603608" name="Rectangle 24"/>
            <p:cNvSpPr>
              <a:spLocks noChangeArrowheads="1"/>
            </p:cNvSpPr>
            <p:nvPr/>
          </p:nvSpPr>
          <p:spPr bwMode="auto">
            <a:xfrm>
              <a:off x="3936" y="1528"/>
              <a:ext cx="768" cy="192"/>
            </a:xfrm>
            <a:prstGeom prst="rect">
              <a:avLst/>
            </a:prstGeom>
            <a:solidFill>
              <a:schemeClr val="bg1"/>
            </a:solidFill>
            <a:ln w="25400">
              <a:solidFill>
                <a:schemeClr val="tx1"/>
              </a:solidFill>
              <a:miter lim="800000"/>
              <a:headEnd/>
              <a:tailEnd/>
            </a:ln>
            <a:effectLst/>
          </p:spPr>
          <p:txBody>
            <a:bodyPr wrap="none" anchor="ctr"/>
            <a:lstStyle/>
            <a:p>
              <a:pPr algn="ctr" eaLnBrk="0" fontAlgn="base" hangingPunct="0">
                <a:spcBef>
                  <a:spcPct val="0"/>
                </a:spcBef>
                <a:spcAft>
                  <a:spcPct val="0"/>
                </a:spcAft>
              </a:pPr>
              <a:endParaRPr lang="ko-KR" altLang="en-US" b="1">
                <a:solidFill>
                  <a:srgbClr val="000000"/>
                </a:solidFill>
                <a:latin typeface="Arial" pitchFamily="34" charset="0"/>
                <a:ea typeface="굴림" pitchFamily="50" charset="-127"/>
              </a:endParaRPr>
            </a:p>
          </p:txBody>
        </p:sp>
        <p:sp>
          <p:nvSpPr>
            <p:cNvPr id="1603609" name="Rectangle 25" descr="Dark upward diagonal"/>
            <p:cNvSpPr>
              <a:spLocks noChangeArrowheads="1"/>
            </p:cNvSpPr>
            <p:nvPr/>
          </p:nvSpPr>
          <p:spPr bwMode="auto">
            <a:xfrm>
              <a:off x="3936" y="2104"/>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0" name="Rectangle 26" descr="Dark upward diagonal"/>
            <p:cNvSpPr>
              <a:spLocks noChangeArrowheads="1"/>
            </p:cNvSpPr>
            <p:nvPr/>
          </p:nvSpPr>
          <p:spPr bwMode="auto">
            <a:xfrm>
              <a:off x="3936" y="1912"/>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1" name="Rectangle 27" descr="Dark upward diagonal"/>
            <p:cNvSpPr>
              <a:spLocks noChangeArrowheads="1"/>
            </p:cNvSpPr>
            <p:nvPr/>
          </p:nvSpPr>
          <p:spPr bwMode="auto">
            <a:xfrm>
              <a:off x="3936" y="1720"/>
              <a:ext cx="768" cy="192"/>
            </a:xfrm>
            <a:prstGeom prst="rect">
              <a:avLst/>
            </a:prstGeom>
            <a:pattFill prst="dkUpDiag">
              <a:fgClr>
                <a:srgbClr val="FFA74F"/>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2" name="Rectangle 28"/>
            <p:cNvSpPr>
              <a:spLocks noChangeArrowheads="1"/>
            </p:cNvSpPr>
            <p:nvPr/>
          </p:nvSpPr>
          <p:spPr bwMode="auto">
            <a:xfrm>
              <a:off x="4770" y="1856"/>
              <a:ext cx="1122"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56127A"/>
                  </a:solidFill>
                  <a:latin typeface="Verdana" pitchFamily="34" charset="0"/>
                  <a:ea typeface="굴림" pitchFamily="50" charset="-127"/>
                </a:rPr>
                <a:t>PT User 2 </a:t>
              </a:r>
            </a:p>
          </p:txBody>
        </p:sp>
        <p:sp>
          <p:nvSpPr>
            <p:cNvPr id="1603613" name="Freeform 29"/>
            <p:cNvSpPr>
              <a:spLocks/>
            </p:cNvSpPr>
            <p:nvPr/>
          </p:nvSpPr>
          <p:spPr bwMode="auto">
            <a:xfrm>
              <a:off x="3147" y="1004"/>
              <a:ext cx="914" cy="2225"/>
            </a:xfrm>
            <a:custGeom>
              <a:avLst/>
              <a:gdLst/>
              <a:ahLst/>
              <a:cxnLst>
                <a:cxn ang="0">
                  <a:pos x="914" y="34"/>
                </a:cxn>
                <a:cxn ang="0">
                  <a:pos x="294" y="65"/>
                </a:cxn>
                <a:cxn ang="0">
                  <a:pos x="119" y="240"/>
                </a:cxn>
                <a:cxn ang="0">
                  <a:pos x="0" y="891"/>
                </a:cxn>
                <a:cxn ang="0">
                  <a:pos x="150" y="1467"/>
                </a:cxn>
                <a:cxn ang="0">
                  <a:pos x="301" y="1668"/>
                </a:cxn>
                <a:cxn ang="0">
                  <a:pos x="426" y="1855"/>
                </a:cxn>
                <a:cxn ang="0">
                  <a:pos x="651" y="2106"/>
                </a:cxn>
                <a:cxn ang="0">
                  <a:pos x="733" y="2175"/>
                </a:cxn>
                <a:cxn ang="0">
                  <a:pos x="789" y="2225"/>
                </a:cxn>
              </a:cxnLst>
              <a:rect l="0" t="0" r="r" b="b"/>
              <a:pathLst>
                <a:path w="914" h="2225">
                  <a:moveTo>
                    <a:pt x="914" y="34"/>
                  </a:moveTo>
                  <a:cubicBezTo>
                    <a:pt x="704" y="0"/>
                    <a:pt x="502" y="36"/>
                    <a:pt x="294" y="65"/>
                  </a:cubicBezTo>
                  <a:cubicBezTo>
                    <a:pt x="236" y="123"/>
                    <a:pt x="157" y="167"/>
                    <a:pt x="119" y="240"/>
                  </a:cubicBezTo>
                  <a:cubicBezTo>
                    <a:pt x="6" y="456"/>
                    <a:pt x="15" y="660"/>
                    <a:pt x="0" y="891"/>
                  </a:cubicBezTo>
                  <a:cubicBezTo>
                    <a:pt x="37" y="1096"/>
                    <a:pt x="47" y="1283"/>
                    <a:pt x="150" y="1467"/>
                  </a:cubicBezTo>
                  <a:cubicBezTo>
                    <a:pt x="191" y="1540"/>
                    <a:pt x="252" y="1600"/>
                    <a:pt x="301" y="1668"/>
                  </a:cubicBezTo>
                  <a:cubicBezTo>
                    <a:pt x="344" y="1729"/>
                    <a:pt x="381" y="1795"/>
                    <a:pt x="426" y="1855"/>
                  </a:cubicBezTo>
                  <a:cubicBezTo>
                    <a:pt x="635" y="2133"/>
                    <a:pt x="523" y="2001"/>
                    <a:pt x="651" y="2106"/>
                  </a:cubicBezTo>
                  <a:cubicBezTo>
                    <a:pt x="679" y="2129"/>
                    <a:pt x="706" y="2151"/>
                    <a:pt x="733" y="2175"/>
                  </a:cubicBezTo>
                  <a:cubicBezTo>
                    <a:pt x="752" y="2192"/>
                    <a:pt x="789" y="2225"/>
                    <a:pt x="789" y="2225"/>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4" name="Freeform 30"/>
            <p:cNvSpPr>
              <a:spLocks/>
            </p:cNvSpPr>
            <p:nvPr/>
          </p:nvSpPr>
          <p:spPr bwMode="auto">
            <a:xfrm>
              <a:off x="3600" y="1419"/>
              <a:ext cx="384" cy="1597"/>
            </a:xfrm>
            <a:custGeom>
              <a:avLst/>
              <a:gdLst/>
              <a:ahLst/>
              <a:cxnLst>
                <a:cxn ang="0">
                  <a:pos x="474" y="0"/>
                </a:cxn>
                <a:cxn ang="0">
                  <a:pos x="242" y="276"/>
                </a:cxn>
                <a:cxn ang="0">
                  <a:pos x="30" y="940"/>
                </a:cxn>
                <a:cxn ang="0">
                  <a:pos x="55" y="1353"/>
                </a:cxn>
                <a:cxn ang="0">
                  <a:pos x="161" y="1553"/>
                </a:cxn>
                <a:cxn ang="0">
                  <a:pos x="336" y="1616"/>
                </a:cxn>
                <a:cxn ang="0">
                  <a:pos x="393" y="1641"/>
                </a:cxn>
              </a:cxnLst>
              <a:rect l="0" t="0" r="r" b="b"/>
              <a:pathLst>
                <a:path w="474" h="1641">
                  <a:moveTo>
                    <a:pt x="474" y="0"/>
                  </a:moveTo>
                  <a:cubicBezTo>
                    <a:pt x="397" y="92"/>
                    <a:pt x="308" y="175"/>
                    <a:pt x="242" y="276"/>
                  </a:cubicBezTo>
                  <a:cubicBezTo>
                    <a:pt x="82" y="521"/>
                    <a:pt x="88" y="650"/>
                    <a:pt x="30" y="940"/>
                  </a:cubicBezTo>
                  <a:cubicBezTo>
                    <a:pt x="16" y="1182"/>
                    <a:pt x="0" y="1131"/>
                    <a:pt x="55" y="1353"/>
                  </a:cubicBezTo>
                  <a:cubicBezTo>
                    <a:pt x="70" y="1411"/>
                    <a:pt x="98" y="1518"/>
                    <a:pt x="161" y="1553"/>
                  </a:cubicBezTo>
                  <a:cubicBezTo>
                    <a:pt x="210" y="1580"/>
                    <a:pt x="280" y="1605"/>
                    <a:pt x="336" y="1616"/>
                  </a:cubicBezTo>
                  <a:cubicBezTo>
                    <a:pt x="355" y="1625"/>
                    <a:pt x="374" y="1632"/>
                    <a:pt x="393" y="1641"/>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5" name="Line 31"/>
            <p:cNvSpPr>
              <a:spLocks noChangeShapeType="1"/>
            </p:cNvSpPr>
            <p:nvPr/>
          </p:nvSpPr>
          <p:spPr bwMode="auto">
            <a:xfrm flipV="1">
              <a:off x="1312" y="2016"/>
              <a:ext cx="2616" cy="1112"/>
            </a:xfrm>
            <a:prstGeom prst="line">
              <a:avLst/>
            </a:prstGeom>
            <a:noFill/>
            <a:ln w="25400">
              <a:solidFill>
                <a:schemeClr val="tx1"/>
              </a:solidFill>
              <a:round/>
              <a:headEn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6" name="Freeform 32"/>
            <p:cNvSpPr>
              <a:spLocks/>
            </p:cNvSpPr>
            <p:nvPr/>
          </p:nvSpPr>
          <p:spPr bwMode="auto">
            <a:xfrm>
              <a:off x="4631" y="2021"/>
              <a:ext cx="657" cy="2003"/>
            </a:xfrm>
            <a:custGeom>
              <a:avLst/>
              <a:gdLst/>
              <a:ahLst/>
              <a:cxnLst>
                <a:cxn ang="0">
                  <a:pos x="0" y="0"/>
                </a:cxn>
                <a:cxn ang="0">
                  <a:pos x="614" y="1064"/>
                </a:cxn>
                <a:cxn ang="0">
                  <a:pos x="588" y="1640"/>
                </a:cxn>
                <a:cxn ang="0">
                  <a:pos x="463" y="1828"/>
                </a:cxn>
                <a:cxn ang="0">
                  <a:pos x="275" y="1990"/>
                </a:cxn>
                <a:cxn ang="0">
                  <a:pos x="207" y="2053"/>
                </a:cxn>
                <a:cxn ang="0">
                  <a:pos x="113" y="2116"/>
                </a:cxn>
                <a:cxn ang="0">
                  <a:pos x="75" y="2141"/>
                </a:cxn>
              </a:cxnLst>
              <a:rect l="0" t="0" r="r" b="b"/>
              <a:pathLst>
                <a:path w="657" h="2141">
                  <a:moveTo>
                    <a:pt x="0" y="0"/>
                  </a:moveTo>
                  <a:cubicBezTo>
                    <a:pt x="430" y="296"/>
                    <a:pt x="491" y="592"/>
                    <a:pt x="614" y="1064"/>
                  </a:cubicBezTo>
                  <a:cubicBezTo>
                    <a:pt x="633" y="1260"/>
                    <a:pt x="657" y="1450"/>
                    <a:pt x="588" y="1640"/>
                  </a:cubicBezTo>
                  <a:cubicBezTo>
                    <a:pt x="569" y="1692"/>
                    <a:pt x="494" y="1790"/>
                    <a:pt x="463" y="1828"/>
                  </a:cubicBezTo>
                  <a:cubicBezTo>
                    <a:pt x="410" y="1891"/>
                    <a:pt x="340" y="1941"/>
                    <a:pt x="275" y="1990"/>
                  </a:cubicBezTo>
                  <a:cubicBezTo>
                    <a:pt x="250" y="2009"/>
                    <a:pt x="232" y="2034"/>
                    <a:pt x="207" y="2053"/>
                  </a:cubicBezTo>
                  <a:cubicBezTo>
                    <a:pt x="177" y="2076"/>
                    <a:pt x="143" y="2093"/>
                    <a:pt x="113" y="2116"/>
                  </a:cubicBezTo>
                  <a:cubicBezTo>
                    <a:pt x="101" y="2125"/>
                    <a:pt x="75" y="2141"/>
                    <a:pt x="75" y="2141"/>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7" name="Freeform 33"/>
            <p:cNvSpPr>
              <a:spLocks/>
            </p:cNvSpPr>
            <p:nvPr/>
          </p:nvSpPr>
          <p:spPr bwMode="auto">
            <a:xfrm>
              <a:off x="4631" y="1801"/>
              <a:ext cx="720" cy="1603"/>
            </a:xfrm>
            <a:custGeom>
              <a:avLst/>
              <a:gdLst/>
              <a:ahLst/>
              <a:cxnLst>
                <a:cxn ang="0">
                  <a:pos x="0" y="0"/>
                </a:cxn>
                <a:cxn ang="0">
                  <a:pos x="626" y="282"/>
                </a:cxn>
                <a:cxn ang="0">
                  <a:pos x="651" y="1021"/>
                </a:cxn>
                <a:cxn ang="0">
                  <a:pos x="513" y="1321"/>
                </a:cxn>
                <a:cxn ang="0">
                  <a:pos x="288" y="1459"/>
                </a:cxn>
                <a:cxn ang="0">
                  <a:pos x="182" y="1534"/>
                </a:cxn>
                <a:cxn ang="0">
                  <a:pos x="75" y="1603"/>
                </a:cxn>
              </a:cxnLst>
              <a:rect l="0" t="0" r="r" b="b"/>
              <a:pathLst>
                <a:path w="720" h="1603">
                  <a:moveTo>
                    <a:pt x="0" y="0"/>
                  </a:moveTo>
                  <a:cubicBezTo>
                    <a:pt x="338" y="84"/>
                    <a:pt x="406" y="62"/>
                    <a:pt x="626" y="282"/>
                  </a:cubicBezTo>
                  <a:cubicBezTo>
                    <a:pt x="720" y="524"/>
                    <a:pt x="706" y="768"/>
                    <a:pt x="651" y="1021"/>
                  </a:cubicBezTo>
                  <a:cubicBezTo>
                    <a:pt x="628" y="1128"/>
                    <a:pt x="595" y="1243"/>
                    <a:pt x="513" y="1321"/>
                  </a:cubicBezTo>
                  <a:cubicBezTo>
                    <a:pt x="472" y="1360"/>
                    <a:pt x="294" y="1456"/>
                    <a:pt x="288" y="1459"/>
                  </a:cubicBezTo>
                  <a:cubicBezTo>
                    <a:pt x="250" y="1482"/>
                    <a:pt x="220" y="1511"/>
                    <a:pt x="182" y="1534"/>
                  </a:cubicBezTo>
                  <a:cubicBezTo>
                    <a:pt x="149" y="1554"/>
                    <a:pt x="103" y="1575"/>
                    <a:pt x="75" y="1603"/>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8" name="Freeform 34"/>
            <p:cNvSpPr>
              <a:spLocks/>
            </p:cNvSpPr>
            <p:nvPr/>
          </p:nvSpPr>
          <p:spPr bwMode="auto">
            <a:xfrm>
              <a:off x="4600" y="2196"/>
              <a:ext cx="464" cy="1609"/>
            </a:xfrm>
            <a:custGeom>
              <a:avLst/>
              <a:gdLst/>
              <a:ahLst/>
              <a:cxnLst>
                <a:cxn ang="0">
                  <a:pos x="0" y="0"/>
                </a:cxn>
                <a:cxn ang="0">
                  <a:pos x="450" y="1002"/>
                </a:cxn>
                <a:cxn ang="0">
                  <a:pos x="400" y="1365"/>
                </a:cxn>
                <a:cxn ang="0">
                  <a:pos x="269" y="1471"/>
                </a:cxn>
                <a:cxn ang="0">
                  <a:pos x="87" y="1609"/>
                </a:cxn>
              </a:cxnLst>
              <a:rect l="0" t="0" r="r" b="b"/>
              <a:pathLst>
                <a:path w="464" h="1609">
                  <a:moveTo>
                    <a:pt x="0" y="0"/>
                  </a:moveTo>
                  <a:cubicBezTo>
                    <a:pt x="301" y="304"/>
                    <a:pt x="396" y="596"/>
                    <a:pt x="450" y="1002"/>
                  </a:cubicBezTo>
                  <a:cubicBezTo>
                    <a:pt x="457" y="1118"/>
                    <a:pt x="464" y="1260"/>
                    <a:pt x="400" y="1365"/>
                  </a:cubicBezTo>
                  <a:cubicBezTo>
                    <a:pt x="379" y="1399"/>
                    <a:pt x="301" y="1446"/>
                    <a:pt x="269" y="1471"/>
                  </a:cubicBezTo>
                  <a:cubicBezTo>
                    <a:pt x="209" y="1517"/>
                    <a:pt x="143" y="1561"/>
                    <a:pt x="87" y="1609"/>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19" name="Freeform 35"/>
            <p:cNvSpPr>
              <a:spLocks/>
            </p:cNvSpPr>
            <p:nvPr/>
          </p:nvSpPr>
          <p:spPr bwMode="auto">
            <a:xfrm>
              <a:off x="3303" y="1250"/>
              <a:ext cx="683" cy="2355"/>
            </a:xfrm>
            <a:custGeom>
              <a:avLst/>
              <a:gdLst/>
              <a:ahLst/>
              <a:cxnLst>
                <a:cxn ang="0">
                  <a:pos x="683" y="0"/>
                </a:cxn>
                <a:cxn ang="0">
                  <a:pos x="276" y="457"/>
                </a:cxn>
                <a:cxn ang="0">
                  <a:pos x="138" y="745"/>
                </a:cxn>
                <a:cxn ang="0">
                  <a:pos x="207" y="2048"/>
                </a:cxn>
                <a:cxn ang="0">
                  <a:pos x="527" y="2286"/>
                </a:cxn>
                <a:cxn ang="0">
                  <a:pos x="608" y="2336"/>
                </a:cxn>
                <a:cxn ang="0">
                  <a:pos x="639" y="2355"/>
                </a:cxn>
              </a:cxnLst>
              <a:rect l="0" t="0" r="r" b="b"/>
              <a:pathLst>
                <a:path w="683" h="2355">
                  <a:moveTo>
                    <a:pt x="683" y="0"/>
                  </a:moveTo>
                  <a:cubicBezTo>
                    <a:pt x="601" y="87"/>
                    <a:pt x="344" y="349"/>
                    <a:pt x="276" y="457"/>
                  </a:cubicBezTo>
                  <a:cubicBezTo>
                    <a:pt x="219" y="547"/>
                    <a:pt x="184" y="649"/>
                    <a:pt x="138" y="745"/>
                  </a:cubicBezTo>
                  <a:cubicBezTo>
                    <a:pt x="73" y="1165"/>
                    <a:pt x="0" y="1652"/>
                    <a:pt x="207" y="2048"/>
                  </a:cubicBezTo>
                  <a:cubicBezTo>
                    <a:pt x="271" y="2171"/>
                    <a:pt x="417" y="2215"/>
                    <a:pt x="527" y="2286"/>
                  </a:cubicBezTo>
                  <a:cubicBezTo>
                    <a:pt x="555" y="2304"/>
                    <a:pt x="579" y="2321"/>
                    <a:pt x="608" y="2336"/>
                  </a:cubicBezTo>
                  <a:cubicBezTo>
                    <a:pt x="619" y="2342"/>
                    <a:pt x="639" y="2355"/>
                    <a:pt x="639" y="2355"/>
                  </a:cubicBezTo>
                </a:path>
              </a:pathLst>
            </a:custGeom>
            <a:noFill/>
            <a:ln w="25400" cap="flat" cmpd="sng">
              <a:solidFill>
                <a:schemeClr val="tx1"/>
              </a:solidFill>
              <a:prstDash val="solid"/>
              <a:round/>
              <a:headEnd type="none" w="med" len="med"/>
              <a:tailEnd type="triangle" w="med" len="med"/>
            </a:ln>
            <a:effectLst/>
          </p:spPr>
          <p:txBody>
            <a:bodyP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0" name="Rectangle 36" descr="Dark upward diagonal"/>
            <p:cNvSpPr>
              <a:spLocks noChangeArrowheads="1"/>
            </p:cNvSpPr>
            <p:nvPr/>
          </p:nvSpPr>
          <p:spPr bwMode="auto">
            <a:xfrm>
              <a:off x="640" y="3000"/>
              <a:ext cx="704" cy="216"/>
            </a:xfrm>
            <a:prstGeom prst="rect">
              <a:avLst/>
            </a:prstGeom>
            <a:pattFill prst="dkUpDiag">
              <a:fgClr>
                <a:schemeClr val="accent1"/>
              </a:fgClr>
              <a:bgClr>
                <a:srgbClr val="FFFFFF"/>
              </a:bgClr>
            </a:pattFill>
            <a:ln w="25400">
              <a:no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1" name="Rectangle 37" descr="Dark upward diagonal"/>
            <p:cNvSpPr>
              <a:spLocks noChangeArrowheads="1"/>
            </p:cNvSpPr>
            <p:nvPr/>
          </p:nvSpPr>
          <p:spPr bwMode="auto">
            <a:xfrm>
              <a:off x="640" y="2784"/>
              <a:ext cx="704" cy="656"/>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2" name="Line 38" descr="Dark upward diagonal"/>
            <p:cNvSpPr>
              <a:spLocks noChangeShapeType="1"/>
            </p:cNvSpPr>
            <p:nvPr/>
          </p:nvSpPr>
          <p:spPr bwMode="auto">
            <a:xfrm>
              <a:off x="640" y="2999"/>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3" name="Line 39" descr="Dark upward diagonal"/>
            <p:cNvSpPr>
              <a:spLocks noChangeShapeType="1"/>
            </p:cNvSpPr>
            <p:nvPr/>
          </p:nvSpPr>
          <p:spPr bwMode="auto">
            <a:xfrm>
              <a:off x="640" y="3221"/>
              <a:ext cx="704"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lang="ko-KR" altLang="en-US" sz="1200">
                <a:solidFill>
                  <a:srgbClr val="000000"/>
                </a:solidFill>
                <a:latin typeface="Arial" pitchFamily="34" charset="0"/>
              </a:endParaRPr>
            </a:p>
          </p:txBody>
        </p:sp>
        <p:sp>
          <p:nvSpPr>
            <p:cNvPr id="1603624" name="Rectangle 40"/>
            <p:cNvSpPr>
              <a:spLocks noChangeArrowheads="1"/>
            </p:cNvSpPr>
            <p:nvPr/>
          </p:nvSpPr>
          <p:spPr bwMode="auto">
            <a:xfrm>
              <a:off x="791" y="3000"/>
              <a:ext cx="497" cy="289"/>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603625" name="Rectangle 41"/>
            <p:cNvSpPr>
              <a:spLocks noChangeArrowheads="1"/>
            </p:cNvSpPr>
            <p:nvPr/>
          </p:nvSpPr>
          <p:spPr bwMode="auto">
            <a:xfrm>
              <a:off x="675" y="3448"/>
              <a:ext cx="642" cy="250"/>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lang="en-US" altLang="ko-KR" sz="1500">
                  <a:solidFill>
                    <a:srgbClr val="56127A"/>
                  </a:solidFill>
                  <a:latin typeface="Verdana" pitchFamily="34" charset="0"/>
                  <a:ea typeface="굴림" pitchFamily="50" charset="-127"/>
                </a:rPr>
                <a:t>User 2</a:t>
              </a:r>
            </a:p>
          </p:txBody>
        </p:sp>
      </p:grpSp>
      <p:sp>
        <p:nvSpPr>
          <p:cNvPr id="45" name="TextBox 44"/>
          <p:cNvSpPr txBox="1"/>
          <p:nvPr/>
        </p:nvSpPr>
        <p:spPr>
          <a:xfrm>
            <a:off x="7644866" y="0"/>
            <a:ext cx="3023135" cy="369332"/>
          </a:xfrm>
          <a:prstGeom prst="rect">
            <a:avLst/>
          </a:prstGeom>
          <a:noFill/>
        </p:spPr>
        <p:txBody>
          <a:bodyPr wrap="none" rtlCol="0">
            <a:spAutoFit/>
          </a:bodyPr>
          <a:lstStyle/>
          <a:p>
            <a:r>
              <a:rPr lang="en-US" altLang="ko-KR" dirty="0">
                <a:solidFill>
                  <a:prstClr val="black"/>
                </a:solidFill>
                <a:latin typeface="Tahoma" pitchFamily="34" charset="0"/>
                <a:ea typeface="Tahoma" pitchFamily="34" charset="0"/>
                <a:cs typeface="Tahoma" pitchFamily="34" charset="0"/>
              </a:rPr>
              <a:t>[Source: K. </a:t>
            </a:r>
            <a:r>
              <a:rPr lang="en-US" altLang="ko-KR" dirty="0" err="1">
                <a:solidFill>
                  <a:prstClr val="black"/>
                </a:solidFill>
                <a:latin typeface="Tahoma" pitchFamily="34" charset="0"/>
                <a:ea typeface="Tahoma" pitchFamily="34" charset="0"/>
                <a:cs typeface="Tahoma" pitchFamily="34" charset="0"/>
              </a:rPr>
              <a:t>Asanovic</a:t>
            </a:r>
            <a:r>
              <a:rPr lang="en-US" altLang="ko-KR" dirty="0">
                <a:solidFill>
                  <a:prstClr val="black"/>
                </a:solidFill>
                <a:latin typeface="Tahoma" pitchFamily="34" charset="0"/>
                <a:ea typeface="Tahoma" pitchFamily="34" charset="0"/>
                <a:cs typeface="Tahoma" pitchFamily="34" charset="0"/>
              </a:rPr>
              <a:t>, 2008]</a:t>
            </a:r>
            <a:endParaRPr lang="ko-KR" altLang="en-US" dirty="0">
              <a:solidFill>
                <a:prstClr val="black"/>
              </a:solidFill>
              <a:latin typeface="Tahoma" pitchFamily="34" charset="0"/>
              <a:cs typeface="Tahoma" pitchFamily="34" charset="0"/>
            </a:endParaRPr>
          </a:p>
        </p:txBody>
      </p:sp>
      <p:sp>
        <p:nvSpPr>
          <p:cNvPr id="43" name="내용 개체 틀 2"/>
          <p:cNvSpPr>
            <a:spLocks noGrp="1"/>
          </p:cNvSpPr>
          <p:nvPr>
            <p:ph idx="1"/>
          </p:nvPr>
        </p:nvSpPr>
        <p:spPr>
          <a:xfrm>
            <a:off x="1981200" y="5557292"/>
            <a:ext cx="8229600" cy="1184076"/>
          </a:xfrm>
        </p:spPr>
        <p:txBody>
          <a:bodyPr>
            <a:normAutofit/>
          </a:bodyPr>
          <a:lstStyle/>
          <a:p>
            <a:r>
              <a:rPr lang="en-US" altLang="ko-KR" sz="2400" dirty="0">
                <a:solidFill>
                  <a:srgbClr val="000000"/>
                </a:solidFill>
                <a:cs typeface="Arial" panose="020B0604020202020204" pitchFamily="34" charset="0"/>
              </a:rPr>
              <a:t>If you run 100 processes each requiring its own page table of 4MB, the total page table size, 400MB is too big</a:t>
            </a:r>
            <a:endParaRPr lang="en-US" altLang="ko-KR" sz="1800" dirty="0">
              <a:solidFill>
                <a:srgbClr val="000000"/>
              </a:solidFill>
              <a:cs typeface="Arial" panose="020B0604020202020204" pitchFamily="34" charset="0"/>
            </a:endParaRPr>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25</a:t>
            </a:fld>
            <a:endParaRPr lang="ko-KR" altLang="en-US"/>
          </a:p>
        </p:txBody>
      </p:sp>
      <p:pic>
        <p:nvPicPr>
          <p:cNvPr id="6" name="오디오 5">
            <a:hlinkClick r:id="" action="ppaction://media"/>
            <a:extLst>
              <a:ext uri="{FF2B5EF4-FFF2-40B4-BE49-F238E27FC236}">
                <a16:creationId xmlns:a16="http://schemas.microsoft.com/office/drawing/2014/main" id="{BCA323CC-9E0E-8E4D-89E5-30EAC03170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3547524"/>
      </p:ext>
    </p:extLst>
  </p:cSld>
  <p:clrMapOvr>
    <a:masterClrMapping/>
  </p:clrMapOvr>
  <p:transition advTm="1447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4066" name="Rectangle 2" descr="40%"/>
          <p:cNvSpPr>
            <a:spLocks noChangeArrowheads="1"/>
          </p:cNvSpPr>
          <p:nvPr/>
        </p:nvSpPr>
        <p:spPr bwMode="auto">
          <a:xfrm>
            <a:off x="8799561" y="1997324"/>
            <a:ext cx="685800" cy="742950"/>
          </a:xfrm>
          <a:prstGeom prst="rect">
            <a:avLst/>
          </a:prstGeom>
          <a:pattFill prst="pct40">
            <a:fgClr>
              <a:schemeClr val="accent1"/>
            </a:fgClr>
            <a:bgClr>
              <a:srgbClr val="FFFFFF"/>
            </a:bgClr>
          </a:patt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grpSp>
        <p:nvGrpSpPr>
          <p:cNvPr id="2" name="Group 3"/>
          <p:cNvGrpSpPr>
            <a:grpSpLocks/>
          </p:cNvGrpSpPr>
          <p:nvPr/>
        </p:nvGrpSpPr>
        <p:grpSpPr bwMode="auto">
          <a:xfrm>
            <a:off x="8799562" y="2006849"/>
            <a:ext cx="676275" cy="723900"/>
            <a:chOff x="4784" y="584"/>
            <a:chExt cx="568" cy="608"/>
          </a:xfrm>
        </p:grpSpPr>
        <p:sp>
          <p:nvSpPr>
            <p:cNvPr id="1624068" name="Rectangle 4" descr="40%"/>
            <p:cNvSpPr>
              <a:spLocks noChangeArrowheads="1"/>
            </p:cNvSpPr>
            <p:nvPr/>
          </p:nvSpPr>
          <p:spPr bwMode="auto">
            <a:xfrm>
              <a:off x="4784" y="584"/>
              <a:ext cx="568" cy="608"/>
            </a:xfrm>
            <a:prstGeom prst="rect">
              <a:avLst/>
            </a:prstGeom>
            <a:pattFill prst="pct4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69" name="Line 5" descr="40%"/>
            <p:cNvSpPr>
              <a:spLocks noChangeShapeType="1"/>
            </p:cNvSpPr>
            <p:nvPr/>
          </p:nvSpPr>
          <p:spPr bwMode="auto">
            <a:xfrm>
              <a:off x="4784" y="890"/>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0" name="Line 6" descr="40%"/>
            <p:cNvSpPr>
              <a:spLocks noChangeShapeType="1"/>
            </p:cNvSpPr>
            <p:nvPr/>
          </p:nvSpPr>
          <p:spPr bwMode="auto">
            <a:xfrm>
              <a:off x="4784" y="1050"/>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1" name="Line 7" descr="40%"/>
            <p:cNvSpPr>
              <a:spLocks noChangeShapeType="1"/>
            </p:cNvSpPr>
            <p:nvPr/>
          </p:nvSpPr>
          <p:spPr bwMode="auto">
            <a:xfrm>
              <a:off x="4784" y="731"/>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grpSp>
      <p:sp>
        <p:nvSpPr>
          <p:cNvPr id="1624072" name="Rectangle 8" descr="40%"/>
          <p:cNvSpPr>
            <a:spLocks noChangeArrowheads="1"/>
          </p:cNvSpPr>
          <p:nvPr/>
        </p:nvSpPr>
        <p:spPr bwMode="auto">
          <a:xfrm>
            <a:off x="8799561" y="2797424"/>
            <a:ext cx="685800" cy="742950"/>
          </a:xfrm>
          <a:prstGeom prst="rect">
            <a:avLst/>
          </a:prstGeom>
          <a:pattFill prst="pct40">
            <a:fgClr>
              <a:schemeClr val="accent1"/>
            </a:fgClr>
            <a:bgClr>
              <a:srgbClr val="FFFFFF"/>
            </a:bgClr>
          </a:patt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3" name="Rectangle 9" descr="40%"/>
          <p:cNvSpPr>
            <a:spLocks noChangeArrowheads="1"/>
          </p:cNvSpPr>
          <p:nvPr/>
        </p:nvSpPr>
        <p:spPr bwMode="auto">
          <a:xfrm>
            <a:off x="8799562" y="2806949"/>
            <a:ext cx="676275" cy="723900"/>
          </a:xfrm>
          <a:prstGeom prst="rect">
            <a:avLst/>
          </a:prstGeom>
          <a:pattFill prst="pct4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4" name="Line 10" descr="40%"/>
          <p:cNvSpPr>
            <a:spLocks noChangeShapeType="1"/>
          </p:cNvSpPr>
          <p:nvPr/>
        </p:nvSpPr>
        <p:spPr bwMode="auto">
          <a:xfrm>
            <a:off x="8799563" y="3171280"/>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5" name="Line 11" descr="40%"/>
          <p:cNvSpPr>
            <a:spLocks noChangeShapeType="1"/>
          </p:cNvSpPr>
          <p:nvPr/>
        </p:nvSpPr>
        <p:spPr bwMode="auto">
          <a:xfrm>
            <a:off x="8799563" y="3361780"/>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6" name="Line 12" descr="40%"/>
          <p:cNvSpPr>
            <a:spLocks noChangeShapeType="1"/>
          </p:cNvSpPr>
          <p:nvPr/>
        </p:nvSpPr>
        <p:spPr bwMode="auto">
          <a:xfrm>
            <a:off x="8799563" y="2981971"/>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7" name="Rectangle 13" descr="40%"/>
          <p:cNvSpPr>
            <a:spLocks noChangeArrowheads="1"/>
          </p:cNvSpPr>
          <p:nvPr/>
        </p:nvSpPr>
        <p:spPr bwMode="auto">
          <a:xfrm>
            <a:off x="8799562" y="2978401"/>
            <a:ext cx="678656" cy="192881"/>
          </a:xfrm>
          <a:prstGeom prst="rect">
            <a:avLst/>
          </a:prstGeom>
          <a:pattFill prst="pct40">
            <a:fgClr>
              <a:schemeClr val="accent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8" name="Rectangle 14" descr="Wide upward diagonal"/>
          <p:cNvSpPr>
            <a:spLocks noChangeArrowheads="1"/>
          </p:cNvSpPr>
          <p:nvPr/>
        </p:nvSpPr>
        <p:spPr bwMode="auto">
          <a:xfrm>
            <a:off x="7378460" y="2592251"/>
            <a:ext cx="184731" cy="276999"/>
          </a:xfrm>
          <a:prstGeom prst="rect">
            <a:avLst/>
          </a:prstGeom>
          <a:pattFill prst="wdUpDiag">
            <a:fgClr>
              <a:schemeClr val="tx1"/>
            </a:fgClr>
            <a:bgClr>
              <a:srgbClr val="FFFFFF"/>
            </a:bgClr>
          </a:pattFill>
          <a:ln w="9525">
            <a:noFill/>
            <a:miter lim="800000"/>
            <a:headEnd/>
            <a:tailEnd/>
          </a:ln>
          <a:effectLst/>
        </p:spPr>
        <p:txBody>
          <a:bodyPr wrap="none" anchor="ctr">
            <a:spAutoFit/>
          </a:bodyP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79" name="Rectangle 15" descr="40%"/>
          <p:cNvSpPr>
            <a:spLocks noChangeArrowheads="1"/>
          </p:cNvSpPr>
          <p:nvPr/>
        </p:nvSpPr>
        <p:spPr bwMode="auto">
          <a:xfrm>
            <a:off x="7387985" y="2230301"/>
            <a:ext cx="184731" cy="276999"/>
          </a:xfrm>
          <a:prstGeom prst="rect">
            <a:avLst/>
          </a:prstGeom>
          <a:pattFill prst="pct40">
            <a:fgClr>
              <a:srgbClr val="FFA74F"/>
            </a:fgClr>
            <a:bgClr>
              <a:srgbClr val="FFFFFF"/>
            </a:bgClr>
          </a:pattFill>
          <a:ln w="9525">
            <a:noFill/>
            <a:miter lim="800000"/>
            <a:headEnd/>
            <a:tailEnd/>
          </a:ln>
          <a:effectLst/>
        </p:spPr>
        <p:txBody>
          <a:bodyPr wrap="none" anchor="ctr">
            <a:spAutoFit/>
          </a:bodyP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0" name="Rectangle 16" descr="Wide upward diagonal"/>
          <p:cNvSpPr>
            <a:spLocks noChangeArrowheads="1"/>
          </p:cNvSpPr>
          <p:nvPr/>
        </p:nvSpPr>
        <p:spPr bwMode="auto">
          <a:xfrm>
            <a:off x="7123162" y="4235700"/>
            <a:ext cx="673894" cy="183356"/>
          </a:xfrm>
          <a:prstGeom prst="rect">
            <a:avLst/>
          </a:prstGeom>
          <a:pattFill prst="wdUpDiag">
            <a:fgClr>
              <a:schemeClr val="tx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1" name="Rectangle 17" descr="Wide upward diagonal"/>
          <p:cNvSpPr>
            <a:spLocks noChangeArrowheads="1"/>
          </p:cNvSpPr>
          <p:nvPr/>
        </p:nvSpPr>
        <p:spPr bwMode="auto">
          <a:xfrm>
            <a:off x="7123162" y="4407150"/>
            <a:ext cx="673894" cy="183356"/>
          </a:xfrm>
          <a:prstGeom prst="rect">
            <a:avLst/>
          </a:prstGeom>
          <a:pattFill prst="wdUpDiag">
            <a:fgClr>
              <a:schemeClr val="tx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2" name="Rectangle 18"/>
          <p:cNvSpPr>
            <a:spLocks noChangeArrowheads="1"/>
          </p:cNvSpPr>
          <p:nvPr/>
        </p:nvSpPr>
        <p:spPr bwMode="auto">
          <a:xfrm>
            <a:off x="7123162" y="4064250"/>
            <a:ext cx="673894" cy="183356"/>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3" name="Rectangle 19"/>
          <p:cNvSpPr>
            <a:spLocks noChangeArrowheads="1"/>
          </p:cNvSpPr>
          <p:nvPr/>
        </p:nvSpPr>
        <p:spPr bwMode="auto">
          <a:xfrm>
            <a:off x="7123162" y="4578600"/>
            <a:ext cx="673894" cy="183356"/>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4" name="Rectangle 20"/>
          <p:cNvSpPr>
            <a:spLocks noChangeArrowheads="1"/>
          </p:cNvSpPr>
          <p:nvPr/>
        </p:nvSpPr>
        <p:spPr bwMode="auto">
          <a:xfrm>
            <a:off x="4256136" y="2416425"/>
            <a:ext cx="2190750" cy="219075"/>
          </a:xfrm>
          <a:prstGeom prst="rect">
            <a:avLst/>
          </a:prstGeom>
          <a:solidFill>
            <a:schemeClr val="bg1"/>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900">
              <a:solidFill>
                <a:srgbClr val="000000"/>
              </a:solidFill>
              <a:latin typeface="Arial" pitchFamily="34" charset="0"/>
              <a:ea typeface="굴림" pitchFamily="34" charset="-127"/>
            </a:endParaRPr>
          </a:p>
        </p:txBody>
      </p:sp>
      <p:sp>
        <p:nvSpPr>
          <p:cNvPr id="1624085" name="Line 21"/>
          <p:cNvSpPr>
            <a:spLocks noChangeShapeType="1"/>
          </p:cNvSpPr>
          <p:nvPr/>
        </p:nvSpPr>
        <p:spPr bwMode="auto">
          <a:xfrm>
            <a:off x="7789911" y="3378449"/>
            <a:ext cx="1009650" cy="11430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grpSp>
        <p:nvGrpSpPr>
          <p:cNvPr id="3" name="Group 22"/>
          <p:cNvGrpSpPr>
            <a:grpSpLocks/>
          </p:cNvGrpSpPr>
          <p:nvPr/>
        </p:nvGrpSpPr>
        <p:grpSpPr bwMode="auto">
          <a:xfrm>
            <a:off x="8799562" y="3607049"/>
            <a:ext cx="676275" cy="723900"/>
            <a:chOff x="4784" y="1928"/>
            <a:chExt cx="568" cy="608"/>
          </a:xfrm>
        </p:grpSpPr>
        <p:sp>
          <p:nvSpPr>
            <p:cNvPr id="1624087" name="Rectangle 23"/>
            <p:cNvSpPr>
              <a:spLocks noChangeArrowheads="1"/>
            </p:cNvSpPr>
            <p:nvPr/>
          </p:nvSpPr>
          <p:spPr bwMode="auto">
            <a:xfrm>
              <a:off x="4784" y="1928"/>
              <a:ext cx="568" cy="608"/>
            </a:xfrm>
            <a:prstGeom prst="rect">
              <a:avLst/>
            </a:prstGeom>
            <a:solidFill>
              <a:schemeClr val="accent1"/>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8" name="Line 24"/>
            <p:cNvSpPr>
              <a:spLocks noChangeShapeType="1"/>
            </p:cNvSpPr>
            <p:nvPr/>
          </p:nvSpPr>
          <p:spPr bwMode="auto">
            <a:xfrm>
              <a:off x="4784" y="2234"/>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89" name="Line 25"/>
            <p:cNvSpPr>
              <a:spLocks noChangeShapeType="1"/>
            </p:cNvSpPr>
            <p:nvPr/>
          </p:nvSpPr>
          <p:spPr bwMode="auto">
            <a:xfrm>
              <a:off x="4784" y="2394"/>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0" name="Line 26"/>
            <p:cNvSpPr>
              <a:spLocks noChangeShapeType="1"/>
            </p:cNvSpPr>
            <p:nvPr/>
          </p:nvSpPr>
          <p:spPr bwMode="auto">
            <a:xfrm>
              <a:off x="4784" y="2075"/>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grpSp>
      <p:grpSp>
        <p:nvGrpSpPr>
          <p:cNvPr id="4" name="Group 27"/>
          <p:cNvGrpSpPr>
            <a:grpSpLocks/>
          </p:cNvGrpSpPr>
          <p:nvPr/>
        </p:nvGrpSpPr>
        <p:grpSpPr bwMode="auto">
          <a:xfrm>
            <a:off x="8799562" y="5207249"/>
            <a:ext cx="676275" cy="723900"/>
            <a:chOff x="4784" y="3272"/>
            <a:chExt cx="568" cy="608"/>
          </a:xfrm>
        </p:grpSpPr>
        <p:sp>
          <p:nvSpPr>
            <p:cNvPr id="1624092" name="Rectangle 28"/>
            <p:cNvSpPr>
              <a:spLocks noChangeArrowheads="1"/>
            </p:cNvSpPr>
            <p:nvPr/>
          </p:nvSpPr>
          <p:spPr bwMode="auto">
            <a:xfrm>
              <a:off x="4784" y="3272"/>
              <a:ext cx="568" cy="608"/>
            </a:xfrm>
            <a:prstGeom prst="rect">
              <a:avLst/>
            </a:prstGeom>
            <a:solidFill>
              <a:schemeClr val="accent1"/>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3" name="Line 29"/>
            <p:cNvSpPr>
              <a:spLocks noChangeShapeType="1"/>
            </p:cNvSpPr>
            <p:nvPr/>
          </p:nvSpPr>
          <p:spPr bwMode="auto">
            <a:xfrm>
              <a:off x="4784" y="3578"/>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4" name="Line 30"/>
            <p:cNvSpPr>
              <a:spLocks noChangeShapeType="1"/>
            </p:cNvSpPr>
            <p:nvPr/>
          </p:nvSpPr>
          <p:spPr bwMode="auto">
            <a:xfrm>
              <a:off x="4784" y="3738"/>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5" name="Line 31"/>
            <p:cNvSpPr>
              <a:spLocks noChangeShapeType="1"/>
            </p:cNvSpPr>
            <p:nvPr/>
          </p:nvSpPr>
          <p:spPr bwMode="auto">
            <a:xfrm>
              <a:off x="4784" y="3419"/>
              <a:ext cx="562"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grpSp>
      <p:sp>
        <p:nvSpPr>
          <p:cNvPr id="1624097" name="Rectangle 33"/>
          <p:cNvSpPr>
            <a:spLocks noChangeArrowheads="1"/>
          </p:cNvSpPr>
          <p:nvPr/>
        </p:nvSpPr>
        <p:spPr bwMode="auto">
          <a:xfrm>
            <a:off x="7142212" y="3102225"/>
            <a:ext cx="657225" cy="733425"/>
          </a:xfrm>
          <a:prstGeom prst="rect">
            <a:avLst/>
          </a:prstGeom>
          <a:no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8" name="Rectangle 34"/>
          <p:cNvSpPr>
            <a:spLocks noChangeArrowheads="1"/>
          </p:cNvSpPr>
          <p:nvPr/>
        </p:nvSpPr>
        <p:spPr bwMode="auto">
          <a:xfrm>
            <a:off x="5599162" y="3321299"/>
            <a:ext cx="695325" cy="742950"/>
          </a:xfrm>
          <a:prstGeom prst="rect">
            <a:avLst/>
          </a:prstGeom>
          <a:no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099" name="Rectangle 35"/>
          <p:cNvSpPr>
            <a:spLocks noChangeArrowheads="1"/>
          </p:cNvSpPr>
          <p:nvPr/>
        </p:nvSpPr>
        <p:spPr bwMode="auto">
          <a:xfrm>
            <a:off x="5301139" y="4152358"/>
            <a:ext cx="1372332" cy="621325"/>
          </a:xfrm>
          <a:prstGeom prst="rect">
            <a:avLst/>
          </a:prstGeom>
          <a:noFill/>
          <a:ln w="25400">
            <a:noFill/>
            <a:miter lim="800000"/>
            <a:headEnd/>
            <a:tailEnd/>
          </a:ln>
          <a:effectLst/>
        </p:spPr>
        <p:txBody>
          <a:bodyPr wrap="none" lIns="67866" tIns="33338" rIns="67866" bIns="33338">
            <a:spAutoFit/>
          </a:bodyPr>
          <a:lstStyle/>
          <a:p>
            <a:pPr algn="ctr" eaLnBrk="0" fontAlgn="base" hangingPunct="0">
              <a:spcBef>
                <a:spcPct val="0"/>
              </a:spcBef>
              <a:spcAft>
                <a:spcPct val="0"/>
              </a:spcAft>
            </a:pPr>
            <a:r>
              <a:rPr kumimoji="1" lang="en-US" altLang="ko-KR">
                <a:solidFill>
                  <a:srgbClr val="56127A"/>
                </a:solidFill>
                <a:latin typeface="Verdana" pitchFamily="34" charset="0"/>
                <a:ea typeface="굴림" pitchFamily="50" charset="-127"/>
              </a:rPr>
              <a:t>Level 1 </a:t>
            </a:r>
          </a:p>
          <a:p>
            <a:pPr algn="ctr" eaLnBrk="0" fontAlgn="base" hangingPunct="0">
              <a:spcBef>
                <a:spcPct val="0"/>
              </a:spcBef>
              <a:spcAft>
                <a:spcPct val="0"/>
              </a:spcAft>
            </a:pPr>
            <a:r>
              <a:rPr kumimoji="1" lang="en-US" altLang="ko-KR">
                <a:solidFill>
                  <a:srgbClr val="56127A"/>
                </a:solidFill>
                <a:latin typeface="Verdana" pitchFamily="34" charset="0"/>
                <a:ea typeface="굴림" pitchFamily="50" charset="-127"/>
              </a:rPr>
              <a:t>Page Table</a:t>
            </a:r>
          </a:p>
        </p:txBody>
      </p:sp>
      <p:sp>
        <p:nvSpPr>
          <p:cNvPr id="1624100" name="Rectangle 36"/>
          <p:cNvSpPr>
            <a:spLocks noChangeArrowheads="1"/>
          </p:cNvSpPr>
          <p:nvPr/>
        </p:nvSpPr>
        <p:spPr bwMode="auto">
          <a:xfrm>
            <a:off x="6770129" y="4838156"/>
            <a:ext cx="1545456" cy="621325"/>
          </a:xfrm>
          <a:prstGeom prst="rect">
            <a:avLst/>
          </a:prstGeom>
          <a:noFill/>
          <a:ln w="25400">
            <a:noFill/>
            <a:miter lim="800000"/>
            <a:headEnd/>
            <a:tailEnd/>
          </a:ln>
          <a:effectLst/>
        </p:spPr>
        <p:txBody>
          <a:bodyPr wrap="none" lIns="67866" tIns="33338" rIns="67866" bIns="33338">
            <a:spAutoFit/>
          </a:bodyPr>
          <a:lstStyle/>
          <a:p>
            <a:pPr algn="ctr" eaLnBrk="0" fontAlgn="base" hangingPunct="0">
              <a:spcBef>
                <a:spcPct val="0"/>
              </a:spcBef>
              <a:spcAft>
                <a:spcPct val="0"/>
              </a:spcAft>
            </a:pPr>
            <a:r>
              <a:rPr kumimoji="1" lang="en-US" altLang="ko-KR">
                <a:solidFill>
                  <a:srgbClr val="56127A"/>
                </a:solidFill>
                <a:latin typeface="Verdana" pitchFamily="34" charset="0"/>
                <a:ea typeface="굴림" pitchFamily="50" charset="-127"/>
              </a:rPr>
              <a:t>Level 2</a:t>
            </a:r>
          </a:p>
          <a:p>
            <a:pPr algn="ctr" eaLnBrk="0" fontAlgn="base" hangingPunct="0">
              <a:spcBef>
                <a:spcPct val="0"/>
              </a:spcBef>
              <a:spcAft>
                <a:spcPct val="0"/>
              </a:spcAft>
            </a:pPr>
            <a:r>
              <a:rPr kumimoji="1" lang="en-US" altLang="ko-KR">
                <a:solidFill>
                  <a:srgbClr val="56127A"/>
                </a:solidFill>
                <a:latin typeface="Verdana" pitchFamily="34" charset="0"/>
                <a:ea typeface="굴림" pitchFamily="50" charset="-127"/>
              </a:rPr>
              <a:t>Page Tables</a:t>
            </a:r>
            <a:r>
              <a:rPr kumimoji="1" lang="en-US" altLang="ko-KR" sz="1500" b="1">
                <a:solidFill>
                  <a:srgbClr val="00AE00"/>
                </a:solidFill>
                <a:latin typeface="Arial" pitchFamily="34" charset="0"/>
                <a:ea typeface="굴림" pitchFamily="50" charset="-127"/>
              </a:rPr>
              <a:t> </a:t>
            </a:r>
          </a:p>
        </p:txBody>
      </p:sp>
      <p:sp>
        <p:nvSpPr>
          <p:cNvPr id="1624101" name="Line 37"/>
          <p:cNvSpPr>
            <a:spLocks noChangeShapeType="1"/>
          </p:cNvSpPr>
          <p:nvPr/>
        </p:nvSpPr>
        <p:spPr bwMode="auto">
          <a:xfrm flipV="1">
            <a:off x="6284962" y="2921250"/>
            <a:ext cx="862013" cy="523875"/>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2" name="Rectangle 38"/>
          <p:cNvSpPr>
            <a:spLocks noChangeArrowheads="1"/>
          </p:cNvSpPr>
          <p:nvPr/>
        </p:nvSpPr>
        <p:spPr bwMode="auto">
          <a:xfrm>
            <a:off x="7142211" y="2178299"/>
            <a:ext cx="666750" cy="723900"/>
          </a:xfrm>
          <a:prstGeom prst="rect">
            <a:avLst/>
          </a:prstGeom>
          <a:no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3" name="Rectangle 39"/>
          <p:cNvSpPr>
            <a:spLocks noChangeArrowheads="1"/>
          </p:cNvSpPr>
          <p:nvPr/>
        </p:nvSpPr>
        <p:spPr bwMode="auto">
          <a:xfrm>
            <a:off x="8799561" y="4397624"/>
            <a:ext cx="685800" cy="742950"/>
          </a:xfrm>
          <a:prstGeom prst="rect">
            <a:avLst/>
          </a:prstGeom>
          <a:no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4" name="Rectangle 40" descr="40%"/>
          <p:cNvSpPr>
            <a:spLocks noChangeArrowheads="1"/>
          </p:cNvSpPr>
          <p:nvPr/>
        </p:nvSpPr>
        <p:spPr bwMode="auto">
          <a:xfrm>
            <a:off x="8799562" y="4407149"/>
            <a:ext cx="676275" cy="723900"/>
          </a:xfrm>
          <a:prstGeom prst="rect">
            <a:avLst/>
          </a:prstGeom>
          <a:pattFill prst="pct40">
            <a:fgClr>
              <a:schemeClr val="accent1"/>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5" name="Line 41"/>
          <p:cNvSpPr>
            <a:spLocks noChangeShapeType="1"/>
          </p:cNvSpPr>
          <p:nvPr/>
        </p:nvSpPr>
        <p:spPr bwMode="auto">
          <a:xfrm>
            <a:off x="8799563" y="4771480"/>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6" name="Line 42"/>
          <p:cNvSpPr>
            <a:spLocks noChangeShapeType="1"/>
          </p:cNvSpPr>
          <p:nvPr/>
        </p:nvSpPr>
        <p:spPr bwMode="auto">
          <a:xfrm>
            <a:off x="8799563" y="4961980"/>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7" name="Line 43"/>
          <p:cNvSpPr>
            <a:spLocks noChangeShapeType="1"/>
          </p:cNvSpPr>
          <p:nvPr/>
        </p:nvSpPr>
        <p:spPr bwMode="auto">
          <a:xfrm>
            <a:off x="8799563" y="4582171"/>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8" name="Line 44"/>
          <p:cNvSpPr>
            <a:spLocks noChangeShapeType="1"/>
          </p:cNvSpPr>
          <p:nvPr/>
        </p:nvSpPr>
        <p:spPr bwMode="auto">
          <a:xfrm flipV="1">
            <a:off x="6246861" y="3835649"/>
            <a:ext cx="857250" cy="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09" name="Line 45"/>
          <p:cNvSpPr>
            <a:spLocks noChangeShapeType="1"/>
          </p:cNvSpPr>
          <p:nvPr/>
        </p:nvSpPr>
        <p:spPr bwMode="auto">
          <a:xfrm>
            <a:off x="6274248" y="3984477"/>
            <a:ext cx="829865" cy="765572"/>
          </a:xfrm>
          <a:prstGeom prst="line">
            <a:avLst/>
          </a:prstGeom>
          <a:noFill/>
          <a:ln w="25400">
            <a:solidFill>
              <a:schemeClr val="bg2"/>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0" name="Line 46"/>
          <p:cNvSpPr>
            <a:spLocks noChangeShapeType="1"/>
          </p:cNvSpPr>
          <p:nvPr/>
        </p:nvSpPr>
        <p:spPr bwMode="auto">
          <a:xfrm>
            <a:off x="7789911" y="2292599"/>
            <a:ext cx="1028700" cy="17145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1" name="Line 47"/>
          <p:cNvSpPr>
            <a:spLocks noChangeShapeType="1"/>
          </p:cNvSpPr>
          <p:nvPr/>
        </p:nvSpPr>
        <p:spPr bwMode="auto">
          <a:xfrm>
            <a:off x="7789911" y="2406899"/>
            <a:ext cx="971550" cy="245745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2" name="Line 48"/>
          <p:cNvSpPr>
            <a:spLocks noChangeShapeType="1"/>
          </p:cNvSpPr>
          <p:nvPr/>
        </p:nvSpPr>
        <p:spPr bwMode="auto">
          <a:xfrm>
            <a:off x="7732761" y="3778499"/>
            <a:ext cx="1028700" cy="285750"/>
          </a:xfrm>
          <a:prstGeom prst="line">
            <a:avLst/>
          </a:prstGeom>
          <a:noFill/>
          <a:ln w="25400">
            <a:solidFill>
              <a:schemeClr val="bg2"/>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3" name="Line 49"/>
          <p:cNvSpPr>
            <a:spLocks noChangeShapeType="1"/>
          </p:cNvSpPr>
          <p:nvPr/>
        </p:nvSpPr>
        <p:spPr bwMode="auto">
          <a:xfrm>
            <a:off x="7789911" y="4692899"/>
            <a:ext cx="971550" cy="914400"/>
          </a:xfrm>
          <a:prstGeom prst="line">
            <a:avLst/>
          </a:prstGeom>
          <a:noFill/>
          <a:ln w="25400">
            <a:solidFill>
              <a:schemeClr val="bg2"/>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4" name="Rectangle 50"/>
          <p:cNvSpPr>
            <a:spLocks noChangeArrowheads="1"/>
          </p:cNvSpPr>
          <p:nvPr/>
        </p:nvSpPr>
        <p:spPr bwMode="auto">
          <a:xfrm>
            <a:off x="7637513" y="5788276"/>
            <a:ext cx="1110081" cy="251993"/>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sz="1200" b="1">
                <a:solidFill>
                  <a:srgbClr val="56127A"/>
                </a:solidFill>
                <a:latin typeface="Verdana" pitchFamily="34" charset="0"/>
                <a:ea typeface="굴림" pitchFamily="50" charset="-127"/>
              </a:rPr>
              <a:t>Data Pages</a:t>
            </a:r>
          </a:p>
        </p:txBody>
      </p:sp>
      <p:sp>
        <p:nvSpPr>
          <p:cNvPr id="1624115" name="Rectangle 51"/>
          <p:cNvSpPr>
            <a:spLocks noChangeArrowheads="1"/>
          </p:cNvSpPr>
          <p:nvPr/>
        </p:nvSpPr>
        <p:spPr bwMode="auto">
          <a:xfrm>
            <a:off x="3058561" y="5171761"/>
            <a:ext cx="3296577" cy="621325"/>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a:solidFill>
                  <a:srgbClr val="56127A"/>
                </a:solidFill>
                <a:latin typeface="Verdana" pitchFamily="34" charset="0"/>
                <a:ea typeface="굴림" pitchFamily="50" charset="-127"/>
              </a:rPr>
              <a:t>page in primary memory </a:t>
            </a:r>
          </a:p>
          <a:p>
            <a:pPr eaLnBrk="0" fontAlgn="base" hangingPunct="0">
              <a:spcBef>
                <a:spcPct val="0"/>
              </a:spcBef>
              <a:spcAft>
                <a:spcPct val="0"/>
              </a:spcAft>
            </a:pPr>
            <a:r>
              <a:rPr kumimoji="1" lang="en-US" altLang="ko-KR">
                <a:solidFill>
                  <a:srgbClr val="56127A"/>
                </a:solidFill>
                <a:latin typeface="Verdana" pitchFamily="34" charset="0"/>
                <a:ea typeface="굴림" pitchFamily="50" charset="-127"/>
              </a:rPr>
              <a:t>page in secondary memory</a:t>
            </a:r>
          </a:p>
        </p:txBody>
      </p:sp>
      <p:sp>
        <p:nvSpPr>
          <p:cNvPr id="1624116" name="Rectangle 52"/>
          <p:cNvSpPr>
            <a:spLocks noChangeArrowheads="1"/>
          </p:cNvSpPr>
          <p:nvPr/>
        </p:nvSpPr>
        <p:spPr bwMode="auto">
          <a:xfrm>
            <a:off x="2687084" y="5457512"/>
            <a:ext cx="357188" cy="226219"/>
          </a:xfrm>
          <a:prstGeom prst="rect">
            <a:avLst/>
          </a:prstGeom>
          <a:solidFill>
            <a:srgbClr val="FFCC66"/>
          </a:solid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7" name="Rectangle 53"/>
          <p:cNvSpPr>
            <a:spLocks noChangeArrowheads="1"/>
          </p:cNvSpPr>
          <p:nvPr/>
        </p:nvSpPr>
        <p:spPr bwMode="auto">
          <a:xfrm>
            <a:off x="2285967" y="3722375"/>
            <a:ext cx="1635288" cy="436659"/>
          </a:xfrm>
          <a:prstGeom prst="rect">
            <a:avLst/>
          </a:prstGeom>
          <a:noFill/>
          <a:ln w="25400">
            <a:noFill/>
            <a:miter lim="800000"/>
            <a:headEnd/>
            <a:tailEnd/>
          </a:ln>
          <a:effectLst/>
        </p:spPr>
        <p:txBody>
          <a:bodyPr wrap="none" lIns="67866" tIns="33338" rIns="67866" bIns="33338">
            <a:spAutoFit/>
          </a:bodyPr>
          <a:lstStyle/>
          <a:p>
            <a:pPr algn="ctr" eaLnBrk="0" fontAlgn="base" hangingPunct="0">
              <a:spcBef>
                <a:spcPct val="0"/>
              </a:spcBef>
              <a:spcAft>
                <a:spcPct val="0"/>
              </a:spcAft>
            </a:pPr>
            <a:r>
              <a:rPr kumimoji="1" lang="en-US" altLang="ko-KR" sz="1200" dirty="0">
                <a:solidFill>
                  <a:srgbClr val="56127A"/>
                </a:solidFill>
                <a:latin typeface="Verdana" pitchFamily="34" charset="0"/>
                <a:ea typeface="굴림" pitchFamily="50" charset="-127"/>
              </a:rPr>
              <a:t>Root of the Current</a:t>
            </a:r>
          </a:p>
          <a:p>
            <a:pPr algn="ctr" eaLnBrk="0" fontAlgn="base" hangingPunct="0">
              <a:spcBef>
                <a:spcPct val="0"/>
              </a:spcBef>
              <a:spcAft>
                <a:spcPct val="0"/>
              </a:spcAft>
            </a:pPr>
            <a:r>
              <a:rPr kumimoji="1" lang="en-US" altLang="ko-KR" sz="1200" dirty="0">
                <a:solidFill>
                  <a:srgbClr val="56127A"/>
                </a:solidFill>
                <a:latin typeface="Verdana" pitchFamily="34" charset="0"/>
                <a:ea typeface="굴림" pitchFamily="50" charset="-127"/>
              </a:rPr>
              <a:t>Page Table</a:t>
            </a:r>
          </a:p>
        </p:txBody>
      </p:sp>
      <p:sp>
        <p:nvSpPr>
          <p:cNvPr id="1624118" name="Line 54"/>
          <p:cNvSpPr>
            <a:spLocks noChangeShapeType="1"/>
          </p:cNvSpPr>
          <p:nvPr/>
        </p:nvSpPr>
        <p:spPr bwMode="auto">
          <a:xfrm>
            <a:off x="4703811" y="3988049"/>
            <a:ext cx="914400" cy="133350"/>
          </a:xfrm>
          <a:prstGeom prst="line">
            <a:avLst/>
          </a:prstGeom>
          <a:noFill/>
          <a:ln w="25400">
            <a:solidFill>
              <a:schemeClr val="tx1"/>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19" name="Line 55"/>
          <p:cNvSpPr>
            <a:spLocks noChangeShapeType="1"/>
          </p:cNvSpPr>
          <p:nvPr/>
        </p:nvSpPr>
        <p:spPr bwMode="auto">
          <a:xfrm flipH="1" flipV="1">
            <a:off x="5493196" y="3827315"/>
            <a:ext cx="0" cy="228600"/>
          </a:xfrm>
          <a:prstGeom prst="line">
            <a:avLst/>
          </a:prstGeom>
          <a:noFill/>
          <a:ln w="12700">
            <a:solidFill>
              <a:schemeClr val="accent2"/>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20" name="Line 56"/>
          <p:cNvSpPr>
            <a:spLocks noChangeShapeType="1"/>
          </p:cNvSpPr>
          <p:nvPr/>
        </p:nvSpPr>
        <p:spPr bwMode="auto">
          <a:xfrm flipH="1" flipV="1">
            <a:off x="7046961" y="3378449"/>
            <a:ext cx="0" cy="372666"/>
          </a:xfrm>
          <a:prstGeom prst="line">
            <a:avLst/>
          </a:prstGeom>
          <a:noFill/>
          <a:ln w="12700">
            <a:solidFill>
              <a:schemeClr val="accent2"/>
            </a:solidFill>
            <a:round/>
            <a:headEnd/>
            <a:tailEnd type="triangle" w="med" len="me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21" name="Line 57"/>
          <p:cNvSpPr>
            <a:spLocks noChangeShapeType="1"/>
          </p:cNvSpPr>
          <p:nvPr/>
        </p:nvSpPr>
        <p:spPr bwMode="auto">
          <a:xfrm>
            <a:off x="8704311" y="3006975"/>
            <a:ext cx="0" cy="447675"/>
          </a:xfrm>
          <a:prstGeom prst="line">
            <a:avLst/>
          </a:prstGeom>
          <a:noFill/>
          <a:ln w="12700">
            <a:solidFill>
              <a:schemeClr val="accent2"/>
            </a:solidFill>
            <a:round/>
            <a:headEnd type="triangle" w="med" len="me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22" name="Rectangle 58"/>
          <p:cNvSpPr>
            <a:spLocks noChangeArrowheads="1"/>
          </p:cNvSpPr>
          <p:nvPr/>
        </p:nvSpPr>
        <p:spPr bwMode="auto">
          <a:xfrm>
            <a:off x="5161013" y="3778501"/>
            <a:ext cx="353463" cy="251993"/>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sz="1200" b="1">
                <a:solidFill>
                  <a:srgbClr val="56127A"/>
                </a:solidFill>
                <a:latin typeface="Verdana" pitchFamily="34" charset="0"/>
                <a:ea typeface="굴림" pitchFamily="50" charset="-127"/>
              </a:rPr>
              <a:t>p1</a:t>
            </a:r>
          </a:p>
        </p:txBody>
      </p:sp>
      <p:sp>
        <p:nvSpPr>
          <p:cNvPr id="1624123" name="Rectangle 59"/>
          <p:cNvSpPr>
            <a:spLocks noChangeArrowheads="1"/>
          </p:cNvSpPr>
          <p:nvPr/>
        </p:nvSpPr>
        <p:spPr bwMode="auto">
          <a:xfrm>
            <a:off x="8101855" y="3121276"/>
            <a:ext cx="638798" cy="251993"/>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sz="1200" b="1">
                <a:solidFill>
                  <a:srgbClr val="56127A"/>
                </a:solidFill>
                <a:latin typeface="Verdana" pitchFamily="34" charset="0"/>
                <a:ea typeface="굴림" pitchFamily="50" charset="-127"/>
              </a:rPr>
              <a:t>offset</a:t>
            </a:r>
          </a:p>
        </p:txBody>
      </p:sp>
      <p:sp>
        <p:nvSpPr>
          <p:cNvPr id="1624124" name="Rectangle 60"/>
          <p:cNvSpPr>
            <a:spLocks noChangeArrowheads="1"/>
          </p:cNvSpPr>
          <p:nvPr/>
        </p:nvSpPr>
        <p:spPr bwMode="auto">
          <a:xfrm>
            <a:off x="6761213" y="3492751"/>
            <a:ext cx="353463" cy="251993"/>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sz="1200" b="1">
                <a:solidFill>
                  <a:srgbClr val="56127A"/>
                </a:solidFill>
                <a:latin typeface="Verdana" pitchFamily="34" charset="0"/>
                <a:ea typeface="굴림" pitchFamily="50" charset="-127"/>
              </a:rPr>
              <a:t>p2</a:t>
            </a:r>
          </a:p>
        </p:txBody>
      </p:sp>
      <p:sp>
        <p:nvSpPr>
          <p:cNvPr id="1624125" name="Rectangle 61"/>
          <p:cNvSpPr>
            <a:spLocks noChangeArrowheads="1"/>
          </p:cNvSpPr>
          <p:nvPr/>
        </p:nvSpPr>
        <p:spPr bwMode="auto">
          <a:xfrm>
            <a:off x="4419029" y="1718855"/>
            <a:ext cx="1898758" cy="344326"/>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dirty="0">
                <a:solidFill>
                  <a:srgbClr val="56127A"/>
                </a:solidFill>
                <a:latin typeface="Verdana" pitchFamily="34" charset="0"/>
                <a:ea typeface="굴림" pitchFamily="50" charset="-127"/>
              </a:rPr>
              <a:t>Virtual Address</a:t>
            </a:r>
          </a:p>
        </p:txBody>
      </p:sp>
      <p:sp>
        <p:nvSpPr>
          <p:cNvPr id="1624126" name="Rectangle 62"/>
          <p:cNvSpPr>
            <a:spLocks noChangeArrowheads="1"/>
          </p:cNvSpPr>
          <p:nvPr/>
        </p:nvSpPr>
        <p:spPr bwMode="auto">
          <a:xfrm>
            <a:off x="1600944" y="4098883"/>
            <a:ext cx="3005343" cy="251993"/>
          </a:xfrm>
          <a:prstGeom prst="rect">
            <a:avLst/>
          </a:prstGeom>
          <a:noFill/>
          <a:ln w="25400">
            <a:noFill/>
            <a:miter lim="800000"/>
            <a:headEnd/>
            <a:tailEnd/>
          </a:ln>
          <a:effectLst/>
        </p:spPr>
        <p:txBody>
          <a:bodyPr wrap="none" lIns="67866" tIns="33338" rIns="67866" bIns="33338">
            <a:spAutoFit/>
          </a:bodyPr>
          <a:lstStyle/>
          <a:p>
            <a:pPr algn="ctr" eaLnBrk="0" fontAlgn="base" hangingPunct="0">
              <a:spcBef>
                <a:spcPct val="0"/>
              </a:spcBef>
              <a:spcAft>
                <a:spcPct val="0"/>
              </a:spcAft>
            </a:pPr>
            <a:r>
              <a:rPr kumimoji="1" lang="en-US" altLang="ko-KR" sz="1200" dirty="0">
                <a:solidFill>
                  <a:srgbClr val="56127A"/>
                </a:solidFill>
                <a:latin typeface="Verdana" pitchFamily="34" charset="0"/>
                <a:ea typeface="굴림" pitchFamily="50" charset="-127"/>
              </a:rPr>
              <a:t>(Processor register, e.g., CR3 in x86)</a:t>
            </a:r>
          </a:p>
        </p:txBody>
      </p:sp>
      <p:sp>
        <p:nvSpPr>
          <p:cNvPr id="1624127" name="Rectangle 63" descr="Wide upward diagonal"/>
          <p:cNvSpPr>
            <a:spLocks noChangeArrowheads="1"/>
          </p:cNvSpPr>
          <p:nvPr/>
        </p:nvSpPr>
        <p:spPr bwMode="auto">
          <a:xfrm>
            <a:off x="2716849" y="5789695"/>
            <a:ext cx="304800" cy="171450"/>
          </a:xfrm>
          <a:prstGeom prst="rect">
            <a:avLst/>
          </a:prstGeom>
          <a:pattFill prst="wdUpDiag">
            <a:fgClr>
              <a:srgbClr val="000000"/>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28" name="Rectangle 64"/>
          <p:cNvSpPr>
            <a:spLocks noChangeArrowheads="1"/>
          </p:cNvSpPr>
          <p:nvPr/>
        </p:nvSpPr>
        <p:spPr bwMode="auto">
          <a:xfrm>
            <a:off x="3039510" y="5743261"/>
            <a:ext cx="3171543" cy="344326"/>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a:solidFill>
                  <a:srgbClr val="56127A"/>
                </a:solidFill>
                <a:latin typeface="Verdana" pitchFamily="34" charset="0"/>
                <a:ea typeface="굴림" pitchFamily="50" charset="-127"/>
              </a:rPr>
              <a:t>PTE of a nonexistent page</a:t>
            </a:r>
          </a:p>
        </p:txBody>
      </p:sp>
      <p:sp>
        <p:nvSpPr>
          <p:cNvPr id="1624129" name="Rectangle 65" descr="Wide upward diagonal"/>
          <p:cNvSpPr>
            <a:spLocks noChangeArrowheads="1"/>
          </p:cNvSpPr>
          <p:nvPr/>
        </p:nvSpPr>
        <p:spPr bwMode="auto">
          <a:xfrm>
            <a:off x="5618211" y="3607050"/>
            <a:ext cx="685800" cy="183356"/>
          </a:xfrm>
          <a:prstGeom prst="rect">
            <a:avLst/>
          </a:prstGeom>
          <a:pattFill prst="wdUpDiag">
            <a:fgClr>
              <a:srgbClr val="000000"/>
            </a:fgClr>
            <a:bgClr>
              <a:schemeClr val="bg1"/>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0" name="Rectangle 66"/>
          <p:cNvSpPr>
            <a:spLocks noChangeArrowheads="1"/>
          </p:cNvSpPr>
          <p:nvPr/>
        </p:nvSpPr>
        <p:spPr bwMode="auto">
          <a:xfrm>
            <a:off x="5618211" y="3435600"/>
            <a:ext cx="685800" cy="183356"/>
          </a:xfrm>
          <a:prstGeom prst="rect">
            <a:avLst/>
          </a:prstGeom>
          <a:solidFill>
            <a:schemeClr val="bg1"/>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1" name="Rectangle 67" descr="40%"/>
          <p:cNvSpPr>
            <a:spLocks noChangeArrowheads="1"/>
          </p:cNvSpPr>
          <p:nvPr/>
        </p:nvSpPr>
        <p:spPr bwMode="auto">
          <a:xfrm>
            <a:off x="5618211" y="3949949"/>
            <a:ext cx="685800" cy="171450"/>
          </a:xfrm>
          <a:prstGeom prst="rect">
            <a:avLst/>
          </a:prstGeom>
          <a:pattFill prst="pct40">
            <a:fgClr>
              <a:srgbClr val="FFA74F"/>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2" name="Rectangle 68"/>
          <p:cNvSpPr>
            <a:spLocks noChangeArrowheads="1"/>
          </p:cNvSpPr>
          <p:nvPr/>
        </p:nvSpPr>
        <p:spPr bwMode="auto">
          <a:xfrm>
            <a:off x="5618211" y="3778500"/>
            <a:ext cx="685800" cy="183356"/>
          </a:xfrm>
          <a:prstGeom prst="rect">
            <a:avLst/>
          </a:prstGeom>
          <a:solidFill>
            <a:schemeClr val="bg1"/>
          </a:solidFill>
          <a:ln w="25400">
            <a:solidFill>
              <a:schemeClr val="accent2"/>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3" name="Rectangle 69"/>
          <p:cNvSpPr>
            <a:spLocks noChangeArrowheads="1"/>
          </p:cNvSpPr>
          <p:nvPr/>
        </p:nvSpPr>
        <p:spPr bwMode="auto">
          <a:xfrm>
            <a:off x="7104112" y="3492750"/>
            <a:ext cx="673894" cy="183356"/>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4" name="Rectangle 70" descr="Wide upward diagonal"/>
          <p:cNvSpPr>
            <a:spLocks noChangeArrowheads="1"/>
          </p:cNvSpPr>
          <p:nvPr/>
        </p:nvSpPr>
        <p:spPr bwMode="auto">
          <a:xfrm>
            <a:off x="7104112" y="3149850"/>
            <a:ext cx="673894" cy="183356"/>
          </a:xfrm>
          <a:prstGeom prst="rect">
            <a:avLst/>
          </a:prstGeom>
          <a:pattFill prst="wdUpDiag">
            <a:fgClr>
              <a:schemeClr val="tx1"/>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5" name="Rectangle 71" descr="40%"/>
          <p:cNvSpPr>
            <a:spLocks noChangeArrowheads="1"/>
          </p:cNvSpPr>
          <p:nvPr/>
        </p:nvSpPr>
        <p:spPr bwMode="auto">
          <a:xfrm>
            <a:off x="7104112" y="3321300"/>
            <a:ext cx="673894" cy="183356"/>
          </a:xfrm>
          <a:prstGeom prst="rect">
            <a:avLst/>
          </a:prstGeom>
          <a:pattFill prst="pct40">
            <a:fgClr>
              <a:srgbClr val="FFA74F"/>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6" name="Rectangle 72"/>
          <p:cNvSpPr>
            <a:spLocks noChangeArrowheads="1"/>
          </p:cNvSpPr>
          <p:nvPr/>
        </p:nvSpPr>
        <p:spPr bwMode="auto">
          <a:xfrm>
            <a:off x="7104112" y="3664200"/>
            <a:ext cx="673894" cy="183356"/>
          </a:xfrm>
          <a:prstGeom prst="rect">
            <a:avLst/>
          </a:prstGeom>
          <a:solidFill>
            <a:srgbClr val="FFCC66"/>
          </a:solid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7" name="Rectangle 73"/>
          <p:cNvSpPr>
            <a:spLocks noChangeArrowheads="1"/>
          </p:cNvSpPr>
          <p:nvPr/>
        </p:nvSpPr>
        <p:spPr bwMode="auto">
          <a:xfrm>
            <a:off x="7142212" y="2187824"/>
            <a:ext cx="676275" cy="723900"/>
          </a:xfrm>
          <a:prstGeom prst="rect">
            <a:avLst/>
          </a:prstGeom>
          <a:no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8" name="Line 74"/>
          <p:cNvSpPr>
            <a:spLocks noChangeShapeType="1"/>
          </p:cNvSpPr>
          <p:nvPr/>
        </p:nvSpPr>
        <p:spPr bwMode="auto">
          <a:xfrm>
            <a:off x="7142213" y="2552155"/>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39" name="Line 75"/>
          <p:cNvSpPr>
            <a:spLocks noChangeShapeType="1"/>
          </p:cNvSpPr>
          <p:nvPr/>
        </p:nvSpPr>
        <p:spPr bwMode="auto">
          <a:xfrm>
            <a:off x="7142213" y="2742655"/>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40" name="Line 76"/>
          <p:cNvSpPr>
            <a:spLocks noChangeShapeType="1"/>
          </p:cNvSpPr>
          <p:nvPr/>
        </p:nvSpPr>
        <p:spPr bwMode="auto">
          <a:xfrm>
            <a:off x="7142213" y="2362846"/>
            <a:ext cx="669131" cy="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41" name="Line 77"/>
          <p:cNvSpPr>
            <a:spLocks noChangeShapeType="1"/>
          </p:cNvSpPr>
          <p:nvPr/>
        </p:nvSpPr>
        <p:spPr bwMode="auto">
          <a:xfrm>
            <a:off x="5646786" y="2425949"/>
            <a:ext cx="0" cy="20955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900">
              <a:solidFill>
                <a:srgbClr val="000000"/>
              </a:solidFill>
              <a:latin typeface="Arial" pitchFamily="34" charset="0"/>
              <a:ea typeface="굴림" pitchFamily="34" charset="-127"/>
            </a:endParaRPr>
          </a:p>
        </p:txBody>
      </p:sp>
      <p:sp>
        <p:nvSpPr>
          <p:cNvPr id="1624142" name="Line 78"/>
          <p:cNvSpPr>
            <a:spLocks noChangeShapeType="1"/>
          </p:cNvSpPr>
          <p:nvPr/>
        </p:nvSpPr>
        <p:spPr bwMode="auto">
          <a:xfrm>
            <a:off x="4932411" y="2425949"/>
            <a:ext cx="0" cy="209550"/>
          </a:xfrm>
          <a:prstGeom prst="line">
            <a:avLst/>
          </a:prstGeom>
          <a:noFill/>
          <a:ln w="25400">
            <a:solidFill>
              <a:schemeClr val="tx1"/>
            </a:solidFill>
            <a:round/>
            <a:headEnd/>
            <a:tailEnd/>
          </a:ln>
          <a:effectLst/>
        </p:spPr>
        <p:txBody>
          <a:bodyPr wrap="none" anchor="ctr"/>
          <a:lstStyle/>
          <a:p>
            <a:pPr algn="ctr" eaLnBrk="0" fontAlgn="base" hangingPunct="0">
              <a:spcBef>
                <a:spcPct val="50000"/>
              </a:spcBef>
              <a:spcAft>
                <a:spcPct val="0"/>
              </a:spcAft>
            </a:pPr>
            <a:endParaRPr kumimoji="1" lang="ko-KR" altLang="en-US" sz="900">
              <a:solidFill>
                <a:srgbClr val="000000"/>
              </a:solidFill>
              <a:latin typeface="Arial" pitchFamily="34" charset="0"/>
              <a:ea typeface="굴림" pitchFamily="34" charset="-127"/>
            </a:endParaRPr>
          </a:p>
        </p:txBody>
      </p:sp>
      <p:sp>
        <p:nvSpPr>
          <p:cNvPr id="1624143" name="Rectangle 79"/>
          <p:cNvSpPr>
            <a:spLocks noChangeArrowheads="1"/>
          </p:cNvSpPr>
          <p:nvPr/>
        </p:nvSpPr>
        <p:spPr bwMode="auto">
          <a:xfrm>
            <a:off x="4416871" y="2380707"/>
            <a:ext cx="1770518" cy="236604"/>
          </a:xfrm>
          <a:prstGeom prst="rect">
            <a:avLst/>
          </a:prstGeom>
          <a:noFill/>
          <a:ln w="25400">
            <a:noFill/>
            <a:miter lim="800000"/>
            <a:headEnd/>
            <a:tailEnd/>
          </a:ln>
          <a:effectLst/>
        </p:spPr>
        <p:txBody>
          <a:bodyPr wrap="none" lIns="67866" tIns="33338" rIns="67866" bIns="33338">
            <a:spAutoFit/>
          </a:bodyPr>
          <a:lstStyle/>
          <a:p>
            <a:pPr eaLnBrk="0" fontAlgn="base" hangingPunct="0">
              <a:spcBef>
                <a:spcPct val="0"/>
              </a:spcBef>
              <a:spcAft>
                <a:spcPct val="0"/>
              </a:spcAft>
            </a:pPr>
            <a:r>
              <a:rPr kumimoji="1" lang="en-US" altLang="ko-KR" sz="1100" dirty="0">
                <a:solidFill>
                  <a:srgbClr val="56127A"/>
                </a:solidFill>
                <a:latin typeface="Verdana" pitchFamily="34" charset="0"/>
                <a:ea typeface="굴림" pitchFamily="50" charset="-127"/>
              </a:rPr>
              <a:t>p1</a:t>
            </a:r>
            <a:r>
              <a:rPr kumimoji="1" lang="en-US" altLang="ko-KR" sz="1100" dirty="0">
                <a:solidFill>
                  <a:srgbClr val="00AE00"/>
                </a:solidFill>
                <a:latin typeface="Arial" pitchFamily="34" charset="0"/>
                <a:ea typeface="굴림" pitchFamily="50" charset="-127"/>
              </a:rPr>
              <a:t>          </a:t>
            </a:r>
            <a:r>
              <a:rPr kumimoji="1" lang="en-US" altLang="ko-KR" sz="1100" dirty="0">
                <a:solidFill>
                  <a:srgbClr val="56127A"/>
                </a:solidFill>
                <a:latin typeface="Verdana" pitchFamily="34" charset="0"/>
                <a:ea typeface="굴림" pitchFamily="50" charset="-127"/>
              </a:rPr>
              <a:t>p2   </a:t>
            </a:r>
            <a:r>
              <a:rPr kumimoji="1" lang="en-US" altLang="ko-KR" sz="1100" dirty="0">
                <a:solidFill>
                  <a:srgbClr val="00AE00"/>
                </a:solidFill>
                <a:latin typeface="Arial" pitchFamily="34" charset="0"/>
                <a:ea typeface="굴림" pitchFamily="50" charset="-127"/>
              </a:rPr>
              <a:t>         </a:t>
            </a:r>
            <a:r>
              <a:rPr kumimoji="1" lang="en-US" altLang="ko-KR" sz="1100" dirty="0">
                <a:solidFill>
                  <a:srgbClr val="56127A"/>
                </a:solidFill>
                <a:latin typeface="Verdana" pitchFamily="34" charset="0"/>
                <a:ea typeface="굴림" pitchFamily="50" charset="-127"/>
              </a:rPr>
              <a:t>offset</a:t>
            </a:r>
          </a:p>
        </p:txBody>
      </p:sp>
      <p:sp>
        <p:nvSpPr>
          <p:cNvPr id="1624144" name="Text Box 80"/>
          <p:cNvSpPr txBox="1">
            <a:spLocks noChangeArrowheads="1"/>
          </p:cNvSpPr>
          <p:nvPr/>
        </p:nvSpPr>
        <p:spPr bwMode="auto">
          <a:xfrm>
            <a:off x="6304011" y="2175918"/>
            <a:ext cx="258404" cy="230832"/>
          </a:xfrm>
          <a:prstGeom prst="rect">
            <a:avLst/>
          </a:prstGeom>
          <a:noFill/>
          <a:ln w="25400">
            <a:noFill/>
            <a:miter lim="800000"/>
            <a:headEnd/>
            <a:tailEnd/>
          </a:ln>
          <a:effectLst/>
        </p:spPr>
        <p:txBody>
          <a:bodyPr wrap="none">
            <a:spAutoFit/>
          </a:bodyPr>
          <a:lstStyle/>
          <a:p>
            <a:pPr eaLnBrk="0" fontAlgn="base" hangingPunct="0">
              <a:spcBef>
                <a:spcPct val="0"/>
              </a:spcBef>
              <a:spcAft>
                <a:spcPct val="0"/>
              </a:spcAft>
            </a:pPr>
            <a:r>
              <a:rPr kumimoji="1" lang="en-US" altLang="ko-KR" sz="900">
                <a:solidFill>
                  <a:srgbClr val="56127A"/>
                </a:solidFill>
                <a:latin typeface="Verdana" pitchFamily="34" charset="0"/>
                <a:ea typeface="굴림" pitchFamily="50" charset="-127"/>
              </a:rPr>
              <a:t>0</a:t>
            </a:r>
          </a:p>
        </p:txBody>
      </p:sp>
      <p:sp>
        <p:nvSpPr>
          <p:cNvPr id="1624145" name="Text Box 81"/>
          <p:cNvSpPr txBox="1">
            <a:spLocks noChangeArrowheads="1"/>
          </p:cNvSpPr>
          <p:nvPr/>
        </p:nvSpPr>
        <p:spPr bwMode="auto">
          <a:xfrm>
            <a:off x="5618211" y="2178300"/>
            <a:ext cx="342900" cy="230832"/>
          </a:xfrm>
          <a:prstGeom prst="rect">
            <a:avLst/>
          </a:prstGeom>
          <a:noFill/>
          <a:ln w="25400">
            <a:noFill/>
            <a:miter lim="800000"/>
            <a:headEnd/>
            <a:tailEnd/>
          </a:ln>
          <a:effectLst/>
        </p:spPr>
        <p:txBody>
          <a:bodyPr>
            <a:spAutoFit/>
          </a:bodyPr>
          <a:lstStyle/>
          <a:p>
            <a:pPr eaLnBrk="0" fontAlgn="base" hangingPunct="0">
              <a:spcBef>
                <a:spcPct val="50000"/>
              </a:spcBef>
              <a:spcAft>
                <a:spcPct val="0"/>
              </a:spcAft>
            </a:pPr>
            <a:r>
              <a:rPr kumimoji="1" lang="en-US" altLang="ko-KR" sz="900">
                <a:solidFill>
                  <a:srgbClr val="56127A"/>
                </a:solidFill>
                <a:latin typeface="Verdana" pitchFamily="34" charset="0"/>
                <a:ea typeface="굴림" pitchFamily="50" charset="-127"/>
              </a:rPr>
              <a:t>11</a:t>
            </a:r>
          </a:p>
        </p:txBody>
      </p:sp>
      <p:sp>
        <p:nvSpPr>
          <p:cNvPr id="1624146" name="Text Box 82"/>
          <p:cNvSpPr txBox="1">
            <a:spLocks noChangeArrowheads="1"/>
          </p:cNvSpPr>
          <p:nvPr/>
        </p:nvSpPr>
        <p:spPr bwMode="auto">
          <a:xfrm>
            <a:off x="5389611" y="2178300"/>
            <a:ext cx="342900" cy="230832"/>
          </a:xfrm>
          <a:prstGeom prst="rect">
            <a:avLst/>
          </a:prstGeom>
          <a:noFill/>
          <a:ln w="25400">
            <a:noFill/>
            <a:miter lim="800000"/>
            <a:headEnd/>
            <a:tailEnd/>
          </a:ln>
          <a:effectLst/>
        </p:spPr>
        <p:txBody>
          <a:bodyPr>
            <a:spAutoFit/>
          </a:bodyPr>
          <a:lstStyle/>
          <a:p>
            <a:pPr eaLnBrk="0" fontAlgn="base" hangingPunct="0">
              <a:spcBef>
                <a:spcPct val="50000"/>
              </a:spcBef>
              <a:spcAft>
                <a:spcPct val="0"/>
              </a:spcAft>
            </a:pPr>
            <a:r>
              <a:rPr kumimoji="1" lang="en-US" altLang="ko-KR" sz="900">
                <a:solidFill>
                  <a:srgbClr val="56127A"/>
                </a:solidFill>
                <a:latin typeface="Verdana" pitchFamily="34" charset="0"/>
                <a:ea typeface="굴림" pitchFamily="50" charset="-127"/>
              </a:rPr>
              <a:t>12</a:t>
            </a:r>
          </a:p>
        </p:txBody>
      </p:sp>
      <p:sp>
        <p:nvSpPr>
          <p:cNvPr id="1624147" name="Text Box 83"/>
          <p:cNvSpPr txBox="1">
            <a:spLocks noChangeArrowheads="1"/>
          </p:cNvSpPr>
          <p:nvPr/>
        </p:nvSpPr>
        <p:spPr bwMode="auto">
          <a:xfrm>
            <a:off x="4875261" y="2178300"/>
            <a:ext cx="342900" cy="230832"/>
          </a:xfrm>
          <a:prstGeom prst="rect">
            <a:avLst/>
          </a:prstGeom>
          <a:noFill/>
          <a:ln w="25400">
            <a:noFill/>
            <a:miter lim="800000"/>
            <a:headEnd/>
            <a:tailEnd/>
          </a:ln>
          <a:effectLst/>
        </p:spPr>
        <p:txBody>
          <a:bodyPr>
            <a:spAutoFit/>
          </a:bodyPr>
          <a:lstStyle/>
          <a:p>
            <a:pPr eaLnBrk="0" fontAlgn="base" hangingPunct="0">
              <a:spcBef>
                <a:spcPct val="50000"/>
              </a:spcBef>
              <a:spcAft>
                <a:spcPct val="0"/>
              </a:spcAft>
            </a:pPr>
            <a:r>
              <a:rPr kumimoji="1" lang="en-US" altLang="ko-KR" sz="900">
                <a:solidFill>
                  <a:srgbClr val="56127A"/>
                </a:solidFill>
                <a:latin typeface="Verdana" pitchFamily="34" charset="0"/>
                <a:ea typeface="굴림" pitchFamily="50" charset="-127"/>
              </a:rPr>
              <a:t>21</a:t>
            </a:r>
          </a:p>
        </p:txBody>
      </p:sp>
      <p:sp>
        <p:nvSpPr>
          <p:cNvPr id="1624148" name="Text Box 84"/>
          <p:cNvSpPr txBox="1">
            <a:spLocks noChangeArrowheads="1"/>
          </p:cNvSpPr>
          <p:nvPr/>
        </p:nvSpPr>
        <p:spPr bwMode="auto">
          <a:xfrm>
            <a:off x="4646661" y="2178300"/>
            <a:ext cx="342900" cy="230832"/>
          </a:xfrm>
          <a:prstGeom prst="rect">
            <a:avLst/>
          </a:prstGeom>
          <a:noFill/>
          <a:ln w="25400">
            <a:noFill/>
            <a:miter lim="800000"/>
            <a:headEnd/>
            <a:tailEnd/>
          </a:ln>
          <a:effectLst/>
        </p:spPr>
        <p:txBody>
          <a:bodyPr>
            <a:spAutoFit/>
          </a:bodyPr>
          <a:lstStyle/>
          <a:p>
            <a:pPr eaLnBrk="0" fontAlgn="base" hangingPunct="0">
              <a:spcBef>
                <a:spcPct val="50000"/>
              </a:spcBef>
              <a:spcAft>
                <a:spcPct val="0"/>
              </a:spcAft>
            </a:pPr>
            <a:r>
              <a:rPr kumimoji="1" lang="en-US" altLang="ko-KR" sz="900">
                <a:solidFill>
                  <a:srgbClr val="56127A"/>
                </a:solidFill>
                <a:latin typeface="Verdana" pitchFamily="34" charset="0"/>
                <a:ea typeface="굴림" pitchFamily="50" charset="-127"/>
              </a:rPr>
              <a:t>22</a:t>
            </a:r>
          </a:p>
        </p:txBody>
      </p:sp>
      <p:sp>
        <p:nvSpPr>
          <p:cNvPr id="1624149" name="Text Box 85"/>
          <p:cNvSpPr txBox="1">
            <a:spLocks noChangeArrowheads="1"/>
          </p:cNvSpPr>
          <p:nvPr/>
        </p:nvSpPr>
        <p:spPr bwMode="auto">
          <a:xfrm>
            <a:off x="4189461" y="2178300"/>
            <a:ext cx="342900" cy="230832"/>
          </a:xfrm>
          <a:prstGeom prst="rect">
            <a:avLst/>
          </a:prstGeom>
          <a:noFill/>
          <a:ln w="25400">
            <a:noFill/>
            <a:miter lim="800000"/>
            <a:headEnd/>
            <a:tailEnd/>
          </a:ln>
          <a:effectLst/>
        </p:spPr>
        <p:txBody>
          <a:bodyPr>
            <a:spAutoFit/>
          </a:bodyPr>
          <a:lstStyle/>
          <a:p>
            <a:pPr eaLnBrk="0" fontAlgn="base" hangingPunct="0">
              <a:spcBef>
                <a:spcPct val="50000"/>
              </a:spcBef>
              <a:spcAft>
                <a:spcPct val="0"/>
              </a:spcAft>
            </a:pPr>
            <a:r>
              <a:rPr kumimoji="1" lang="en-US" altLang="ko-KR" sz="900">
                <a:solidFill>
                  <a:srgbClr val="56127A"/>
                </a:solidFill>
                <a:latin typeface="Verdana" pitchFamily="34" charset="0"/>
                <a:ea typeface="굴림" pitchFamily="50" charset="-127"/>
              </a:rPr>
              <a:t>31</a:t>
            </a:r>
          </a:p>
        </p:txBody>
      </p:sp>
      <p:sp>
        <p:nvSpPr>
          <p:cNvPr id="1624150" name="AutoShape 86"/>
          <p:cNvSpPr>
            <a:spLocks/>
          </p:cNvSpPr>
          <p:nvPr/>
        </p:nvSpPr>
        <p:spPr bwMode="auto">
          <a:xfrm rot="5400000">
            <a:off x="4475211" y="2464049"/>
            <a:ext cx="228600" cy="685800"/>
          </a:xfrm>
          <a:prstGeom prst="rightBrace">
            <a:avLst>
              <a:gd name="adj1" fmla="val 34375"/>
              <a:gd name="adj2" fmla="val 50000"/>
            </a:avLst>
          </a:prstGeom>
          <a:noFill/>
          <a:ln w="25400">
            <a:solidFill>
              <a:schemeClr val="tx2"/>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51" name="Text Box 87"/>
          <p:cNvSpPr txBox="1">
            <a:spLocks noChangeArrowheads="1"/>
          </p:cNvSpPr>
          <p:nvPr/>
        </p:nvSpPr>
        <p:spPr bwMode="auto">
          <a:xfrm>
            <a:off x="4183517" y="2888131"/>
            <a:ext cx="785792" cy="430887"/>
          </a:xfrm>
          <a:prstGeom prst="rect">
            <a:avLst/>
          </a:prstGeom>
          <a:noFill/>
          <a:ln w="25400">
            <a:noFill/>
            <a:miter lim="800000"/>
            <a:headEnd/>
            <a:tailEnd/>
          </a:ln>
          <a:effectLst/>
        </p:spPr>
        <p:txBody>
          <a:bodyPr wrap="none">
            <a:spAutoFit/>
          </a:bodyPr>
          <a:lstStyle/>
          <a:p>
            <a:pPr algn="ctr" eaLnBrk="0" fontAlgn="base" hangingPunct="0">
              <a:spcBef>
                <a:spcPct val="0"/>
              </a:spcBef>
              <a:spcAft>
                <a:spcPct val="0"/>
              </a:spcAft>
            </a:pPr>
            <a:r>
              <a:rPr kumimoji="1" lang="en-US" altLang="ko-KR" sz="1100">
                <a:solidFill>
                  <a:srgbClr val="56127A"/>
                </a:solidFill>
                <a:latin typeface="Verdana" pitchFamily="34" charset="0"/>
                <a:ea typeface="굴림" pitchFamily="50" charset="-127"/>
              </a:rPr>
              <a:t>10-bit</a:t>
            </a:r>
          </a:p>
          <a:p>
            <a:pPr algn="ctr" eaLnBrk="0" fontAlgn="base" hangingPunct="0">
              <a:spcBef>
                <a:spcPct val="0"/>
              </a:spcBef>
              <a:spcAft>
                <a:spcPct val="0"/>
              </a:spcAft>
            </a:pPr>
            <a:r>
              <a:rPr kumimoji="1" lang="en-US" altLang="ko-KR" sz="1100">
                <a:solidFill>
                  <a:srgbClr val="56127A"/>
                </a:solidFill>
                <a:latin typeface="Verdana" pitchFamily="34" charset="0"/>
                <a:ea typeface="굴림" pitchFamily="50" charset="-127"/>
              </a:rPr>
              <a:t>L1 index</a:t>
            </a:r>
          </a:p>
        </p:txBody>
      </p:sp>
      <p:sp>
        <p:nvSpPr>
          <p:cNvPr id="1624152" name="AutoShape 88"/>
          <p:cNvSpPr>
            <a:spLocks/>
          </p:cNvSpPr>
          <p:nvPr/>
        </p:nvSpPr>
        <p:spPr bwMode="auto">
          <a:xfrm rot="5400000">
            <a:off x="5161011" y="2464049"/>
            <a:ext cx="228600" cy="685800"/>
          </a:xfrm>
          <a:prstGeom prst="rightBrace">
            <a:avLst>
              <a:gd name="adj1" fmla="val 34375"/>
              <a:gd name="adj2" fmla="val 50000"/>
            </a:avLst>
          </a:prstGeom>
          <a:noFill/>
          <a:ln w="25400">
            <a:solidFill>
              <a:schemeClr val="tx2"/>
            </a:solidFill>
            <a:round/>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53" name="Text Box 89"/>
          <p:cNvSpPr txBox="1">
            <a:spLocks noChangeArrowheads="1"/>
          </p:cNvSpPr>
          <p:nvPr/>
        </p:nvSpPr>
        <p:spPr bwMode="auto">
          <a:xfrm>
            <a:off x="4983617" y="2888131"/>
            <a:ext cx="785792" cy="430887"/>
          </a:xfrm>
          <a:prstGeom prst="rect">
            <a:avLst/>
          </a:prstGeom>
          <a:noFill/>
          <a:ln w="25400">
            <a:noFill/>
            <a:miter lim="800000"/>
            <a:headEnd/>
            <a:tailEnd/>
          </a:ln>
          <a:effectLst/>
        </p:spPr>
        <p:txBody>
          <a:bodyPr wrap="none">
            <a:spAutoFit/>
          </a:bodyPr>
          <a:lstStyle/>
          <a:p>
            <a:pPr algn="ctr" eaLnBrk="0" fontAlgn="base" hangingPunct="0">
              <a:spcBef>
                <a:spcPct val="0"/>
              </a:spcBef>
              <a:spcAft>
                <a:spcPct val="0"/>
              </a:spcAft>
            </a:pPr>
            <a:r>
              <a:rPr kumimoji="1" lang="en-US" altLang="ko-KR" sz="1100" dirty="0">
                <a:solidFill>
                  <a:srgbClr val="56127A"/>
                </a:solidFill>
                <a:latin typeface="Verdana" pitchFamily="34" charset="0"/>
                <a:ea typeface="굴림" pitchFamily="50" charset="-127"/>
              </a:rPr>
              <a:t>10-bit </a:t>
            </a:r>
          </a:p>
          <a:p>
            <a:pPr algn="ctr" eaLnBrk="0" fontAlgn="base" hangingPunct="0">
              <a:spcBef>
                <a:spcPct val="0"/>
              </a:spcBef>
              <a:spcAft>
                <a:spcPct val="0"/>
              </a:spcAft>
            </a:pPr>
            <a:r>
              <a:rPr kumimoji="1" lang="en-US" altLang="ko-KR" sz="1100" dirty="0">
                <a:solidFill>
                  <a:srgbClr val="56127A"/>
                </a:solidFill>
                <a:latin typeface="Verdana" pitchFamily="34" charset="0"/>
                <a:ea typeface="굴림" pitchFamily="50" charset="-127"/>
              </a:rPr>
              <a:t>L2 index</a:t>
            </a:r>
          </a:p>
        </p:txBody>
      </p:sp>
      <p:sp>
        <p:nvSpPr>
          <p:cNvPr id="1624154" name="Rectangle 90" descr="40%"/>
          <p:cNvSpPr>
            <a:spLocks noChangeArrowheads="1"/>
          </p:cNvSpPr>
          <p:nvPr/>
        </p:nvSpPr>
        <p:spPr bwMode="auto">
          <a:xfrm>
            <a:off x="2677559" y="5200337"/>
            <a:ext cx="357188" cy="226219"/>
          </a:xfrm>
          <a:prstGeom prst="rect">
            <a:avLst/>
          </a:prstGeom>
          <a:pattFill prst="pct40">
            <a:fgClr>
              <a:srgbClr val="FFCC66"/>
            </a:fgClr>
            <a:bgClr>
              <a:srgbClr val="FFFFFF"/>
            </a:bgClr>
          </a:pattFill>
          <a:ln w="25400">
            <a:no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55" name="Rectangle 91" descr="40%"/>
          <p:cNvSpPr>
            <a:spLocks noChangeArrowheads="1"/>
          </p:cNvSpPr>
          <p:nvPr/>
        </p:nvSpPr>
        <p:spPr bwMode="auto">
          <a:xfrm>
            <a:off x="5618211" y="3778499"/>
            <a:ext cx="685800" cy="171450"/>
          </a:xfrm>
          <a:prstGeom prst="rect">
            <a:avLst/>
          </a:prstGeom>
          <a:pattFill prst="pct40">
            <a:fgClr>
              <a:srgbClr val="FFA74F"/>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56" name="Rectangle 92" descr="40%"/>
          <p:cNvSpPr>
            <a:spLocks noChangeArrowheads="1"/>
          </p:cNvSpPr>
          <p:nvPr/>
        </p:nvSpPr>
        <p:spPr bwMode="auto">
          <a:xfrm>
            <a:off x="5618211" y="3445124"/>
            <a:ext cx="685800" cy="171450"/>
          </a:xfrm>
          <a:prstGeom prst="rect">
            <a:avLst/>
          </a:prstGeom>
          <a:pattFill prst="pct40">
            <a:fgClr>
              <a:srgbClr val="FFA74F"/>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1624157" name="Rectangle 93" descr="40%"/>
          <p:cNvSpPr>
            <a:spLocks noChangeArrowheads="1"/>
          </p:cNvSpPr>
          <p:nvPr/>
        </p:nvSpPr>
        <p:spPr bwMode="auto">
          <a:xfrm>
            <a:off x="4008486" y="3883274"/>
            <a:ext cx="685800" cy="171450"/>
          </a:xfrm>
          <a:prstGeom prst="rect">
            <a:avLst/>
          </a:prstGeom>
          <a:pattFill prst="pct40">
            <a:fgClr>
              <a:srgbClr val="FFA74F"/>
            </a:fgClr>
            <a:bgClr>
              <a:srgbClr val="FFFFFF"/>
            </a:bgClr>
          </a:pattFill>
          <a:ln w="25400">
            <a:solidFill>
              <a:schemeClr val="tx1"/>
            </a:solidFill>
            <a:miter lim="800000"/>
            <a:headEnd/>
            <a:tailEnd/>
          </a:ln>
          <a:effectLst/>
        </p:spPr>
        <p:txBody>
          <a:bodyPr wrap="none" anchor="ctr"/>
          <a:lstStyle/>
          <a:p>
            <a:pPr algn="ctr" eaLnBrk="0" fontAlgn="base" hangingPunct="0">
              <a:spcBef>
                <a:spcPct val="50000"/>
              </a:spcBef>
              <a:spcAft>
                <a:spcPct val="0"/>
              </a:spcAft>
            </a:pPr>
            <a:endParaRPr kumimoji="1" lang="ko-KR" altLang="en-US" sz="1200">
              <a:solidFill>
                <a:srgbClr val="000000"/>
              </a:solidFill>
              <a:latin typeface="Arial" pitchFamily="34" charset="0"/>
              <a:ea typeface="굴림" pitchFamily="34" charset="-127"/>
            </a:endParaRPr>
          </a:p>
        </p:txBody>
      </p:sp>
      <p:sp>
        <p:nvSpPr>
          <p:cNvPr id="97" name="TextBox 96"/>
          <p:cNvSpPr txBox="1"/>
          <p:nvPr/>
        </p:nvSpPr>
        <p:spPr>
          <a:xfrm>
            <a:off x="7665245" y="0"/>
            <a:ext cx="3023135" cy="369332"/>
          </a:xfrm>
          <a:prstGeom prst="rect">
            <a:avLst/>
          </a:prstGeom>
          <a:noFill/>
        </p:spPr>
        <p:txBody>
          <a:bodyPr wrap="none" rtlCol="0">
            <a:spAutoFit/>
          </a:bodyPr>
          <a:lstStyle/>
          <a:p>
            <a:pPr fontAlgn="base">
              <a:spcBef>
                <a:spcPct val="0"/>
              </a:spcBef>
              <a:spcAft>
                <a:spcPct val="0"/>
              </a:spcAft>
            </a:pPr>
            <a:r>
              <a:rPr kumimoji="1" lang="en-US" altLang="ko-KR" dirty="0">
                <a:solidFill>
                  <a:prstClr val="black"/>
                </a:solidFill>
                <a:latin typeface="Tahoma" pitchFamily="34" charset="0"/>
                <a:ea typeface="Tahoma" pitchFamily="34" charset="0"/>
                <a:cs typeface="Tahoma" pitchFamily="34" charset="0"/>
              </a:rPr>
              <a:t>[Source: K. </a:t>
            </a:r>
            <a:r>
              <a:rPr kumimoji="1" lang="en-US" altLang="ko-KR" dirty="0" err="1">
                <a:solidFill>
                  <a:prstClr val="black"/>
                </a:solidFill>
                <a:latin typeface="Tahoma" pitchFamily="34" charset="0"/>
                <a:ea typeface="Tahoma" pitchFamily="34" charset="0"/>
                <a:cs typeface="Tahoma" pitchFamily="34" charset="0"/>
              </a:rPr>
              <a:t>Asanovic</a:t>
            </a:r>
            <a:r>
              <a:rPr kumimoji="1" lang="en-US" altLang="ko-KR" dirty="0">
                <a:solidFill>
                  <a:prstClr val="black"/>
                </a:solidFill>
                <a:latin typeface="Tahoma" pitchFamily="34" charset="0"/>
                <a:ea typeface="Tahoma" pitchFamily="34" charset="0"/>
                <a:cs typeface="Tahoma" pitchFamily="34" charset="0"/>
              </a:rPr>
              <a:t>, 2008]</a:t>
            </a:r>
            <a:endParaRPr kumimoji="1" lang="ko-KR" altLang="en-US" dirty="0">
              <a:solidFill>
                <a:prstClr val="black"/>
              </a:solidFill>
              <a:latin typeface="Tahoma" pitchFamily="34" charset="0"/>
              <a:ea typeface="굴림" pitchFamily="34" charset="-127"/>
              <a:cs typeface="Tahoma" pitchFamily="34" charset="0"/>
            </a:endParaRPr>
          </a:p>
        </p:txBody>
      </p:sp>
      <p:sp>
        <p:nvSpPr>
          <p:cNvPr id="5" name="제목 4"/>
          <p:cNvSpPr>
            <a:spLocks noGrp="1"/>
          </p:cNvSpPr>
          <p:nvPr>
            <p:ph type="title"/>
          </p:nvPr>
        </p:nvSpPr>
        <p:spPr/>
        <p:txBody>
          <a:bodyPr/>
          <a:lstStyle/>
          <a:p>
            <a:r>
              <a:rPr lang="en-US" altLang="ko-KR" dirty="0">
                <a:ea typeface="굴림" pitchFamily="50" charset="-127"/>
              </a:rPr>
              <a:t>Hierarchical Page Table to Reduce Page Table Size</a:t>
            </a:r>
            <a:endParaRPr lang="ko-KR" altLang="en-US" dirty="0"/>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pPr/>
              <a:t>26</a:t>
            </a:fld>
            <a:endParaRPr lang="ko-KR" altLang="en-US"/>
          </a:p>
        </p:txBody>
      </p:sp>
      <p:pic>
        <p:nvPicPr>
          <p:cNvPr id="8" name="오디오 7">
            <a:hlinkClick r:id="" action="ppaction://media"/>
            <a:extLst>
              <a:ext uri="{FF2B5EF4-FFF2-40B4-BE49-F238E27FC236}">
                <a16:creationId xmlns:a16="http://schemas.microsoft.com/office/drawing/2014/main" id="{156D9F46-CA20-A64A-BCCD-1979E63770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821726097"/>
      </p:ext>
    </p:extLst>
  </p:cSld>
  <p:clrMapOvr>
    <a:masterClrMapping/>
  </p:clrMapOvr>
  <p:transition advTm="3054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제목 1"/>
          <p:cNvSpPr>
            <a:spLocks noGrp="1"/>
          </p:cNvSpPr>
          <p:nvPr>
            <p:ph type="title"/>
          </p:nvPr>
        </p:nvSpPr>
        <p:spPr/>
        <p:txBody>
          <a:bodyPr/>
          <a:lstStyle/>
          <a:p>
            <a:r>
              <a:rPr lang="en-US" altLang="ko-KR" dirty="0"/>
              <a:t>Page Table with 48b Address</a:t>
            </a:r>
            <a:endParaRPr lang="ko-KR" altLang="en-US" dirty="0"/>
          </a:p>
        </p:txBody>
      </p:sp>
      <p:sp>
        <p:nvSpPr>
          <p:cNvPr id="65539" name="내용 개체 틀 2"/>
          <p:cNvSpPr>
            <a:spLocks noGrp="1"/>
          </p:cNvSpPr>
          <p:nvPr>
            <p:ph idx="1"/>
          </p:nvPr>
        </p:nvSpPr>
        <p:spPr/>
        <p:txBody>
          <a:bodyPr/>
          <a:lstStyle/>
          <a:p>
            <a:r>
              <a:rPr lang="en-US" altLang="ko-KR" sz="2800" dirty="0"/>
              <a:t>All the tables are stored in main memory</a:t>
            </a:r>
          </a:p>
          <a:p>
            <a:r>
              <a:rPr lang="en-US" altLang="ko-KR" sz="2800" dirty="0"/>
              <a:t>How many memory accesses for address translation? </a:t>
            </a:r>
            <a:endParaRPr lang="ko-KR" altLang="en-US" sz="2800" dirty="0"/>
          </a:p>
        </p:txBody>
      </p:sp>
      <p:pic>
        <p:nvPicPr>
          <p:cNvPr id="6554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61013" y="2996953"/>
            <a:ext cx="4957117" cy="36860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4"/>
          <p:cNvSpPr txBox="1">
            <a:spLocks noChangeArrowheads="1"/>
          </p:cNvSpPr>
          <p:nvPr/>
        </p:nvSpPr>
        <p:spPr bwMode="auto">
          <a:xfrm>
            <a:off x="6617494" y="0"/>
            <a:ext cx="4050506"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anose="02020603050405020304" pitchFamily="18" charset="0"/>
                <a:ea typeface="굴림" panose="020B0600000101010101" pitchFamily="34" charset="-127"/>
              </a:defRPr>
            </a:lvl1pPr>
            <a:lvl2pPr marL="742950" indent="-285750" eaLnBrk="0" hangingPunct="0">
              <a:defRPr kumimoji="1" sz="2400">
                <a:solidFill>
                  <a:schemeClr val="tx1"/>
                </a:solidFill>
                <a:latin typeface="Times New Roman" panose="02020603050405020304" pitchFamily="18" charset="0"/>
                <a:ea typeface="굴림" panose="020B0600000101010101" pitchFamily="34" charset="-127"/>
              </a:defRPr>
            </a:lvl2pPr>
            <a:lvl3pPr marL="1143000" indent="-228600" eaLnBrk="0" hangingPunct="0">
              <a:defRPr kumimoji="1" sz="2400">
                <a:solidFill>
                  <a:schemeClr val="tx1"/>
                </a:solidFill>
                <a:latin typeface="Times New Roman" panose="02020603050405020304" pitchFamily="18" charset="0"/>
                <a:ea typeface="굴림" panose="020B0600000101010101" pitchFamily="34" charset="-127"/>
              </a:defRPr>
            </a:lvl3pPr>
            <a:lvl4pPr marL="1600200" indent="-228600" eaLnBrk="0" hangingPunct="0">
              <a:defRPr kumimoji="1" sz="2400">
                <a:solidFill>
                  <a:schemeClr val="tx1"/>
                </a:solidFill>
                <a:latin typeface="Times New Roman" panose="02020603050405020304" pitchFamily="18" charset="0"/>
                <a:ea typeface="굴림" panose="020B0600000101010101" pitchFamily="34" charset="-127"/>
              </a:defRPr>
            </a:lvl4pPr>
            <a:lvl5pPr marL="2057400" indent="-228600" eaLnBrk="0" hangingPunct="0">
              <a:defRPr kumimoji="1" sz="2400">
                <a:solidFill>
                  <a:schemeClr val="tx1"/>
                </a:solidFill>
                <a:latin typeface="Times New Roman" panose="02020603050405020304" pitchFamily="18" charset="0"/>
                <a:ea typeface="굴림" panose="020B0600000101010101" pitchFamily="34" charset="-127"/>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eaLnBrk="1" hangingPunct="1"/>
            <a:r>
              <a:rPr lang="en-US" altLang="ko-KR" sz="1050">
                <a:solidFill>
                  <a:prstClr val="black"/>
                </a:solidFill>
                <a:latin typeface="Tahoma" panose="020B0604030504040204" pitchFamily="34" charset="0"/>
                <a:cs typeface="Tahoma" panose="020B0604030504040204" pitchFamily="34" charset="0"/>
              </a:rPr>
              <a:t>[Intel® 64 and IA-32 Architectures Software Developer’s Manual]</a:t>
            </a:r>
            <a:endParaRPr lang="ko-KR" altLang="en-US" sz="1050">
              <a:solidFill>
                <a:prstClr val="black"/>
              </a:solidFill>
              <a:latin typeface="Tahoma" panose="020B0604030504040204" pitchFamily="34" charset="0"/>
              <a:cs typeface="Tahoma" panose="020B0604030504040204" pitchFamily="34" charset="0"/>
            </a:endParaRPr>
          </a:p>
        </p:txBody>
      </p:sp>
      <p:sp>
        <p:nvSpPr>
          <p:cNvPr id="2" name="슬라이드 번호 개체 틀 1"/>
          <p:cNvSpPr>
            <a:spLocks noGrp="1"/>
          </p:cNvSpPr>
          <p:nvPr>
            <p:ph type="sldNum" sz="quarter" idx="12"/>
          </p:nvPr>
        </p:nvSpPr>
        <p:spPr/>
        <p:txBody>
          <a:bodyPr/>
          <a:lstStyle/>
          <a:p>
            <a:fld id="{7E143334-4AB7-49CA-B52F-E6E20F79A69B}" type="slidenum">
              <a:rPr lang="ko-KR" altLang="en-US" smtClean="0"/>
              <a:pPr/>
              <a:t>27</a:t>
            </a:fld>
            <a:endParaRPr lang="ko-KR" altLang="en-US"/>
          </a:p>
        </p:txBody>
      </p:sp>
      <p:pic>
        <p:nvPicPr>
          <p:cNvPr id="4" name="오디오 3">
            <a:hlinkClick r:id="" action="ppaction://media"/>
            <a:extLst>
              <a:ext uri="{FF2B5EF4-FFF2-40B4-BE49-F238E27FC236}">
                <a16:creationId xmlns:a16="http://schemas.microsoft.com/office/drawing/2014/main" id="{51C1D5BD-3D62-8749-9F29-5DFBE511A2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199783264"/>
      </p:ext>
    </p:extLst>
  </p:cSld>
  <p:clrMapOvr>
    <a:masterClrMapping/>
  </p:clrMapOvr>
  <mc:AlternateContent xmlns:mc="http://schemas.openxmlformats.org/markup-compatibility/2006">
    <mc:Choice xmlns:p14="http://schemas.microsoft.com/office/powerpoint/2010/main" Requires="p14">
      <p:transition spd="slow" p14:dur="2000" advTm="21811"/>
    </mc:Choice>
    <mc:Fallback>
      <p:transition spd="slow" advTm="21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제목 1"/>
          <p:cNvSpPr>
            <a:spLocks noGrp="1"/>
          </p:cNvSpPr>
          <p:nvPr>
            <p:ph type="title"/>
          </p:nvPr>
        </p:nvSpPr>
        <p:spPr/>
        <p:txBody>
          <a:bodyPr/>
          <a:lstStyle/>
          <a:p>
            <a:r>
              <a:rPr lang="en-US" altLang="ko-KR" dirty="0"/>
              <a:t>TLB Miss Penalty in Hierarchical Page Table</a:t>
            </a:r>
            <a:endParaRPr lang="ko-KR" altLang="en-US" dirty="0"/>
          </a:p>
        </p:txBody>
      </p:sp>
      <p:sp>
        <p:nvSpPr>
          <p:cNvPr id="65539" name="내용 개체 틀 2"/>
          <p:cNvSpPr>
            <a:spLocks noGrp="1"/>
          </p:cNvSpPr>
          <p:nvPr>
            <p:ph idx="1"/>
          </p:nvPr>
        </p:nvSpPr>
        <p:spPr/>
        <p:txBody>
          <a:bodyPr/>
          <a:lstStyle/>
          <a:p>
            <a:r>
              <a:rPr lang="en-US" altLang="ko-KR" sz="2800" dirty="0"/>
              <a:t>Since all the tables are stored in main memory, in the worst case, </a:t>
            </a:r>
            <a:r>
              <a:rPr lang="en-US" altLang="ko-KR" sz="2800" dirty="0">
                <a:solidFill>
                  <a:srgbClr val="FF0000"/>
                </a:solidFill>
              </a:rPr>
              <a:t>4</a:t>
            </a:r>
            <a:r>
              <a:rPr lang="en-US" altLang="ko-KR" sz="2800" dirty="0"/>
              <a:t> memory accesses for address translation occur, ~50ns x </a:t>
            </a:r>
            <a:r>
              <a:rPr lang="en-US" altLang="ko-KR" sz="2800" dirty="0">
                <a:solidFill>
                  <a:srgbClr val="FF0000"/>
                </a:solidFill>
              </a:rPr>
              <a:t>4</a:t>
            </a:r>
            <a:r>
              <a:rPr lang="en-US" altLang="ko-KR" sz="2800" dirty="0"/>
              <a:t>=200ns!</a:t>
            </a:r>
            <a:endParaRPr lang="ko-KR" altLang="en-US" sz="2800" dirty="0"/>
          </a:p>
        </p:txBody>
      </p:sp>
      <p:pic>
        <p:nvPicPr>
          <p:cNvPr id="6554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1013" y="2996953"/>
            <a:ext cx="4957117" cy="36860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4"/>
          <p:cNvSpPr txBox="1">
            <a:spLocks noChangeArrowheads="1"/>
          </p:cNvSpPr>
          <p:nvPr/>
        </p:nvSpPr>
        <p:spPr bwMode="auto">
          <a:xfrm>
            <a:off x="6617494" y="0"/>
            <a:ext cx="4050506"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anose="02020603050405020304" pitchFamily="18" charset="0"/>
                <a:ea typeface="굴림" panose="020B0600000101010101" pitchFamily="34" charset="-127"/>
              </a:defRPr>
            </a:lvl1pPr>
            <a:lvl2pPr marL="742950" indent="-285750" eaLnBrk="0" hangingPunct="0">
              <a:defRPr kumimoji="1" sz="2400">
                <a:solidFill>
                  <a:schemeClr val="tx1"/>
                </a:solidFill>
                <a:latin typeface="Times New Roman" panose="02020603050405020304" pitchFamily="18" charset="0"/>
                <a:ea typeface="굴림" panose="020B0600000101010101" pitchFamily="34" charset="-127"/>
              </a:defRPr>
            </a:lvl2pPr>
            <a:lvl3pPr marL="1143000" indent="-228600" eaLnBrk="0" hangingPunct="0">
              <a:defRPr kumimoji="1" sz="2400">
                <a:solidFill>
                  <a:schemeClr val="tx1"/>
                </a:solidFill>
                <a:latin typeface="Times New Roman" panose="02020603050405020304" pitchFamily="18" charset="0"/>
                <a:ea typeface="굴림" panose="020B0600000101010101" pitchFamily="34" charset="-127"/>
              </a:defRPr>
            </a:lvl3pPr>
            <a:lvl4pPr marL="1600200" indent="-228600" eaLnBrk="0" hangingPunct="0">
              <a:defRPr kumimoji="1" sz="2400">
                <a:solidFill>
                  <a:schemeClr val="tx1"/>
                </a:solidFill>
                <a:latin typeface="Times New Roman" panose="02020603050405020304" pitchFamily="18" charset="0"/>
                <a:ea typeface="굴림" panose="020B0600000101010101" pitchFamily="34" charset="-127"/>
              </a:defRPr>
            </a:lvl4pPr>
            <a:lvl5pPr marL="2057400" indent="-228600" eaLnBrk="0" hangingPunct="0">
              <a:defRPr kumimoji="1" sz="2400">
                <a:solidFill>
                  <a:schemeClr val="tx1"/>
                </a:solidFill>
                <a:latin typeface="Times New Roman" panose="02020603050405020304" pitchFamily="18" charset="0"/>
                <a:ea typeface="굴림" panose="020B0600000101010101" pitchFamily="34" charset="-127"/>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eaLnBrk="1" hangingPunct="1"/>
            <a:r>
              <a:rPr lang="en-US" altLang="ko-KR" sz="1050">
                <a:solidFill>
                  <a:prstClr val="black"/>
                </a:solidFill>
                <a:latin typeface="Tahoma" panose="020B0604030504040204" pitchFamily="34" charset="0"/>
                <a:cs typeface="Tahoma" panose="020B0604030504040204" pitchFamily="34" charset="0"/>
              </a:rPr>
              <a:t>[Intel® 64 and IA-32 Architectures Software Developer’s Manual]</a:t>
            </a:r>
            <a:endParaRPr lang="ko-KR" altLang="en-US" sz="1050">
              <a:solidFill>
                <a:prstClr val="black"/>
              </a:solidFill>
              <a:latin typeface="Tahoma" panose="020B0604030504040204" pitchFamily="34" charset="0"/>
              <a:cs typeface="Tahoma" panose="020B0604030504040204" pitchFamily="34" charset="0"/>
            </a:endParaRPr>
          </a:p>
        </p:txBody>
      </p:sp>
      <p:sp>
        <p:nvSpPr>
          <p:cNvPr id="4" name="모서리가 둥근 직사각형 3"/>
          <p:cNvSpPr/>
          <p:nvPr/>
        </p:nvSpPr>
        <p:spPr>
          <a:xfrm>
            <a:off x="3113281" y="4293096"/>
            <a:ext cx="1008112" cy="360040"/>
          </a:xfrm>
          <a:prstGeom prst="roundRect">
            <a:avLst/>
          </a:pr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11" name="모서리가 둥근 직사각형 10"/>
          <p:cNvSpPr/>
          <p:nvPr/>
        </p:nvSpPr>
        <p:spPr>
          <a:xfrm>
            <a:off x="2105169" y="4826769"/>
            <a:ext cx="1008112" cy="360040"/>
          </a:xfrm>
          <a:prstGeom prst="roundRect">
            <a:avLst/>
          </a:pr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12" name="모서리가 둥근 직사각형 11"/>
          <p:cNvSpPr/>
          <p:nvPr/>
        </p:nvSpPr>
        <p:spPr>
          <a:xfrm>
            <a:off x="2122357" y="5600093"/>
            <a:ext cx="1008112" cy="360040"/>
          </a:xfrm>
          <a:prstGeom prst="roundRect">
            <a:avLst/>
          </a:pr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grpSp>
        <p:nvGrpSpPr>
          <p:cNvPr id="10" name="그룹 9"/>
          <p:cNvGrpSpPr/>
          <p:nvPr/>
        </p:nvGrpSpPr>
        <p:grpSpPr>
          <a:xfrm>
            <a:off x="5524068" y="4645397"/>
            <a:ext cx="5115832" cy="799036"/>
            <a:chOff x="4000068" y="4645397"/>
            <a:chExt cx="5115832" cy="799036"/>
          </a:xfrm>
        </p:grpSpPr>
        <p:sp>
          <p:nvSpPr>
            <p:cNvPr id="2" name="오른쪽 화살표 1"/>
            <p:cNvSpPr/>
            <p:nvPr/>
          </p:nvSpPr>
          <p:spPr>
            <a:xfrm rot="2215012">
              <a:off x="4000068" y="4645397"/>
              <a:ext cx="792088" cy="389202"/>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3" name="TextBox 2"/>
            <p:cNvSpPr txBox="1"/>
            <p:nvPr/>
          </p:nvSpPr>
          <p:spPr>
            <a:xfrm>
              <a:off x="4765029" y="4798102"/>
              <a:ext cx="4350871" cy="646331"/>
            </a:xfrm>
            <a:prstGeom prst="rect">
              <a:avLst/>
            </a:prstGeom>
            <a:noFill/>
          </p:spPr>
          <p:txBody>
            <a:bodyPr wrap="none" rtlCol="0">
              <a:spAutoFit/>
            </a:bodyPr>
            <a:lstStyle/>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Then, the PTE is stored</a:t>
              </a:r>
            </a:p>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in </a:t>
              </a:r>
              <a:r>
                <a:rPr kumimoji="1" lang="en-US" altLang="ko-KR" b="1" dirty="0">
                  <a:solidFill>
                    <a:srgbClr val="FF0000"/>
                  </a:solidFill>
                  <a:latin typeface="Tahoma" panose="020B0604030504040204" pitchFamily="34" charset="0"/>
                  <a:ea typeface="Tahoma" panose="020B0604030504040204" pitchFamily="34" charset="0"/>
                  <a:cs typeface="Tahoma" panose="020B0604030504040204" pitchFamily="34" charset="0"/>
                </a:rPr>
                <a:t>translation lookaside buffer (TLB)</a:t>
              </a:r>
              <a:endParaRPr kumimoji="1" lang="ko-KR" altLang="en-US" b="1" dirty="0">
                <a:solidFill>
                  <a:srgbClr val="FF0000"/>
                </a:solidFill>
                <a:latin typeface="Tahoma" panose="020B0604030504040204" pitchFamily="34" charset="0"/>
                <a:ea typeface="굴림" pitchFamily="34" charset="-127"/>
                <a:cs typeface="Tahoma" panose="020B0604030504040204" pitchFamily="34" charset="0"/>
              </a:endParaRPr>
            </a:p>
          </p:txBody>
        </p:sp>
      </p:grpSp>
      <p:sp>
        <p:nvSpPr>
          <p:cNvPr id="13" name="모서리가 둥근 직사각형 12"/>
          <p:cNvSpPr/>
          <p:nvPr/>
        </p:nvSpPr>
        <p:spPr>
          <a:xfrm>
            <a:off x="4411649" y="4092304"/>
            <a:ext cx="1008112" cy="360040"/>
          </a:xfrm>
          <a:prstGeom prst="roundRect">
            <a:avLst/>
          </a:pr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5" name="슬라이드 번호 개체 틀 4"/>
          <p:cNvSpPr>
            <a:spLocks noGrp="1"/>
          </p:cNvSpPr>
          <p:nvPr>
            <p:ph type="sldNum" sz="quarter" idx="12"/>
          </p:nvPr>
        </p:nvSpPr>
        <p:spPr/>
        <p:txBody>
          <a:bodyPr/>
          <a:lstStyle/>
          <a:p>
            <a:fld id="{7E143334-4AB7-49CA-B52F-E6E20F79A69B}" type="slidenum">
              <a:rPr lang="ko-KR" altLang="en-US" smtClean="0"/>
              <a:pPr/>
              <a:t>28</a:t>
            </a:fld>
            <a:endParaRPr lang="ko-KR" altLang="en-US"/>
          </a:p>
        </p:txBody>
      </p:sp>
      <p:pic>
        <p:nvPicPr>
          <p:cNvPr id="8" name="오디오 7">
            <a:hlinkClick r:id="" action="ppaction://media"/>
            <a:extLst>
              <a:ext uri="{FF2B5EF4-FFF2-40B4-BE49-F238E27FC236}">
                <a16:creationId xmlns:a16="http://schemas.microsoft.com/office/drawing/2014/main" id="{1BA916A4-6E57-8B4F-9FC9-77744053F7F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52867441"/>
      </p:ext>
    </p:extLst>
  </p:cSld>
  <p:clrMapOvr>
    <a:masterClrMapping/>
  </p:clrMapOvr>
  <mc:AlternateContent xmlns:mc="http://schemas.openxmlformats.org/markup-compatibility/2006">
    <mc:Choice xmlns:p14="http://schemas.microsoft.com/office/powerpoint/2010/main" Requires="p14">
      <p:transition spd="slow" p14:dur="2000" advTm="17352"/>
    </mc:Choice>
    <mc:Fallback>
      <p:transition spd="slow" advTm="17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down)">
                                      <p:cBhvr>
                                        <p:cTn id="11" dur="500"/>
                                        <p:tgtEl>
                                          <p:spTgt spid="12"/>
                                        </p:tgtEl>
                                      </p:cBhvr>
                                    </p:animEffect>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down)">
                                      <p:cBhvr>
                                        <p:cTn id="19" dur="500"/>
                                        <p:tgtEl>
                                          <p:spTgt spid="4"/>
                                        </p:tgtEl>
                                      </p:cBhvr>
                                    </p:animEffect>
                                  </p:childTnLst>
                                </p:cTn>
                              </p:par>
                            </p:childTnLst>
                          </p:cTn>
                        </p:par>
                        <p:par>
                          <p:cTn id="20" fill="hold">
                            <p:stCondLst>
                              <p:cond delay="1500"/>
                            </p:stCondLst>
                            <p:childTnLst>
                              <p:par>
                                <p:cTn id="21" presetID="22" presetClass="entr" presetSubtype="4"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down)">
                                      <p:cBhvr>
                                        <p:cTn id="23" dur="500"/>
                                        <p:tgtEl>
                                          <p:spTgt spid="13"/>
                                        </p:tgtEl>
                                      </p:cBhvr>
                                    </p:animEffect>
                                  </p:childTnLst>
                                </p:cTn>
                              </p:par>
                            </p:childTnLst>
                          </p:cTn>
                        </p:par>
                        <p:par>
                          <p:cTn id="24" fill="hold">
                            <p:stCondLst>
                              <p:cond delay="2000"/>
                            </p:stCondLst>
                            <p:childTnLst>
                              <p:par>
                                <p:cTn id="25" presetID="22" presetClass="entr" presetSubtype="8"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8"/>
                </p:tgtEl>
              </p:cMediaNode>
            </p:audio>
          </p:childTnLst>
        </p:cTn>
      </p:par>
    </p:tnLst>
    <p:bldLst>
      <p:bldP spid="4" grpId="0" animBg="1"/>
      <p:bldP spid="11" grpId="0" animBg="1"/>
      <p:bldP spid="12" grpId="0" animBg="1"/>
      <p:bldP spid="1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제목 1"/>
          <p:cNvSpPr>
            <a:spLocks noGrp="1"/>
          </p:cNvSpPr>
          <p:nvPr>
            <p:ph type="title"/>
          </p:nvPr>
        </p:nvSpPr>
        <p:spPr/>
        <p:txBody>
          <a:bodyPr/>
          <a:lstStyle/>
          <a:p>
            <a:r>
              <a:rPr lang="en-US" altLang="ko-KR" dirty="0"/>
              <a:t>Paging with 48b Address TLB and MMU Cache</a:t>
            </a:r>
            <a:endParaRPr lang="ko-KR" altLang="en-US" dirty="0"/>
          </a:p>
        </p:txBody>
      </p:sp>
      <p:sp>
        <p:nvSpPr>
          <p:cNvPr id="65539" name="내용 개체 틀 2"/>
          <p:cNvSpPr>
            <a:spLocks noGrp="1"/>
          </p:cNvSpPr>
          <p:nvPr>
            <p:ph idx="1"/>
          </p:nvPr>
        </p:nvSpPr>
        <p:spPr/>
        <p:txBody>
          <a:bodyPr/>
          <a:lstStyle/>
          <a:p>
            <a:r>
              <a:rPr lang="en-US" altLang="ko-KR" sz="2800" dirty="0"/>
              <a:t>TLB and MMU cache stores recently accessed entries to reduce the average latency of address translation</a:t>
            </a:r>
            <a:endParaRPr lang="ko-KR" altLang="en-US" sz="2800" dirty="0"/>
          </a:p>
        </p:txBody>
      </p:sp>
      <p:pic>
        <p:nvPicPr>
          <p:cNvPr id="6554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61013" y="2996953"/>
            <a:ext cx="4957117" cy="368609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4"/>
          <p:cNvSpPr txBox="1">
            <a:spLocks noChangeArrowheads="1"/>
          </p:cNvSpPr>
          <p:nvPr/>
        </p:nvSpPr>
        <p:spPr bwMode="auto">
          <a:xfrm>
            <a:off x="6617494" y="0"/>
            <a:ext cx="4050506"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kumimoji="1" sz="2400">
                <a:solidFill>
                  <a:schemeClr val="tx1"/>
                </a:solidFill>
                <a:latin typeface="Times New Roman" panose="02020603050405020304" pitchFamily="18" charset="0"/>
                <a:ea typeface="굴림" panose="020B0600000101010101" pitchFamily="34" charset="-127"/>
              </a:defRPr>
            </a:lvl1pPr>
            <a:lvl2pPr marL="742950" indent="-285750" eaLnBrk="0" hangingPunct="0">
              <a:defRPr kumimoji="1" sz="2400">
                <a:solidFill>
                  <a:schemeClr val="tx1"/>
                </a:solidFill>
                <a:latin typeface="Times New Roman" panose="02020603050405020304" pitchFamily="18" charset="0"/>
                <a:ea typeface="굴림" panose="020B0600000101010101" pitchFamily="34" charset="-127"/>
              </a:defRPr>
            </a:lvl2pPr>
            <a:lvl3pPr marL="1143000" indent="-228600" eaLnBrk="0" hangingPunct="0">
              <a:defRPr kumimoji="1" sz="2400">
                <a:solidFill>
                  <a:schemeClr val="tx1"/>
                </a:solidFill>
                <a:latin typeface="Times New Roman" panose="02020603050405020304" pitchFamily="18" charset="0"/>
                <a:ea typeface="굴림" panose="020B0600000101010101" pitchFamily="34" charset="-127"/>
              </a:defRPr>
            </a:lvl3pPr>
            <a:lvl4pPr marL="1600200" indent="-228600" eaLnBrk="0" hangingPunct="0">
              <a:defRPr kumimoji="1" sz="2400">
                <a:solidFill>
                  <a:schemeClr val="tx1"/>
                </a:solidFill>
                <a:latin typeface="Times New Roman" panose="02020603050405020304" pitchFamily="18" charset="0"/>
                <a:ea typeface="굴림" panose="020B0600000101010101" pitchFamily="34" charset="-127"/>
              </a:defRPr>
            </a:lvl4pPr>
            <a:lvl5pPr marL="2057400" indent="-228600" eaLnBrk="0" hangingPunct="0">
              <a:defRPr kumimoji="1" sz="2400">
                <a:solidFill>
                  <a:schemeClr val="tx1"/>
                </a:solidFill>
                <a:latin typeface="Times New Roman" panose="02020603050405020304" pitchFamily="18" charset="0"/>
                <a:ea typeface="굴림" panose="020B0600000101010101" pitchFamily="34" charset="-127"/>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굴림" panose="020B0600000101010101" pitchFamily="34" charset="-127"/>
              </a:defRPr>
            </a:lvl9pPr>
          </a:lstStyle>
          <a:p>
            <a:pPr eaLnBrk="1" hangingPunct="1"/>
            <a:r>
              <a:rPr lang="en-US" altLang="ko-KR" sz="1050">
                <a:solidFill>
                  <a:prstClr val="black"/>
                </a:solidFill>
                <a:latin typeface="Tahoma" panose="020B0604030504040204" pitchFamily="34" charset="0"/>
                <a:cs typeface="Tahoma" panose="020B0604030504040204" pitchFamily="34" charset="0"/>
              </a:rPr>
              <a:t>[Intel® 64 and IA-32 Architectures Software Developer’s Manual]</a:t>
            </a:r>
            <a:endParaRPr lang="ko-KR" altLang="en-US" sz="1050">
              <a:solidFill>
                <a:prstClr val="black"/>
              </a:solidFill>
              <a:latin typeface="Tahoma" panose="020B0604030504040204" pitchFamily="34" charset="0"/>
              <a:cs typeface="Tahoma" panose="020B0604030504040204" pitchFamily="34" charset="0"/>
            </a:endParaRPr>
          </a:p>
        </p:txBody>
      </p:sp>
      <p:grpSp>
        <p:nvGrpSpPr>
          <p:cNvPr id="6" name="그룹 5"/>
          <p:cNvGrpSpPr/>
          <p:nvPr/>
        </p:nvGrpSpPr>
        <p:grpSpPr>
          <a:xfrm>
            <a:off x="2105170" y="4293096"/>
            <a:ext cx="8438445" cy="2260970"/>
            <a:chOff x="611560" y="4293096"/>
            <a:chExt cx="8438445" cy="2260970"/>
          </a:xfrm>
        </p:grpSpPr>
        <p:sp>
          <p:nvSpPr>
            <p:cNvPr id="8" name="오른쪽 화살표 7"/>
            <p:cNvSpPr/>
            <p:nvPr/>
          </p:nvSpPr>
          <p:spPr>
            <a:xfrm rot="2215012">
              <a:off x="2205194" y="5457274"/>
              <a:ext cx="1433846" cy="38920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9" name="TextBox 8"/>
            <p:cNvSpPr txBox="1"/>
            <p:nvPr/>
          </p:nvSpPr>
          <p:spPr>
            <a:xfrm>
              <a:off x="3491880" y="5907735"/>
              <a:ext cx="5558125" cy="646331"/>
            </a:xfrm>
            <a:prstGeom prst="rect">
              <a:avLst/>
            </a:prstGeom>
            <a:noFill/>
          </p:spPr>
          <p:txBody>
            <a:bodyPr wrap="none" rtlCol="0">
              <a:spAutoFit/>
            </a:bodyPr>
            <a:lstStyle/>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Caching recently accessed entries of page directories</a:t>
              </a:r>
            </a:p>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in </a:t>
              </a:r>
              <a:r>
                <a:rPr kumimoji="1" lang="en-US" altLang="ko-KR" b="1" dirty="0">
                  <a:solidFill>
                    <a:srgbClr val="00B0F0"/>
                  </a:solidFill>
                  <a:latin typeface="Tahoma" panose="020B0604030504040204" pitchFamily="34" charset="0"/>
                  <a:ea typeface="Tahoma" panose="020B0604030504040204" pitchFamily="34" charset="0"/>
                  <a:cs typeface="Tahoma" panose="020B0604030504040204" pitchFamily="34" charset="0"/>
                </a:rPr>
                <a:t>MMU cache</a:t>
              </a:r>
              <a:endParaRPr kumimoji="1" lang="ko-KR" altLang="en-US" b="1" dirty="0">
                <a:solidFill>
                  <a:srgbClr val="00B0F0"/>
                </a:solidFill>
                <a:latin typeface="Tahoma" panose="020B0604030504040204" pitchFamily="34" charset="0"/>
                <a:ea typeface="굴림" pitchFamily="34" charset="-127"/>
                <a:cs typeface="Tahoma" panose="020B0604030504040204" pitchFamily="34" charset="0"/>
              </a:endParaRPr>
            </a:p>
          </p:txBody>
        </p:sp>
        <p:sp>
          <p:nvSpPr>
            <p:cNvPr id="4" name="모서리가 둥근 직사각형 3"/>
            <p:cNvSpPr/>
            <p:nvPr/>
          </p:nvSpPr>
          <p:spPr>
            <a:xfrm>
              <a:off x="1619672" y="4293096"/>
              <a:ext cx="1008112" cy="360040"/>
            </a:xfrm>
            <a:prstGeom prst="roundRect">
              <a:avLst/>
            </a:prstGeom>
            <a:solidFill>
              <a:srgbClr val="00B0F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11" name="모서리가 둥근 직사각형 10"/>
            <p:cNvSpPr/>
            <p:nvPr/>
          </p:nvSpPr>
          <p:spPr>
            <a:xfrm>
              <a:off x="611560" y="4826769"/>
              <a:ext cx="1008112" cy="360040"/>
            </a:xfrm>
            <a:prstGeom prst="roundRect">
              <a:avLst/>
            </a:prstGeom>
            <a:solidFill>
              <a:srgbClr val="00B0F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12" name="모서리가 둥근 직사각형 11"/>
            <p:cNvSpPr/>
            <p:nvPr/>
          </p:nvSpPr>
          <p:spPr>
            <a:xfrm>
              <a:off x="628748" y="5600093"/>
              <a:ext cx="1008112" cy="360040"/>
            </a:xfrm>
            <a:prstGeom prst="roundRect">
              <a:avLst/>
            </a:prstGeom>
            <a:solidFill>
              <a:srgbClr val="00B0F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grpSp>
      <p:grpSp>
        <p:nvGrpSpPr>
          <p:cNvPr id="5" name="그룹 4"/>
          <p:cNvGrpSpPr/>
          <p:nvPr/>
        </p:nvGrpSpPr>
        <p:grpSpPr>
          <a:xfrm>
            <a:off x="4411650" y="4092304"/>
            <a:ext cx="6292863" cy="1556170"/>
            <a:chOff x="2918040" y="4092304"/>
            <a:chExt cx="6292863" cy="1556170"/>
          </a:xfrm>
        </p:grpSpPr>
        <p:sp>
          <p:nvSpPr>
            <p:cNvPr id="2" name="오른쪽 화살표 1"/>
            <p:cNvSpPr/>
            <p:nvPr/>
          </p:nvSpPr>
          <p:spPr>
            <a:xfrm rot="2215012">
              <a:off x="4030459" y="4645397"/>
              <a:ext cx="792088" cy="389202"/>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sp>
          <p:nvSpPr>
            <p:cNvPr id="3" name="TextBox 2"/>
            <p:cNvSpPr txBox="1"/>
            <p:nvPr/>
          </p:nvSpPr>
          <p:spPr>
            <a:xfrm>
              <a:off x="4860032" y="4725144"/>
              <a:ext cx="4350871" cy="923330"/>
            </a:xfrm>
            <a:prstGeom prst="rect">
              <a:avLst/>
            </a:prstGeom>
            <a:noFill/>
          </p:spPr>
          <p:txBody>
            <a:bodyPr wrap="none" rtlCol="0">
              <a:spAutoFit/>
            </a:bodyPr>
            <a:lstStyle/>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Caching recently accessed PTEs </a:t>
              </a:r>
            </a:p>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near the CPU </a:t>
              </a:r>
            </a:p>
            <a:p>
              <a:pPr fontAlgn="base">
                <a:spcBef>
                  <a:spcPct val="0"/>
                </a:spcBef>
                <a:spcAft>
                  <a:spcPct val="0"/>
                </a:spcAft>
              </a:pPr>
              <a:r>
                <a:rPr kumimoji="1" lang="en-US" altLang="ko-KR" dirty="0">
                  <a:solidFill>
                    <a:prstClr val="black"/>
                  </a:solidFill>
                  <a:latin typeface="Tahoma" panose="020B0604030504040204" pitchFamily="34" charset="0"/>
                  <a:ea typeface="Tahoma" panose="020B0604030504040204" pitchFamily="34" charset="0"/>
                  <a:cs typeface="Tahoma" panose="020B0604030504040204" pitchFamily="34" charset="0"/>
                </a:rPr>
                <a:t>in </a:t>
              </a:r>
              <a:r>
                <a:rPr kumimoji="1" lang="en-US" altLang="ko-KR" b="1" dirty="0">
                  <a:solidFill>
                    <a:srgbClr val="FF0000"/>
                  </a:solidFill>
                  <a:latin typeface="Tahoma" panose="020B0604030504040204" pitchFamily="34" charset="0"/>
                  <a:ea typeface="Tahoma" panose="020B0604030504040204" pitchFamily="34" charset="0"/>
                  <a:cs typeface="Tahoma" panose="020B0604030504040204" pitchFamily="34" charset="0"/>
                </a:rPr>
                <a:t>translation lookaside buffer (TLB)</a:t>
              </a:r>
              <a:endParaRPr kumimoji="1" lang="ko-KR" altLang="en-US" b="1" dirty="0">
                <a:solidFill>
                  <a:srgbClr val="FF0000"/>
                </a:solidFill>
                <a:latin typeface="Tahoma" panose="020B0604030504040204" pitchFamily="34" charset="0"/>
                <a:ea typeface="굴림" pitchFamily="34" charset="-127"/>
                <a:cs typeface="Tahoma" panose="020B0604030504040204" pitchFamily="34" charset="0"/>
              </a:endParaRPr>
            </a:p>
          </p:txBody>
        </p:sp>
        <p:sp>
          <p:nvSpPr>
            <p:cNvPr id="13" name="모서리가 둥근 직사각형 12"/>
            <p:cNvSpPr/>
            <p:nvPr/>
          </p:nvSpPr>
          <p:spPr>
            <a:xfrm>
              <a:off x="2918040" y="4092304"/>
              <a:ext cx="1008112" cy="360040"/>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kumimoji="1" lang="ko-KR" altLang="en-US">
                <a:solidFill>
                  <a:prstClr val="white"/>
                </a:solidFill>
              </a:endParaRPr>
            </a:p>
          </p:txBody>
        </p:sp>
      </p:grpSp>
      <p:sp>
        <p:nvSpPr>
          <p:cNvPr id="10" name="슬라이드 번호 개체 틀 9"/>
          <p:cNvSpPr>
            <a:spLocks noGrp="1"/>
          </p:cNvSpPr>
          <p:nvPr>
            <p:ph type="sldNum" sz="quarter" idx="12"/>
          </p:nvPr>
        </p:nvSpPr>
        <p:spPr/>
        <p:txBody>
          <a:bodyPr/>
          <a:lstStyle/>
          <a:p>
            <a:fld id="{7E143334-4AB7-49CA-B52F-E6E20F79A69B}" type="slidenum">
              <a:rPr lang="ko-KR" altLang="en-US" smtClean="0"/>
              <a:pPr/>
              <a:t>29</a:t>
            </a:fld>
            <a:endParaRPr lang="ko-KR" altLang="en-US"/>
          </a:p>
        </p:txBody>
      </p:sp>
      <p:pic>
        <p:nvPicPr>
          <p:cNvPr id="15" name="오디오 14">
            <a:hlinkClick r:id="" action="ppaction://media"/>
            <a:extLst>
              <a:ext uri="{FF2B5EF4-FFF2-40B4-BE49-F238E27FC236}">
                <a16:creationId xmlns:a16="http://schemas.microsoft.com/office/drawing/2014/main" id="{2B0DD60F-CE08-7C4C-876C-02FAD7878E1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911771608"/>
      </p:ext>
    </p:extLst>
  </p:cSld>
  <p:clrMapOvr>
    <a:masterClrMapping/>
  </p:clrMapOvr>
  <mc:AlternateContent xmlns:mc="http://schemas.openxmlformats.org/markup-compatibility/2006">
    <mc:Choice xmlns:p14="http://schemas.microsoft.com/office/powerpoint/2010/main" Requires="p14">
      <p:transition spd="slow" p14:dur="2000" advTm="13491"/>
    </mc:Choice>
    <mc:Fallback>
      <p:transition spd="slow" advTm="13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Agenda</a:t>
            </a:r>
            <a:endParaRPr lang="ko-KR" altLang="en-US" dirty="0"/>
          </a:p>
        </p:txBody>
      </p:sp>
      <p:sp>
        <p:nvSpPr>
          <p:cNvPr id="3" name="내용 개체 틀 2"/>
          <p:cNvSpPr>
            <a:spLocks noGrp="1"/>
          </p:cNvSpPr>
          <p:nvPr>
            <p:ph idx="1"/>
          </p:nvPr>
        </p:nvSpPr>
        <p:spPr>
          <a:xfrm>
            <a:off x="609600" y="1417638"/>
            <a:ext cx="11582400" cy="5303837"/>
          </a:xfrm>
        </p:spPr>
        <p:txBody>
          <a:bodyPr>
            <a:normAutofit/>
          </a:bodyPr>
          <a:lstStyle/>
          <a:p>
            <a:r>
              <a:rPr lang="en-US" altLang="ko-KR" dirty="0"/>
              <a:t>Lecture</a:t>
            </a:r>
          </a:p>
          <a:p>
            <a:pPr lvl="1"/>
            <a:r>
              <a:rPr lang="en-US" altLang="ko-KR" dirty="0"/>
              <a:t>How can software access hardware accelerator?</a:t>
            </a:r>
          </a:p>
          <a:p>
            <a:pPr lvl="1"/>
            <a:r>
              <a:rPr lang="en-US" altLang="ko-KR" dirty="0"/>
              <a:t>How can hardware accelerator access main memory?</a:t>
            </a:r>
          </a:p>
          <a:p>
            <a:r>
              <a:rPr lang="en-US" altLang="ko-KR" dirty="0"/>
              <a:t>Introduction to the lab on Week 9</a:t>
            </a:r>
          </a:p>
        </p:txBody>
      </p:sp>
      <p:sp>
        <p:nvSpPr>
          <p:cNvPr id="4" name="슬라이드 번호 개체 틀 3"/>
          <p:cNvSpPr>
            <a:spLocks noGrp="1"/>
          </p:cNvSpPr>
          <p:nvPr>
            <p:ph type="sldNum" sz="quarter" idx="12"/>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7E143334-4AB7-49CA-B52F-E6E20F79A69B}" type="slidenum">
              <a:rPr kumimoji="0" lang="ko-KR" altLang="en-US" sz="1200" b="0" i="0" u="none" strike="noStrike" kern="1200" cap="none" spc="0" normalizeH="0" baseline="0" noProof="0">
                <a:ln>
                  <a:noFill/>
                </a:ln>
                <a:solidFill>
                  <a:prstClr val="black">
                    <a:tint val="75000"/>
                  </a:prstClr>
                </a:solidFill>
                <a:effectLst/>
                <a:uLnTx/>
                <a:uFillTx/>
                <a:latin typeface="Calibri" panose="020F0502020204030204" pitchFamily="34" charset="0"/>
                <a:ea typeface="맑은 고딕" panose="020B0503020000020004" pitchFamily="50" charset="-127"/>
                <a:cs typeface="Calibri" panose="020F0502020204030204" pitchFamily="34" charset="0"/>
              </a:rPr>
              <a:pPr marL="0" marR="0" lvl="0" indent="0" algn="r" defTabSz="914400" rtl="0" eaLnBrk="1" fontAlgn="auto" latinLnBrk="1" hangingPunct="1">
                <a:lnSpc>
                  <a:spcPct val="100000"/>
                </a:lnSpc>
                <a:spcBef>
                  <a:spcPts val="0"/>
                </a:spcBef>
                <a:spcAft>
                  <a:spcPts val="0"/>
                </a:spcAft>
                <a:buClrTx/>
                <a:buSzTx/>
                <a:buFontTx/>
                <a:buNone/>
                <a:tabLst/>
                <a:defRPr/>
              </a:pPr>
              <a:t>3</a:t>
            </a:fld>
            <a:endParaRPr kumimoji="0" lang="ko-KR" altLang="en-US" sz="1200" b="0" i="0" u="none" strike="noStrike" kern="1200" cap="none" spc="0" normalizeH="0" baseline="0" noProof="0">
              <a:ln>
                <a:noFill/>
              </a:ln>
              <a:solidFill>
                <a:prstClr val="black">
                  <a:tint val="75000"/>
                </a:prstClr>
              </a:solidFill>
              <a:effectLst/>
              <a:uLnTx/>
              <a:uFillTx/>
              <a:latin typeface="Calibri" panose="020F0502020204030204" pitchFamily="34" charset="0"/>
              <a:ea typeface="맑은 고딕" panose="020B0503020000020004" pitchFamily="50" charset="-127"/>
              <a:cs typeface="Calibri" panose="020F0502020204030204" pitchFamily="34" charset="0"/>
            </a:endParaRPr>
          </a:p>
        </p:txBody>
      </p:sp>
      <p:pic>
        <p:nvPicPr>
          <p:cNvPr id="6" name="오디오 5">
            <a:hlinkClick r:id="" action="ppaction://media"/>
            <a:extLst>
              <a:ext uri="{FF2B5EF4-FFF2-40B4-BE49-F238E27FC236}">
                <a16:creationId xmlns:a16="http://schemas.microsoft.com/office/drawing/2014/main" id="{3BC5D110-7801-524B-95B0-4319FAA5989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08197003"/>
      </p:ext>
    </p:extLst>
  </p:cSld>
  <p:clrMapOvr>
    <a:masterClrMapping/>
  </p:clrMapOvr>
  <mc:AlternateContent xmlns:mc="http://schemas.openxmlformats.org/markup-compatibility/2006">
    <mc:Choice xmlns:p14="http://schemas.microsoft.com/office/powerpoint/2010/main" Requires="p14">
      <p:transition spd="slow" p14:dur="2000" advTm="16326"/>
    </mc:Choice>
    <mc:Fallback>
      <p:transition spd="slow" advTm="16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Main Memory and Cache</a:t>
            </a:r>
            <a:endParaRPr lang="ko-KR" altLang="en-US" dirty="0"/>
          </a:p>
        </p:txBody>
      </p:sp>
      <p:sp>
        <p:nvSpPr>
          <p:cNvPr id="3" name="내용 개체 틀 2"/>
          <p:cNvSpPr>
            <a:spLocks noGrp="1"/>
          </p:cNvSpPr>
          <p:nvPr>
            <p:ph idx="1"/>
          </p:nvPr>
        </p:nvSpPr>
        <p:spPr>
          <a:xfrm>
            <a:off x="838200" y="1825625"/>
            <a:ext cx="4457700" cy="4863646"/>
          </a:xfrm>
        </p:spPr>
        <p:txBody>
          <a:bodyPr>
            <a:normAutofit fontScale="92500" lnSpcReduction="10000"/>
          </a:bodyPr>
          <a:lstStyle/>
          <a:p>
            <a:r>
              <a:rPr lang="en-US" altLang="ko-KR" dirty="0"/>
              <a:t>Main memory</a:t>
            </a:r>
          </a:p>
          <a:p>
            <a:pPr lvl="1"/>
            <a:r>
              <a:rPr lang="en-US" altLang="ko-KR" dirty="0"/>
              <a:t>Dynamic RAM (DRAM)</a:t>
            </a:r>
          </a:p>
          <a:p>
            <a:r>
              <a:rPr lang="en-US" altLang="ko-KR" dirty="0"/>
              <a:t>Cache</a:t>
            </a:r>
          </a:p>
          <a:p>
            <a:pPr lvl="1"/>
            <a:r>
              <a:rPr lang="en-US" altLang="ko-KR" dirty="0"/>
              <a:t>Static RAM (SRAM)</a:t>
            </a:r>
          </a:p>
          <a:p>
            <a:pPr lvl="1"/>
            <a:r>
              <a:rPr lang="en-US" altLang="ko-KR" dirty="0"/>
              <a:t>L1 cache</a:t>
            </a:r>
          </a:p>
          <a:p>
            <a:pPr lvl="2"/>
            <a:r>
              <a:rPr lang="en-US" altLang="ko-KR" dirty="0"/>
              <a:t>1~2 clock cycles, ~32KB</a:t>
            </a:r>
          </a:p>
          <a:p>
            <a:pPr lvl="2"/>
            <a:r>
              <a:rPr lang="en-US" altLang="ko-KR" dirty="0"/>
              <a:t>Instruction (I) cache, data (D) cache</a:t>
            </a:r>
          </a:p>
          <a:p>
            <a:pPr lvl="1"/>
            <a:r>
              <a:rPr lang="en-US" altLang="ko-KR" dirty="0"/>
              <a:t>L2 cache</a:t>
            </a:r>
          </a:p>
          <a:p>
            <a:pPr lvl="2"/>
            <a:r>
              <a:rPr lang="en-US" altLang="ko-KR" dirty="0"/>
              <a:t>~10 clock cycles, 100KB~1MB</a:t>
            </a:r>
          </a:p>
          <a:p>
            <a:pPr lvl="2"/>
            <a:r>
              <a:rPr lang="en-US" altLang="ko-KR" dirty="0"/>
              <a:t>Shared I+D</a:t>
            </a:r>
          </a:p>
          <a:p>
            <a:pPr lvl="1"/>
            <a:r>
              <a:rPr lang="en-US" altLang="ko-KR" dirty="0"/>
              <a:t>L3 cache</a:t>
            </a:r>
          </a:p>
          <a:p>
            <a:pPr lvl="2"/>
            <a:r>
              <a:rPr lang="en-US" altLang="ko-KR" dirty="0"/>
              <a:t>~50 clock cycles, 1MB~10MB</a:t>
            </a:r>
          </a:p>
          <a:p>
            <a:pPr lvl="2"/>
            <a:r>
              <a:rPr lang="en-US" altLang="ko-KR" dirty="0" err="1"/>
              <a:t>eDRAM</a:t>
            </a:r>
            <a:r>
              <a:rPr lang="en-US" altLang="ko-KR" dirty="0"/>
              <a:t> for better area efficiency in IBM PowerPC</a:t>
            </a:r>
          </a:p>
        </p:txBody>
      </p:sp>
      <p:pic>
        <p:nvPicPr>
          <p:cNvPr id="4" name="그림 3"/>
          <p:cNvPicPr>
            <a:picLocks noChangeAspect="1"/>
          </p:cNvPicPr>
          <p:nvPr/>
        </p:nvPicPr>
        <p:blipFill>
          <a:blip r:embed="rId6"/>
          <a:stretch>
            <a:fillRect/>
          </a:stretch>
        </p:blipFill>
        <p:spPr>
          <a:xfrm>
            <a:off x="5631781" y="2614613"/>
            <a:ext cx="6438900" cy="3562350"/>
          </a:xfrm>
          <a:prstGeom prst="rect">
            <a:avLst/>
          </a:prstGeom>
        </p:spPr>
      </p:pic>
      <p:sp>
        <p:nvSpPr>
          <p:cNvPr id="5" name="TextBox 7"/>
          <p:cNvSpPr txBox="1"/>
          <p:nvPr/>
        </p:nvSpPr>
        <p:spPr>
          <a:xfrm>
            <a:off x="9064487" y="-4207"/>
            <a:ext cx="3127513" cy="369332"/>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r>
              <a:rPr lang="en-US" altLang="ko-KR" dirty="0"/>
              <a:t>[The </a:t>
            </a:r>
            <a:r>
              <a:rPr lang="en-US" altLang="ko-KR" dirty="0" err="1"/>
              <a:t>Zynq</a:t>
            </a:r>
            <a:r>
              <a:rPr lang="en-US" altLang="ko-KR" dirty="0"/>
              <a:t> Book, 2014]</a:t>
            </a:r>
          </a:p>
        </p:txBody>
      </p:sp>
      <p:grpSp>
        <p:nvGrpSpPr>
          <p:cNvPr id="9" name="그룹 8"/>
          <p:cNvGrpSpPr/>
          <p:nvPr/>
        </p:nvGrpSpPr>
        <p:grpSpPr>
          <a:xfrm>
            <a:off x="4615227" y="1821176"/>
            <a:ext cx="6499921" cy="2999155"/>
            <a:chOff x="4615227" y="1821176"/>
            <a:chExt cx="6499921" cy="2999155"/>
          </a:xfrm>
        </p:grpSpPr>
        <p:sp>
          <p:nvSpPr>
            <p:cNvPr id="6" name="모서리가 둥근 직사각형 5"/>
            <p:cNvSpPr/>
            <p:nvPr/>
          </p:nvSpPr>
          <p:spPr>
            <a:xfrm>
              <a:off x="6493329" y="2879271"/>
              <a:ext cx="97971" cy="42454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모서리가 둥근 직사각형 6"/>
            <p:cNvSpPr/>
            <p:nvPr/>
          </p:nvSpPr>
          <p:spPr>
            <a:xfrm>
              <a:off x="6493329" y="4395788"/>
              <a:ext cx="97971" cy="424543"/>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TextBox 7"/>
            <p:cNvSpPr txBox="1"/>
            <p:nvPr/>
          </p:nvSpPr>
          <p:spPr>
            <a:xfrm>
              <a:off x="4615227" y="1821176"/>
              <a:ext cx="6499921" cy="830997"/>
            </a:xfrm>
            <a:prstGeom prst="rect">
              <a:avLst/>
            </a:prstGeom>
            <a:noFill/>
          </p:spPr>
          <p:txBody>
            <a:bodyPr wrap="none" rtlCol="0">
              <a:spAutoFit/>
            </a:bodyPr>
            <a:lstStyle/>
            <a:p>
              <a:r>
                <a:rPr lang="en-US" altLang="ko-KR" sz="2400" b="1" dirty="0">
                  <a:solidFill>
                    <a:srgbClr val="FF0000"/>
                  </a:solidFill>
                  <a:latin typeface="Calibri" panose="020F0502020204030204" pitchFamily="34" charset="0"/>
                  <a:cs typeface="Calibri" panose="020F0502020204030204" pitchFamily="34" charset="0"/>
                </a:rPr>
                <a:t>TLB (translation lookaside buffer)</a:t>
              </a:r>
            </a:p>
            <a:p>
              <a:r>
                <a:rPr lang="en-US" altLang="ko-KR" sz="2400" b="1" dirty="0">
                  <a:solidFill>
                    <a:srgbClr val="FF0000"/>
                  </a:solidFill>
                  <a:latin typeface="Calibri" panose="020F0502020204030204" pitchFamily="34" charset="0"/>
                  <a:cs typeface="Calibri" panose="020F0502020204030204" pitchFamily="34" charset="0"/>
                </a:rPr>
                <a:t>For virtual address to physical address translation</a:t>
              </a:r>
              <a:endParaRPr lang="ko-KR" altLang="en-US" sz="2400" b="1" dirty="0">
                <a:solidFill>
                  <a:srgbClr val="FF0000"/>
                </a:solidFill>
                <a:latin typeface="Calibri" panose="020F0502020204030204" pitchFamily="34" charset="0"/>
                <a:cs typeface="Calibri" panose="020F0502020204030204" pitchFamily="34" charset="0"/>
              </a:endParaRPr>
            </a:p>
          </p:txBody>
        </p:sp>
      </p:grpSp>
      <p:sp>
        <p:nvSpPr>
          <p:cNvPr id="10" name="슬라이드 번호 개체 틀 9"/>
          <p:cNvSpPr>
            <a:spLocks noGrp="1"/>
          </p:cNvSpPr>
          <p:nvPr>
            <p:ph type="sldNum" sz="quarter" idx="12"/>
          </p:nvPr>
        </p:nvSpPr>
        <p:spPr/>
        <p:txBody>
          <a:bodyPr/>
          <a:lstStyle/>
          <a:p>
            <a:fld id="{7E143334-4AB7-49CA-B52F-E6E20F79A69B}" type="slidenum">
              <a:rPr lang="ko-KR" altLang="en-US" smtClean="0"/>
              <a:pPr/>
              <a:t>30</a:t>
            </a:fld>
            <a:endParaRPr lang="ko-KR" altLang="en-US"/>
          </a:p>
        </p:txBody>
      </p:sp>
      <p:pic>
        <p:nvPicPr>
          <p:cNvPr id="12" name="오디오 11">
            <a:hlinkClick r:id="" action="ppaction://media"/>
            <a:extLst>
              <a:ext uri="{FF2B5EF4-FFF2-40B4-BE49-F238E27FC236}">
                <a16:creationId xmlns:a16="http://schemas.microsoft.com/office/drawing/2014/main" id="{F3B81F98-1524-E043-8197-4B0E9686E4E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637697511"/>
      </p:ext>
    </p:extLst>
  </p:cSld>
  <p:clrMapOvr>
    <a:masterClrMapping/>
  </p:clrMapOvr>
  <mc:AlternateContent xmlns:mc="http://schemas.openxmlformats.org/markup-compatibility/2006">
    <mc:Choice xmlns:p14="http://schemas.microsoft.com/office/powerpoint/2010/main" Requires="p14">
      <p:transition spd="slow" p14:dur="2000" advTm="4474"/>
    </mc:Choice>
    <mc:Fallback>
      <p:transition spd="slow" advTm="4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Software Code Using </a:t>
            </a:r>
            <a:r>
              <a:rPr lang="en-US" altLang="ko-KR" dirty="0" err="1"/>
              <a:t>mmap</a:t>
            </a:r>
            <a:r>
              <a:rPr lang="en-US" altLang="ko-KR" dirty="0"/>
              <a:t>() to Access BRAM</a:t>
            </a:r>
            <a:endParaRPr lang="ko-KR" altLang="en-US" dirty="0"/>
          </a:p>
        </p:txBody>
      </p:sp>
      <p:sp>
        <p:nvSpPr>
          <p:cNvPr id="4" name="내용 개체 틀 2"/>
          <p:cNvSpPr>
            <a:spLocks noGrp="1"/>
          </p:cNvSpPr>
          <p:nvPr>
            <p:ph idx="1"/>
          </p:nvPr>
        </p:nvSpPr>
        <p:spPr>
          <a:xfrm>
            <a:off x="588000" y="1777429"/>
            <a:ext cx="11016000" cy="4982967"/>
          </a:xfrm>
        </p:spPr>
        <p:style>
          <a:lnRef idx="2">
            <a:schemeClr val="dk1"/>
          </a:lnRef>
          <a:fillRef idx="1">
            <a:schemeClr val="lt1"/>
          </a:fillRef>
          <a:effectRef idx="0">
            <a:schemeClr val="dk1"/>
          </a:effectRef>
          <a:fontRef idx="minor">
            <a:schemeClr val="dk1"/>
          </a:fontRef>
        </p:style>
        <p:txBody>
          <a:bodyPr numCol="2">
            <a:noAutofit/>
          </a:bodyPr>
          <a:lstStyle/>
          <a:p>
            <a:pPr marL="0" indent="0">
              <a:buNone/>
            </a:pPr>
            <a:r>
              <a:rPr lang="en-US" altLang="ko-KR" sz="2000" dirty="0"/>
              <a:t>  </a:t>
            </a:r>
            <a:r>
              <a:rPr lang="en-US" altLang="ko-KR" sz="2000" dirty="0" err="1"/>
              <a:t>int</a:t>
            </a:r>
            <a:r>
              <a:rPr lang="en-US" altLang="ko-KR" sz="2000" dirty="0"/>
              <a:t> foo = open("/dev/mem", O_RDWR);</a:t>
            </a:r>
          </a:p>
          <a:p>
            <a:pPr marL="0" indent="0">
              <a:buNone/>
            </a:pPr>
            <a:r>
              <a:rPr lang="en-US" altLang="ko-KR" sz="1400" dirty="0"/>
              <a:t>  // Given a pathname for a file, open() returns a file descriptor</a:t>
            </a:r>
          </a:p>
          <a:p>
            <a:pPr marL="0" indent="0">
              <a:buNone/>
            </a:pPr>
            <a:r>
              <a:rPr lang="en-US" altLang="ko-KR" sz="1400" dirty="0"/>
              <a:t>  // ‘dev/mem’ refers to the system’s physical memory</a:t>
            </a:r>
          </a:p>
          <a:p>
            <a:pPr marL="0" indent="0">
              <a:buNone/>
            </a:pPr>
            <a:r>
              <a:rPr lang="en-US" altLang="ko-KR" sz="1400" dirty="0"/>
              <a:t>  // O_RDWR means both readable and writable access mode</a:t>
            </a:r>
          </a:p>
          <a:p>
            <a:pPr marL="0" indent="0">
              <a:buNone/>
            </a:pPr>
            <a:r>
              <a:rPr lang="en-US" altLang="ko-KR" sz="2000" dirty="0"/>
              <a:t>  </a:t>
            </a:r>
            <a:r>
              <a:rPr lang="en-US" altLang="ko-KR" sz="2000" dirty="0" err="1"/>
              <a:t>int</a:t>
            </a:r>
            <a:r>
              <a:rPr lang="en-US" altLang="ko-KR" sz="2000" dirty="0"/>
              <a:t> *</a:t>
            </a:r>
            <a:r>
              <a:rPr lang="en-US" altLang="ko-KR" sz="2000" dirty="0" err="1"/>
              <a:t>fpga_bram</a:t>
            </a:r>
            <a:r>
              <a:rPr lang="en-US" altLang="ko-KR" sz="2000" dirty="0"/>
              <a:t> = </a:t>
            </a:r>
            <a:r>
              <a:rPr lang="en-US" altLang="ko-KR" sz="2000" dirty="0" err="1"/>
              <a:t>mmap</a:t>
            </a:r>
            <a:r>
              <a:rPr lang="en-US" altLang="ko-KR" sz="2000" dirty="0"/>
              <a:t>(NULL, SIZE * </a:t>
            </a:r>
            <a:r>
              <a:rPr lang="en-US" altLang="ko-KR" sz="2000" dirty="0" err="1"/>
              <a:t>sizeof</a:t>
            </a:r>
            <a:r>
              <a:rPr lang="en-US" altLang="ko-KR" sz="2000" dirty="0"/>
              <a:t>(</a:t>
            </a:r>
            <a:r>
              <a:rPr lang="en-US" altLang="ko-KR" sz="2000" dirty="0" err="1"/>
              <a:t>int</a:t>
            </a:r>
            <a:r>
              <a:rPr lang="en-US" altLang="ko-KR" sz="2000" dirty="0"/>
              <a:t>), PROT_READ|PROT_WRITE, MAP_SHARED, foo, 0x40000000);</a:t>
            </a:r>
          </a:p>
          <a:p>
            <a:pPr marL="0" indent="0">
              <a:buNone/>
            </a:pPr>
            <a:r>
              <a:rPr lang="en-US" altLang="ko-KR" sz="1400" dirty="0"/>
              <a:t>  // </a:t>
            </a:r>
            <a:r>
              <a:rPr lang="en-US" altLang="ko-KR" sz="1400" dirty="0" err="1"/>
              <a:t>mmap</a:t>
            </a:r>
            <a:r>
              <a:rPr lang="en-US" altLang="ko-KR" sz="1400" dirty="0"/>
              <a:t>() creates a new mapping in the virtual address space of the calling process</a:t>
            </a:r>
          </a:p>
          <a:p>
            <a:pPr marL="0" indent="0">
              <a:buNone/>
            </a:pPr>
            <a:r>
              <a:rPr lang="en-US" altLang="ko-KR" sz="1400" dirty="0"/>
              <a:t>  // NULL means that the kernel chooses the address for mapping</a:t>
            </a:r>
          </a:p>
          <a:p>
            <a:pPr marL="0" indent="0">
              <a:buNone/>
            </a:pPr>
            <a:r>
              <a:rPr lang="en-US" altLang="ko-KR" sz="1400" dirty="0"/>
              <a:t>  // SIZE specifies the length of the mapping</a:t>
            </a:r>
          </a:p>
          <a:p>
            <a:pPr marL="0" indent="0">
              <a:buNone/>
            </a:pPr>
            <a:r>
              <a:rPr lang="en-US" altLang="ko-KR" sz="1400" dirty="0"/>
              <a:t>  // PROT_ arguments describe the memory protection (RD/WR)</a:t>
            </a:r>
          </a:p>
          <a:p>
            <a:pPr marL="0" indent="0">
              <a:buNone/>
            </a:pPr>
            <a:r>
              <a:rPr lang="en-US" altLang="ko-KR" sz="1400" dirty="0"/>
              <a:t>  // MAP_SHARED makes updates visible to other processes</a:t>
            </a:r>
          </a:p>
          <a:p>
            <a:pPr marL="0" indent="0">
              <a:buNone/>
            </a:pPr>
            <a:r>
              <a:rPr lang="en-US" altLang="ko-KR" sz="1400" dirty="0"/>
              <a:t>  // foo indicates the file descriptor to be mapped</a:t>
            </a:r>
          </a:p>
          <a:p>
            <a:pPr marL="0" indent="0">
              <a:buNone/>
            </a:pPr>
            <a:r>
              <a:rPr lang="en-US" altLang="ko-KR" sz="1400" dirty="0"/>
              <a:t>  // </a:t>
            </a:r>
            <a:r>
              <a:rPr lang="en-US" altLang="ko-KR" sz="1400" b="1" dirty="0">
                <a:solidFill>
                  <a:srgbClr val="0070C0"/>
                </a:solidFill>
              </a:rPr>
              <a:t>0x4000_0000 refers to offset of the file descriptor </a:t>
            </a:r>
            <a:r>
              <a:rPr lang="en-US" altLang="ko-KR" sz="1400" b="1" dirty="0">
                <a:solidFill>
                  <a:srgbClr val="0070C0"/>
                </a:solidFill>
                <a:sym typeface="Wingdings" panose="05000000000000000000" pitchFamily="2" charset="2"/>
              </a:rPr>
              <a:t> physical address for BRAM</a:t>
            </a:r>
            <a:endParaRPr lang="en-US" altLang="ko-KR" sz="1400" b="1" dirty="0">
              <a:solidFill>
                <a:srgbClr val="0070C0"/>
              </a:solidFill>
            </a:endParaRPr>
          </a:p>
          <a:p>
            <a:pPr marL="0" indent="0">
              <a:buNone/>
            </a:pPr>
            <a:r>
              <a:rPr lang="en-US" altLang="ko-KR" sz="2000" dirty="0"/>
              <a:t>for (</a:t>
            </a:r>
            <a:r>
              <a:rPr lang="en-US" altLang="ko-KR" sz="2000" dirty="0" err="1"/>
              <a:t>i</a:t>
            </a:r>
            <a:r>
              <a:rPr lang="en-US" altLang="ko-KR" sz="2000" dirty="0"/>
              <a:t> = 0; </a:t>
            </a:r>
            <a:r>
              <a:rPr lang="en-US" altLang="ko-KR" sz="2000" dirty="0" err="1"/>
              <a:t>i</a:t>
            </a:r>
            <a:r>
              <a:rPr lang="en-US" altLang="ko-KR" sz="2000" dirty="0"/>
              <a:t> &lt; SIZE; </a:t>
            </a:r>
            <a:r>
              <a:rPr lang="en-US" altLang="ko-KR" sz="2000" dirty="0" err="1"/>
              <a:t>i</a:t>
            </a:r>
            <a:r>
              <a:rPr lang="en-US" altLang="ko-KR" sz="2000" dirty="0"/>
              <a:t>++)</a:t>
            </a:r>
          </a:p>
          <a:p>
            <a:pPr marL="0" indent="0">
              <a:buNone/>
            </a:pPr>
            <a:r>
              <a:rPr lang="en-US" altLang="ko-KR" sz="2000" dirty="0">
                <a:solidFill>
                  <a:srgbClr val="FF0000"/>
                </a:solidFill>
              </a:rPr>
              <a:t>   *(</a:t>
            </a:r>
            <a:r>
              <a:rPr lang="en-US" altLang="ko-KR" sz="2000" dirty="0" err="1">
                <a:solidFill>
                  <a:srgbClr val="FF0000"/>
                </a:solidFill>
              </a:rPr>
              <a:t>fpga_bram</a:t>
            </a:r>
            <a:r>
              <a:rPr lang="en-US" altLang="ko-KR" sz="2000" dirty="0">
                <a:solidFill>
                  <a:srgbClr val="FF0000"/>
                </a:solidFill>
              </a:rPr>
              <a:t> + </a:t>
            </a:r>
            <a:r>
              <a:rPr lang="en-US" altLang="ko-KR" sz="2000" dirty="0" err="1">
                <a:solidFill>
                  <a:srgbClr val="FF0000"/>
                </a:solidFill>
              </a:rPr>
              <a:t>i</a:t>
            </a:r>
            <a:r>
              <a:rPr lang="en-US" altLang="ko-KR" sz="2000" dirty="0">
                <a:solidFill>
                  <a:srgbClr val="FF0000"/>
                </a:solidFill>
              </a:rPr>
              <a:t>) </a:t>
            </a:r>
            <a:r>
              <a:rPr lang="en-US" altLang="ko-KR" sz="2000" dirty="0">
                <a:solidFill>
                  <a:schemeClr val="tx1"/>
                </a:solidFill>
              </a:rPr>
              <a:t>= (</a:t>
            </a:r>
            <a:r>
              <a:rPr lang="en-US" altLang="ko-KR" sz="2000" dirty="0" err="1">
                <a:solidFill>
                  <a:schemeClr val="tx1"/>
                </a:solidFill>
              </a:rPr>
              <a:t>i</a:t>
            </a:r>
            <a:r>
              <a:rPr lang="en-US" altLang="ko-KR" sz="2000" dirty="0">
                <a:solidFill>
                  <a:schemeClr val="tx1"/>
                </a:solidFill>
              </a:rPr>
              <a:t> * 2);</a:t>
            </a:r>
          </a:p>
          <a:p>
            <a:pPr marL="0" indent="0">
              <a:buNone/>
            </a:pPr>
            <a:r>
              <a:rPr lang="en-US" altLang="ko-KR" sz="1400" dirty="0"/>
              <a:t>  // write arbitrary data on the BRAM area</a:t>
            </a:r>
          </a:p>
          <a:p>
            <a:pPr marL="0" indent="0">
              <a:buNone/>
            </a:pPr>
            <a:r>
              <a:rPr lang="en-US" altLang="ko-KR" sz="2000" dirty="0" err="1"/>
              <a:t>printf</a:t>
            </a:r>
            <a:r>
              <a:rPr lang="en-US" altLang="ko-KR" sz="2000" dirty="0"/>
              <a:t>("%-10s%-10s\n", "</a:t>
            </a:r>
            <a:r>
              <a:rPr lang="en-US" altLang="ko-KR" sz="2000" dirty="0" err="1"/>
              <a:t>addr</a:t>
            </a:r>
            <a:r>
              <a:rPr lang="en-US" altLang="ko-KR" sz="2000" dirty="0"/>
              <a:t>", "FPGA(hex)");</a:t>
            </a:r>
          </a:p>
          <a:p>
            <a:pPr marL="0" indent="0">
              <a:buNone/>
            </a:pPr>
            <a:r>
              <a:rPr lang="en-US" altLang="ko-KR" sz="2000" dirty="0"/>
              <a:t>for (</a:t>
            </a:r>
            <a:r>
              <a:rPr lang="en-US" altLang="ko-KR" sz="2000" dirty="0" err="1"/>
              <a:t>i</a:t>
            </a:r>
            <a:r>
              <a:rPr lang="en-US" altLang="ko-KR" sz="2000" dirty="0"/>
              <a:t> = 0; </a:t>
            </a:r>
            <a:r>
              <a:rPr lang="en-US" altLang="ko-KR" sz="2000" dirty="0" err="1"/>
              <a:t>i</a:t>
            </a:r>
            <a:r>
              <a:rPr lang="en-US" altLang="ko-KR" sz="2000" dirty="0"/>
              <a:t> &lt; SIZE; </a:t>
            </a:r>
            <a:r>
              <a:rPr lang="en-US" altLang="ko-KR" sz="2000" dirty="0" err="1"/>
              <a:t>i</a:t>
            </a:r>
            <a:r>
              <a:rPr lang="en-US" altLang="ko-KR" sz="2000" dirty="0"/>
              <a:t>++)</a:t>
            </a:r>
          </a:p>
          <a:p>
            <a:pPr marL="0" indent="0">
              <a:buNone/>
            </a:pPr>
            <a:r>
              <a:rPr lang="en-US" altLang="ko-KR" sz="2000" dirty="0"/>
              <a:t>   </a:t>
            </a:r>
            <a:r>
              <a:rPr lang="en-US" altLang="ko-KR" sz="2000" dirty="0" err="1"/>
              <a:t>printf</a:t>
            </a:r>
            <a:r>
              <a:rPr lang="en-US" altLang="ko-KR" sz="2000" dirty="0"/>
              <a:t>("%-10d%-10X\n", </a:t>
            </a:r>
            <a:r>
              <a:rPr lang="en-US" altLang="ko-KR" sz="2000" dirty="0" err="1"/>
              <a:t>i</a:t>
            </a:r>
            <a:r>
              <a:rPr lang="en-US" altLang="ko-KR" sz="2000" dirty="0"/>
              <a:t>, </a:t>
            </a:r>
            <a:r>
              <a:rPr lang="en-US" altLang="ko-KR" sz="2000" dirty="0">
                <a:solidFill>
                  <a:srgbClr val="FF0000"/>
                </a:solidFill>
              </a:rPr>
              <a:t>*(</a:t>
            </a:r>
            <a:r>
              <a:rPr lang="en-US" altLang="ko-KR" sz="2000" dirty="0" err="1">
                <a:solidFill>
                  <a:srgbClr val="FF0000"/>
                </a:solidFill>
              </a:rPr>
              <a:t>fpga_bram</a:t>
            </a:r>
            <a:r>
              <a:rPr lang="en-US" altLang="ko-KR" sz="2000" dirty="0">
                <a:solidFill>
                  <a:srgbClr val="FF0000"/>
                </a:solidFill>
              </a:rPr>
              <a:t> + </a:t>
            </a:r>
            <a:r>
              <a:rPr lang="en-US" altLang="ko-KR" sz="2000" dirty="0" err="1">
                <a:solidFill>
                  <a:srgbClr val="FF0000"/>
                </a:solidFill>
              </a:rPr>
              <a:t>i</a:t>
            </a:r>
            <a:r>
              <a:rPr lang="en-US" altLang="ko-KR" sz="2000" dirty="0">
                <a:solidFill>
                  <a:srgbClr val="FF0000"/>
                </a:solidFill>
              </a:rPr>
              <a:t>)</a:t>
            </a:r>
            <a:r>
              <a:rPr lang="en-US" altLang="ko-KR" sz="2000" dirty="0"/>
              <a:t>);</a:t>
            </a:r>
          </a:p>
          <a:p>
            <a:pPr marL="0" indent="0">
              <a:buNone/>
            </a:pPr>
            <a:r>
              <a:rPr lang="en-US" altLang="ko-KR" sz="1400" dirty="0"/>
              <a:t>  // read and show the data to check if BRAM’s working correctly</a:t>
            </a:r>
            <a:endParaRPr lang="ko-KR" altLang="en-US" sz="1400" dirty="0"/>
          </a:p>
        </p:txBody>
      </p:sp>
      <p:sp>
        <p:nvSpPr>
          <p:cNvPr id="3" name="슬라이드 번호 개체 틀 2"/>
          <p:cNvSpPr>
            <a:spLocks noGrp="1"/>
          </p:cNvSpPr>
          <p:nvPr>
            <p:ph type="sldNum" sz="quarter" idx="12"/>
          </p:nvPr>
        </p:nvSpPr>
        <p:spPr/>
        <p:txBody>
          <a:bodyPr/>
          <a:lstStyle/>
          <a:p>
            <a:fld id="{7E143334-4AB7-49CA-B52F-E6E20F79A69B}" type="slidenum">
              <a:rPr lang="ko-KR" altLang="en-US" smtClean="0"/>
              <a:pPr/>
              <a:t>31</a:t>
            </a:fld>
            <a:endParaRPr lang="ko-KR" altLang="en-US"/>
          </a:p>
        </p:txBody>
      </p:sp>
      <p:pic>
        <p:nvPicPr>
          <p:cNvPr id="6" name="오디오 5">
            <a:hlinkClick r:id="" action="ppaction://media"/>
            <a:extLst>
              <a:ext uri="{FF2B5EF4-FFF2-40B4-BE49-F238E27FC236}">
                <a16:creationId xmlns:a16="http://schemas.microsoft.com/office/drawing/2014/main" id="{CE83C507-3E69-454F-B310-8B3300D882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971767663"/>
      </p:ext>
    </p:extLst>
  </p:cSld>
  <p:clrMapOvr>
    <a:masterClrMapping/>
  </p:clrMapOvr>
  <mc:AlternateContent xmlns:mc="http://schemas.openxmlformats.org/markup-compatibility/2006">
    <mc:Choice xmlns:p14="http://schemas.microsoft.com/office/powerpoint/2010/main" Requires="p14">
      <p:transition spd="slow" p14:dur="2000" advTm="65789"/>
    </mc:Choice>
    <mc:Fallback>
      <p:transition spd="slow" advTm="65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1087100" cy="1325563"/>
          </a:xfrm>
        </p:spPr>
        <p:txBody>
          <a:bodyPr>
            <a:normAutofit fontScale="90000"/>
          </a:bodyPr>
          <a:lstStyle/>
          <a:p>
            <a:r>
              <a:rPr lang="en-US" altLang="ko-KR" dirty="0"/>
              <a:t>Decomposing Load Instruction Execution:</a:t>
            </a:r>
            <a:br>
              <a:rPr lang="en-US" altLang="ko-KR" dirty="0"/>
            </a:br>
            <a:r>
              <a:rPr lang="en-US" altLang="ko-KR" dirty="0"/>
              <a:t>Reading from A Hardware Component, e.g., BRAM</a:t>
            </a:r>
            <a:endParaRPr lang="ko-KR" altLang="en-US" dirty="0"/>
          </a:p>
        </p:txBody>
      </p:sp>
      <p:sp>
        <p:nvSpPr>
          <p:cNvPr id="3" name="내용 개체 틀 2"/>
          <p:cNvSpPr>
            <a:spLocks noGrp="1"/>
          </p:cNvSpPr>
          <p:nvPr>
            <p:ph idx="1"/>
          </p:nvPr>
        </p:nvSpPr>
        <p:spPr/>
        <p:txBody>
          <a:bodyPr>
            <a:normAutofit/>
          </a:bodyPr>
          <a:lstStyle/>
          <a:p>
            <a:r>
              <a:rPr lang="en-US" altLang="ko-KR" dirty="0"/>
              <a:t>Step 1: Load unit accesses L1 data cache</a:t>
            </a:r>
          </a:p>
          <a:p>
            <a:pPr lvl="1"/>
            <a:r>
              <a:rPr lang="en-US" altLang="ko-KR" dirty="0"/>
              <a:t>TLB access for virtual address to physical address translation</a:t>
            </a:r>
          </a:p>
          <a:p>
            <a:pPr lvl="1"/>
            <a:r>
              <a:rPr lang="en-US" altLang="ko-KR" dirty="0"/>
              <a:t>Non-cacheable access for hardware components other than main memory</a:t>
            </a:r>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32</a:t>
            </a:fld>
            <a:endParaRPr lang="ko-KR" altLang="en-US"/>
          </a:p>
        </p:txBody>
      </p:sp>
      <p:pic>
        <p:nvPicPr>
          <p:cNvPr id="6" name="오디오 5">
            <a:hlinkClick r:id="" action="ppaction://media"/>
            <a:extLst>
              <a:ext uri="{FF2B5EF4-FFF2-40B4-BE49-F238E27FC236}">
                <a16:creationId xmlns:a16="http://schemas.microsoft.com/office/drawing/2014/main" id="{4BB1235E-88E1-FF45-8B01-FB000E2FD89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497743245"/>
      </p:ext>
    </p:extLst>
  </p:cSld>
  <p:clrMapOvr>
    <a:masterClrMapping/>
  </p:clrMapOvr>
  <mc:AlternateContent xmlns:mc="http://schemas.openxmlformats.org/markup-compatibility/2006">
    <mc:Choice xmlns:p14="http://schemas.microsoft.com/office/powerpoint/2010/main" Requires="p14">
      <p:transition spd="slow" p14:dur="2000" advTm="35874"/>
    </mc:Choice>
    <mc:Fallback>
      <p:transition spd="slow" advTm="35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5"/>
          <a:stretch>
            <a:fillRect/>
          </a:stretch>
        </p:blipFill>
        <p:spPr>
          <a:xfrm>
            <a:off x="4331368" y="1824438"/>
            <a:ext cx="7598945" cy="4908567"/>
          </a:xfrm>
          <a:prstGeom prst="rect">
            <a:avLst/>
          </a:prstGeom>
        </p:spPr>
      </p:pic>
      <p:sp>
        <p:nvSpPr>
          <p:cNvPr id="2" name="제목 1"/>
          <p:cNvSpPr>
            <a:spLocks noGrp="1"/>
          </p:cNvSpPr>
          <p:nvPr>
            <p:ph type="title"/>
          </p:nvPr>
        </p:nvSpPr>
        <p:spPr/>
        <p:txBody>
          <a:bodyPr/>
          <a:lstStyle/>
          <a:p>
            <a:r>
              <a:rPr lang="en-US" altLang="ko-KR" dirty="0"/>
              <a:t>A Tip of Iceberg?</a:t>
            </a:r>
            <a:endParaRPr lang="ko-KR" altLang="en-US" dirty="0"/>
          </a:p>
        </p:txBody>
      </p:sp>
      <p:sp>
        <p:nvSpPr>
          <p:cNvPr id="3" name="내용 개체 틀 2"/>
          <p:cNvSpPr>
            <a:spLocks noGrp="1"/>
          </p:cNvSpPr>
          <p:nvPr>
            <p:ph idx="1"/>
          </p:nvPr>
        </p:nvSpPr>
        <p:spPr>
          <a:xfrm>
            <a:off x="838200" y="1825625"/>
            <a:ext cx="4817806" cy="4351338"/>
          </a:xfrm>
        </p:spPr>
        <p:txBody>
          <a:bodyPr/>
          <a:lstStyle/>
          <a:p>
            <a:r>
              <a:rPr lang="en-US" altLang="ko-KR" dirty="0"/>
              <a:t>CPU to L1 cache</a:t>
            </a:r>
          </a:p>
          <a:p>
            <a:pPr lvl="1"/>
            <a:r>
              <a:rPr lang="en-US" altLang="ko-KR" dirty="0"/>
              <a:t>VA to PA by TLB</a:t>
            </a:r>
          </a:p>
          <a:p>
            <a:r>
              <a:rPr lang="en-US" altLang="ko-KR" dirty="0"/>
              <a:t>What happens next?</a:t>
            </a:r>
            <a:endParaRPr lang="ko-KR" altLang="en-US" dirty="0"/>
          </a:p>
        </p:txBody>
      </p:sp>
      <p:sp>
        <p:nvSpPr>
          <p:cNvPr id="5" name="TextBox 7"/>
          <p:cNvSpPr txBox="1"/>
          <p:nvPr/>
        </p:nvSpPr>
        <p:spPr>
          <a:xfrm>
            <a:off x="9064487" y="-4207"/>
            <a:ext cx="3127513" cy="369332"/>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r>
              <a:rPr lang="en-US" altLang="ko-KR" dirty="0"/>
              <a:t>[The </a:t>
            </a:r>
            <a:r>
              <a:rPr lang="en-US" altLang="ko-KR" dirty="0" err="1"/>
              <a:t>Zynq</a:t>
            </a:r>
            <a:r>
              <a:rPr lang="en-US" altLang="ko-KR" dirty="0"/>
              <a:t> Book, 2014]</a:t>
            </a:r>
          </a:p>
        </p:txBody>
      </p:sp>
      <p:sp>
        <p:nvSpPr>
          <p:cNvPr id="6" name="TextBox 5"/>
          <p:cNvSpPr txBox="1"/>
          <p:nvPr/>
        </p:nvSpPr>
        <p:spPr>
          <a:xfrm>
            <a:off x="4161856" y="5394144"/>
            <a:ext cx="2526333" cy="369332"/>
          </a:xfrm>
          <a:prstGeom prst="rect">
            <a:avLst/>
          </a:prstGeom>
          <a:noFill/>
        </p:spPr>
        <p:txBody>
          <a:bodyPr wrap="none" rtlCol="0">
            <a:spAutoFit/>
          </a:bodyPr>
          <a:lstStyle/>
          <a:p>
            <a:r>
              <a:rPr lang="en-US" altLang="ko-KR" dirty="0">
                <a:solidFill>
                  <a:srgbClr val="FF0000"/>
                </a:solidFill>
                <a:latin typeface="Calibri" panose="020F0502020204030204" pitchFamily="34" charset="0"/>
                <a:cs typeface="Calibri" panose="020F0502020204030204" pitchFamily="34" charset="0"/>
              </a:rPr>
              <a:t>0x4000_000~0x4000_ffff</a:t>
            </a:r>
            <a:endParaRPr lang="ko-KR" altLang="en-US" dirty="0">
              <a:solidFill>
                <a:srgbClr val="FF0000"/>
              </a:solidFill>
              <a:latin typeface="Calibri" panose="020F0502020204030204" pitchFamily="34" charset="0"/>
              <a:cs typeface="Calibri" panose="020F0502020204030204" pitchFamily="34" charset="0"/>
            </a:endParaRPr>
          </a:p>
        </p:txBody>
      </p:sp>
      <p:sp>
        <p:nvSpPr>
          <p:cNvPr id="7" name="TextBox 6"/>
          <p:cNvSpPr txBox="1"/>
          <p:nvPr/>
        </p:nvSpPr>
        <p:spPr>
          <a:xfrm>
            <a:off x="5528796" y="5813135"/>
            <a:ext cx="764953" cy="369332"/>
          </a:xfrm>
          <a:prstGeom prst="rect">
            <a:avLst/>
          </a:prstGeom>
          <a:noFill/>
        </p:spPr>
        <p:txBody>
          <a:bodyPr wrap="none" rtlCol="0">
            <a:spAutoFit/>
          </a:bodyPr>
          <a:lstStyle/>
          <a:p>
            <a:r>
              <a:rPr lang="en-US" altLang="ko-KR" dirty="0">
                <a:solidFill>
                  <a:srgbClr val="FF0000"/>
                </a:solidFill>
                <a:latin typeface="Calibri" panose="020F0502020204030204" pitchFamily="34" charset="0"/>
                <a:cs typeface="Calibri" panose="020F0502020204030204" pitchFamily="34" charset="0"/>
              </a:rPr>
              <a:t>BRAM</a:t>
            </a:r>
            <a:endParaRPr lang="ko-KR" altLang="en-US" dirty="0">
              <a:solidFill>
                <a:srgbClr val="FF0000"/>
              </a:solidFill>
              <a:latin typeface="Calibri" panose="020F0502020204030204" pitchFamily="34" charset="0"/>
              <a:cs typeface="Calibri" panose="020F0502020204030204" pitchFamily="34" charset="0"/>
            </a:endParaRPr>
          </a:p>
        </p:txBody>
      </p:sp>
      <p:sp>
        <p:nvSpPr>
          <p:cNvPr id="8" name="자유형 7"/>
          <p:cNvSpPr/>
          <p:nvPr/>
        </p:nvSpPr>
        <p:spPr>
          <a:xfrm>
            <a:off x="5491843" y="2999014"/>
            <a:ext cx="2932699" cy="2862943"/>
          </a:xfrm>
          <a:custGeom>
            <a:avLst/>
            <a:gdLst>
              <a:gd name="connsiteX0" fmla="*/ 1883228 w 2932699"/>
              <a:gd name="connsiteY0" fmla="*/ 337457 h 2862943"/>
              <a:gd name="connsiteX1" fmla="*/ 1850571 w 2932699"/>
              <a:gd name="connsiteY1" fmla="*/ 174172 h 2862943"/>
              <a:gd name="connsiteX2" fmla="*/ 1839686 w 2932699"/>
              <a:gd name="connsiteY2" fmla="*/ 152400 h 2862943"/>
              <a:gd name="connsiteX3" fmla="*/ 1807028 w 2932699"/>
              <a:gd name="connsiteY3" fmla="*/ 130629 h 2862943"/>
              <a:gd name="connsiteX4" fmla="*/ 1796143 w 2932699"/>
              <a:gd name="connsiteY4" fmla="*/ 108857 h 2862943"/>
              <a:gd name="connsiteX5" fmla="*/ 1698171 w 2932699"/>
              <a:gd name="connsiteY5" fmla="*/ 65315 h 2862943"/>
              <a:gd name="connsiteX6" fmla="*/ 1621971 w 2932699"/>
              <a:gd name="connsiteY6" fmla="*/ 32657 h 2862943"/>
              <a:gd name="connsiteX7" fmla="*/ 1600200 w 2932699"/>
              <a:gd name="connsiteY7" fmla="*/ 21772 h 2862943"/>
              <a:gd name="connsiteX8" fmla="*/ 1491343 w 2932699"/>
              <a:gd name="connsiteY8" fmla="*/ 0 h 2862943"/>
              <a:gd name="connsiteX9" fmla="*/ 1328057 w 2932699"/>
              <a:gd name="connsiteY9" fmla="*/ 10886 h 2862943"/>
              <a:gd name="connsiteX10" fmla="*/ 1284514 w 2932699"/>
              <a:gd name="connsiteY10" fmla="*/ 32657 h 2862943"/>
              <a:gd name="connsiteX11" fmla="*/ 1273628 w 2932699"/>
              <a:gd name="connsiteY11" fmla="*/ 54429 h 2862943"/>
              <a:gd name="connsiteX12" fmla="*/ 1251857 w 2932699"/>
              <a:gd name="connsiteY12" fmla="*/ 76200 h 2862943"/>
              <a:gd name="connsiteX13" fmla="*/ 1240971 w 2932699"/>
              <a:gd name="connsiteY13" fmla="*/ 108857 h 2862943"/>
              <a:gd name="connsiteX14" fmla="*/ 1219200 w 2932699"/>
              <a:gd name="connsiteY14" fmla="*/ 152400 h 2862943"/>
              <a:gd name="connsiteX15" fmla="*/ 1208314 w 2932699"/>
              <a:gd name="connsiteY15" fmla="*/ 174172 h 2862943"/>
              <a:gd name="connsiteX16" fmla="*/ 1197428 w 2932699"/>
              <a:gd name="connsiteY16" fmla="*/ 206829 h 2862943"/>
              <a:gd name="connsiteX17" fmla="*/ 1208314 w 2932699"/>
              <a:gd name="connsiteY17" fmla="*/ 478972 h 2862943"/>
              <a:gd name="connsiteX18" fmla="*/ 1295400 w 2932699"/>
              <a:gd name="connsiteY18" fmla="*/ 609600 h 2862943"/>
              <a:gd name="connsiteX19" fmla="*/ 1349828 w 2932699"/>
              <a:gd name="connsiteY19" fmla="*/ 653143 h 2862943"/>
              <a:gd name="connsiteX20" fmla="*/ 1393371 w 2932699"/>
              <a:gd name="connsiteY20" fmla="*/ 685800 h 2862943"/>
              <a:gd name="connsiteX21" fmla="*/ 1415143 w 2932699"/>
              <a:gd name="connsiteY21" fmla="*/ 707572 h 2862943"/>
              <a:gd name="connsiteX22" fmla="*/ 1458686 w 2932699"/>
              <a:gd name="connsiteY22" fmla="*/ 729343 h 2862943"/>
              <a:gd name="connsiteX23" fmla="*/ 1502228 w 2932699"/>
              <a:gd name="connsiteY23" fmla="*/ 762000 h 2862943"/>
              <a:gd name="connsiteX24" fmla="*/ 1567543 w 2932699"/>
              <a:gd name="connsiteY24" fmla="*/ 805543 h 2862943"/>
              <a:gd name="connsiteX25" fmla="*/ 1611086 w 2932699"/>
              <a:gd name="connsiteY25" fmla="*/ 827315 h 2862943"/>
              <a:gd name="connsiteX26" fmla="*/ 1665514 w 2932699"/>
              <a:gd name="connsiteY26" fmla="*/ 859972 h 2862943"/>
              <a:gd name="connsiteX27" fmla="*/ 1698171 w 2932699"/>
              <a:gd name="connsiteY27" fmla="*/ 870857 h 2862943"/>
              <a:gd name="connsiteX28" fmla="*/ 1752600 w 2932699"/>
              <a:gd name="connsiteY28" fmla="*/ 892629 h 2862943"/>
              <a:gd name="connsiteX29" fmla="*/ 1839686 w 2932699"/>
              <a:gd name="connsiteY29" fmla="*/ 914400 h 2862943"/>
              <a:gd name="connsiteX30" fmla="*/ 1937657 w 2932699"/>
              <a:gd name="connsiteY30" fmla="*/ 936172 h 2862943"/>
              <a:gd name="connsiteX31" fmla="*/ 1981200 w 2932699"/>
              <a:gd name="connsiteY31" fmla="*/ 957943 h 2862943"/>
              <a:gd name="connsiteX32" fmla="*/ 2013857 w 2932699"/>
              <a:gd name="connsiteY32" fmla="*/ 968829 h 2862943"/>
              <a:gd name="connsiteX33" fmla="*/ 2057400 w 2932699"/>
              <a:gd name="connsiteY33" fmla="*/ 990600 h 2862943"/>
              <a:gd name="connsiteX34" fmla="*/ 2079171 w 2932699"/>
              <a:gd name="connsiteY34" fmla="*/ 1001486 h 2862943"/>
              <a:gd name="connsiteX35" fmla="*/ 2090057 w 2932699"/>
              <a:gd name="connsiteY35" fmla="*/ 1023257 h 2862943"/>
              <a:gd name="connsiteX36" fmla="*/ 2133600 w 2932699"/>
              <a:gd name="connsiteY36" fmla="*/ 1045029 h 2862943"/>
              <a:gd name="connsiteX37" fmla="*/ 2166257 w 2932699"/>
              <a:gd name="connsiteY37" fmla="*/ 1077686 h 2862943"/>
              <a:gd name="connsiteX38" fmla="*/ 2188028 w 2932699"/>
              <a:gd name="connsiteY38" fmla="*/ 1121229 h 2862943"/>
              <a:gd name="connsiteX39" fmla="*/ 2198914 w 2932699"/>
              <a:gd name="connsiteY39" fmla="*/ 1143000 h 2862943"/>
              <a:gd name="connsiteX40" fmla="*/ 2220686 w 2932699"/>
              <a:gd name="connsiteY40" fmla="*/ 1208315 h 2862943"/>
              <a:gd name="connsiteX41" fmla="*/ 2242457 w 2932699"/>
              <a:gd name="connsiteY41" fmla="*/ 1349829 h 2862943"/>
              <a:gd name="connsiteX42" fmla="*/ 2253343 w 2932699"/>
              <a:gd name="connsiteY42" fmla="*/ 1513115 h 2862943"/>
              <a:gd name="connsiteX43" fmla="*/ 2242457 w 2932699"/>
              <a:gd name="connsiteY43" fmla="*/ 1654629 h 2862943"/>
              <a:gd name="connsiteX44" fmla="*/ 2231571 w 2932699"/>
              <a:gd name="connsiteY44" fmla="*/ 1676400 h 2862943"/>
              <a:gd name="connsiteX45" fmla="*/ 2188028 w 2932699"/>
              <a:gd name="connsiteY45" fmla="*/ 1719943 h 2862943"/>
              <a:gd name="connsiteX46" fmla="*/ 2155371 w 2932699"/>
              <a:gd name="connsiteY46" fmla="*/ 1730829 h 2862943"/>
              <a:gd name="connsiteX47" fmla="*/ 2133600 w 2932699"/>
              <a:gd name="connsiteY47" fmla="*/ 1741715 h 2862943"/>
              <a:gd name="connsiteX48" fmla="*/ 2090057 w 2932699"/>
              <a:gd name="connsiteY48" fmla="*/ 1752600 h 2862943"/>
              <a:gd name="connsiteX49" fmla="*/ 2035628 w 2932699"/>
              <a:gd name="connsiteY49" fmla="*/ 1774372 h 2862943"/>
              <a:gd name="connsiteX50" fmla="*/ 1948543 w 2932699"/>
              <a:gd name="connsiteY50" fmla="*/ 1807029 h 2862943"/>
              <a:gd name="connsiteX51" fmla="*/ 1796143 w 2932699"/>
              <a:gd name="connsiteY51" fmla="*/ 1828800 h 2862943"/>
              <a:gd name="connsiteX52" fmla="*/ 1698171 w 2932699"/>
              <a:gd name="connsiteY52" fmla="*/ 1839686 h 2862943"/>
              <a:gd name="connsiteX53" fmla="*/ 1001486 w 2932699"/>
              <a:gd name="connsiteY53" fmla="*/ 1861457 h 2862943"/>
              <a:gd name="connsiteX54" fmla="*/ 685800 w 2932699"/>
              <a:gd name="connsiteY54" fmla="*/ 1872343 h 2862943"/>
              <a:gd name="connsiteX55" fmla="*/ 413657 w 2932699"/>
              <a:gd name="connsiteY55" fmla="*/ 1894115 h 2862943"/>
              <a:gd name="connsiteX56" fmla="*/ 163286 w 2932699"/>
              <a:gd name="connsiteY56" fmla="*/ 1915886 h 2862943"/>
              <a:gd name="connsiteX57" fmla="*/ 108857 w 2932699"/>
              <a:gd name="connsiteY57" fmla="*/ 1926772 h 2862943"/>
              <a:gd name="connsiteX58" fmla="*/ 43543 w 2932699"/>
              <a:gd name="connsiteY58" fmla="*/ 2013857 h 2862943"/>
              <a:gd name="connsiteX59" fmla="*/ 32657 w 2932699"/>
              <a:gd name="connsiteY59" fmla="*/ 2035629 h 2862943"/>
              <a:gd name="connsiteX60" fmla="*/ 10886 w 2932699"/>
              <a:gd name="connsiteY60" fmla="*/ 2100943 h 2862943"/>
              <a:gd name="connsiteX61" fmla="*/ 0 w 2932699"/>
              <a:gd name="connsiteY61" fmla="*/ 2155372 h 2862943"/>
              <a:gd name="connsiteX62" fmla="*/ 10886 w 2932699"/>
              <a:gd name="connsiteY62" fmla="*/ 2743200 h 2862943"/>
              <a:gd name="connsiteX63" fmla="*/ 21771 w 2932699"/>
              <a:gd name="connsiteY63" fmla="*/ 2786743 h 2862943"/>
              <a:gd name="connsiteX64" fmla="*/ 65314 w 2932699"/>
              <a:gd name="connsiteY64" fmla="*/ 2808515 h 2862943"/>
              <a:gd name="connsiteX65" fmla="*/ 97971 w 2932699"/>
              <a:gd name="connsiteY65" fmla="*/ 2819400 h 2862943"/>
              <a:gd name="connsiteX66" fmla="*/ 206828 w 2932699"/>
              <a:gd name="connsiteY66" fmla="*/ 2841172 h 2862943"/>
              <a:gd name="connsiteX67" fmla="*/ 315686 w 2932699"/>
              <a:gd name="connsiteY67" fmla="*/ 2852057 h 2862943"/>
              <a:gd name="connsiteX68" fmla="*/ 446314 w 2932699"/>
              <a:gd name="connsiteY68" fmla="*/ 2862943 h 2862943"/>
              <a:gd name="connsiteX69" fmla="*/ 783771 w 2932699"/>
              <a:gd name="connsiteY69" fmla="*/ 2841172 h 2862943"/>
              <a:gd name="connsiteX70" fmla="*/ 816428 w 2932699"/>
              <a:gd name="connsiteY70" fmla="*/ 2830286 h 2862943"/>
              <a:gd name="connsiteX71" fmla="*/ 838200 w 2932699"/>
              <a:gd name="connsiteY71" fmla="*/ 2808515 h 2862943"/>
              <a:gd name="connsiteX72" fmla="*/ 859971 w 2932699"/>
              <a:gd name="connsiteY72" fmla="*/ 2764972 h 2862943"/>
              <a:gd name="connsiteX73" fmla="*/ 870857 w 2932699"/>
              <a:gd name="connsiteY73" fmla="*/ 2743200 h 2862943"/>
              <a:gd name="connsiteX74" fmla="*/ 881743 w 2932699"/>
              <a:gd name="connsiteY74" fmla="*/ 2699657 h 2862943"/>
              <a:gd name="connsiteX75" fmla="*/ 892628 w 2932699"/>
              <a:gd name="connsiteY75" fmla="*/ 2667000 h 2862943"/>
              <a:gd name="connsiteX76" fmla="*/ 903514 w 2932699"/>
              <a:gd name="connsiteY76" fmla="*/ 2601686 h 2862943"/>
              <a:gd name="connsiteX77" fmla="*/ 914400 w 2932699"/>
              <a:gd name="connsiteY77" fmla="*/ 2569029 h 2862943"/>
              <a:gd name="connsiteX78" fmla="*/ 936171 w 2932699"/>
              <a:gd name="connsiteY78" fmla="*/ 2525486 h 2862943"/>
              <a:gd name="connsiteX79" fmla="*/ 947057 w 2932699"/>
              <a:gd name="connsiteY79" fmla="*/ 2503715 h 2862943"/>
              <a:gd name="connsiteX80" fmla="*/ 1012371 w 2932699"/>
              <a:gd name="connsiteY80" fmla="*/ 2427515 h 2862943"/>
              <a:gd name="connsiteX81" fmla="*/ 1066800 w 2932699"/>
              <a:gd name="connsiteY81" fmla="*/ 2405743 h 2862943"/>
              <a:gd name="connsiteX82" fmla="*/ 1088571 w 2932699"/>
              <a:gd name="connsiteY82" fmla="*/ 2383972 h 2862943"/>
              <a:gd name="connsiteX83" fmla="*/ 1219200 w 2932699"/>
              <a:gd name="connsiteY83" fmla="*/ 2351315 h 2862943"/>
              <a:gd name="connsiteX84" fmla="*/ 1382486 w 2932699"/>
              <a:gd name="connsiteY84" fmla="*/ 2329543 h 2862943"/>
              <a:gd name="connsiteX85" fmla="*/ 2340428 w 2932699"/>
              <a:gd name="connsiteY85" fmla="*/ 2296886 h 2862943"/>
              <a:gd name="connsiteX86" fmla="*/ 2525486 w 2932699"/>
              <a:gd name="connsiteY86" fmla="*/ 2275115 h 2862943"/>
              <a:gd name="connsiteX87" fmla="*/ 2710543 w 2932699"/>
              <a:gd name="connsiteY87" fmla="*/ 2264229 h 2862943"/>
              <a:gd name="connsiteX88" fmla="*/ 2764971 w 2932699"/>
              <a:gd name="connsiteY88" fmla="*/ 2253343 h 2862943"/>
              <a:gd name="connsiteX89" fmla="*/ 2797628 w 2932699"/>
              <a:gd name="connsiteY89" fmla="*/ 2242457 h 2862943"/>
              <a:gd name="connsiteX90" fmla="*/ 2841171 w 2932699"/>
              <a:gd name="connsiteY90" fmla="*/ 2231572 h 2862943"/>
              <a:gd name="connsiteX91" fmla="*/ 2852057 w 2932699"/>
              <a:gd name="connsiteY91" fmla="*/ 2209800 h 2862943"/>
              <a:gd name="connsiteX92" fmla="*/ 2873828 w 2932699"/>
              <a:gd name="connsiteY92" fmla="*/ 2198915 h 2862943"/>
              <a:gd name="connsiteX93" fmla="*/ 2895600 w 2932699"/>
              <a:gd name="connsiteY93" fmla="*/ 2155372 h 2862943"/>
              <a:gd name="connsiteX94" fmla="*/ 2906486 w 2932699"/>
              <a:gd name="connsiteY94" fmla="*/ 2133600 h 2862943"/>
              <a:gd name="connsiteX95" fmla="*/ 2928257 w 2932699"/>
              <a:gd name="connsiteY95" fmla="*/ 1186543 h 2862943"/>
              <a:gd name="connsiteX96" fmla="*/ 2917371 w 2932699"/>
              <a:gd name="connsiteY96" fmla="*/ 533400 h 2862943"/>
              <a:gd name="connsiteX97" fmla="*/ 2895600 w 2932699"/>
              <a:gd name="connsiteY97" fmla="*/ 511629 h 2862943"/>
              <a:gd name="connsiteX98" fmla="*/ 2830286 w 2932699"/>
              <a:gd name="connsiteY98" fmla="*/ 489857 h 2862943"/>
              <a:gd name="connsiteX99" fmla="*/ 2677886 w 2932699"/>
              <a:gd name="connsiteY99" fmla="*/ 478972 h 2862943"/>
              <a:gd name="connsiteX100" fmla="*/ 2122714 w 2932699"/>
              <a:gd name="connsiteY100" fmla="*/ 468086 h 2862943"/>
              <a:gd name="connsiteX101" fmla="*/ 2068286 w 2932699"/>
              <a:gd name="connsiteY101" fmla="*/ 457200 h 2862943"/>
              <a:gd name="connsiteX102" fmla="*/ 1970314 w 2932699"/>
              <a:gd name="connsiteY102" fmla="*/ 435429 h 2862943"/>
              <a:gd name="connsiteX103" fmla="*/ 1926771 w 2932699"/>
              <a:gd name="connsiteY103" fmla="*/ 413657 h 2862943"/>
              <a:gd name="connsiteX104" fmla="*/ 1905000 w 2932699"/>
              <a:gd name="connsiteY104" fmla="*/ 402772 h 2862943"/>
              <a:gd name="connsiteX105" fmla="*/ 1883228 w 2932699"/>
              <a:gd name="connsiteY105" fmla="*/ 337457 h 2862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2932699" h="2862943">
                <a:moveTo>
                  <a:pt x="1883228" y="337457"/>
                </a:moveTo>
                <a:cubicBezTo>
                  <a:pt x="1874156" y="299357"/>
                  <a:pt x="1890267" y="253566"/>
                  <a:pt x="1850571" y="174172"/>
                </a:cubicBezTo>
                <a:cubicBezTo>
                  <a:pt x="1846942" y="166915"/>
                  <a:pt x="1846437" y="156901"/>
                  <a:pt x="1839686" y="152400"/>
                </a:cubicBezTo>
                <a:lnTo>
                  <a:pt x="1807028" y="130629"/>
                </a:lnTo>
                <a:cubicBezTo>
                  <a:pt x="1803400" y="123372"/>
                  <a:pt x="1802745" y="113573"/>
                  <a:pt x="1796143" y="108857"/>
                </a:cubicBezTo>
                <a:cubicBezTo>
                  <a:pt x="1763077" y="85238"/>
                  <a:pt x="1733880" y="77217"/>
                  <a:pt x="1698171" y="65315"/>
                </a:cubicBezTo>
                <a:cubicBezTo>
                  <a:pt x="1640774" y="27049"/>
                  <a:pt x="1692262" y="56087"/>
                  <a:pt x="1621971" y="32657"/>
                </a:cubicBezTo>
                <a:cubicBezTo>
                  <a:pt x="1614274" y="30091"/>
                  <a:pt x="1607897" y="24338"/>
                  <a:pt x="1600200" y="21772"/>
                </a:cubicBezTo>
                <a:cubicBezTo>
                  <a:pt x="1567720" y="10945"/>
                  <a:pt x="1523504" y="5360"/>
                  <a:pt x="1491343" y="0"/>
                </a:cubicBezTo>
                <a:cubicBezTo>
                  <a:pt x="1436914" y="3629"/>
                  <a:pt x="1381939" y="2378"/>
                  <a:pt x="1328057" y="10886"/>
                </a:cubicBezTo>
                <a:cubicBezTo>
                  <a:pt x="1312028" y="13417"/>
                  <a:pt x="1284514" y="32657"/>
                  <a:pt x="1284514" y="32657"/>
                </a:cubicBezTo>
                <a:cubicBezTo>
                  <a:pt x="1280885" y="39914"/>
                  <a:pt x="1278496" y="47938"/>
                  <a:pt x="1273628" y="54429"/>
                </a:cubicBezTo>
                <a:cubicBezTo>
                  <a:pt x="1267470" y="62639"/>
                  <a:pt x="1257137" y="67400"/>
                  <a:pt x="1251857" y="76200"/>
                </a:cubicBezTo>
                <a:cubicBezTo>
                  <a:pt x="1245953" y="86039"/>
                  <a:pt x="1245491" y="98310"/>
                  <a:pt x="1240971" y="108857"/>
                </a:cubicBezTo>
                <a:cubicBezTo>
                  <a:pt x="1234579" y="123772"/>
                  <a:pt x="1226457" y="137886"/>
                  <a:pt x="1219200" y="152400"/>
                </a:cubicBezTo>
                <a:cubicBezTo>
                  <a:pt x="1215571" y="159657"/>
                  <a:pt x="1210880" y="166474"/>
                  <a:pt x="1208314" y="174172"/>
                </a:cubicBezTo>
                <a:lnTo>
                  <a:pt x="1197428" y="206829"/>
                </a:lnTo>
                <a:cubicBezTo>
                  <a:pt x="1201057" y="297543"/>
                  <a:pt x="1199569" y="388607"/>
                  <a:pt x="1208314" y="478972"/>
                </a:cubicBezTo>
                <a:cubicBezTo>
                  <a:pt x="1215066" y="548739"/>
                  <a:pt x="1247073" y="561273"/>
                  <a:pt x="1295400" y="609600"/>
                </a:cubicBezTo>
                <a:cubicBezTo>
                  <a:pt x="1347972" y="662172"/>
                  <a:pt x="1281161" y="598210"/>
                  <a:pt x="1349828" y="653143"/>
                </a:cubicBezTo>
                <a:cubicBezTo>
                  <a:pt x="1395676" y="689821"/>
                  <a:pt x="1347923" y="663077"/>
                  <a:pt x="1393371" y="685800"/>
                </a:cubicBezTo>
                <a:cubicBezTo>
                  <a:pt x="1400628" y="693057"/>
                  <a:pt x="1406603" y="701879"/>
                  <a:pt x="1415143" y="707572"/>
                </a:cubicBezTo>
                <a:cubicBezTo>
                  <a:pt x="1428645" y="716573"/>
                  <a:pt x="1458686" y="729343"/>
                  <a:pt x="1458686" y="729343"/>
                </a:cubicBezTo>
                <a:cubicBezTo>
                  <a:pt x="1499244" y="769903"/>
                  <a:pt x="1460961" y="736208"/>
                  <a:pt x="1502228" y="762000"/>
                </a:cubicBezTo>
                <a:cubicBezTo>
                  <a:pt x="1524417" y="775868"/>
                  <a:pt x="1544139" y="793841"/>
                  <a:pt x="1567543" y="805543"/>
                </a:cubicBezTo>
                <a:cubicBezTo>
                  <a:pt x="1582057" y="812800"/>
                  <a:pt x="1597584" y="818314"/>
                  <a:pt x="1611086" y="827315"/>
                </a:cubicBezTo>
                <a:cubicBezTo>
                  <a:pt x="1630248" y="840090"/>
                  <a:pt x="1644597" y="851605"/>
                  <a:pt x="1665514" y="859972"/>
                </a:cubicBezTo>
                <a:cubicBezTo>
                  <a:pt x="1676168" y="864233"/>
                  <a:pt x="1687517" y="866596"/>
                  <a:pt x="1698171" y="870857"/>
                </a:cubicBezTo>
                <a:cubicBezTo>
                  <a:pt x="1741789" y="888304"/>
                  <a:pt x="1695865" y="877156"/>
                  <a:pt x="1752600" y="892629"/>
                </a:cubicBezTo>
                <a:cubicBezTo>
                  <a:pt x="1781468" y="900502"/>
                  <a:pt x="1811300" y="904938"/>
                  <a:pt x="1839686" y="914400"/>
                </a:cubicBezTo>
                <a:cubicBezTo>
                  <a:pt x="1893282" y="932266"/>
                  <a:pt x="1861025" y="923400"/>
                  <a:pt x="1937657" y="936172"/>
                </a:cubicBezTo>
                <a:cubicBezTo>
                  <a:pt x="1952171" y="943429"/>
                  <a:pt x="1965805" y="952811"/>
                  <a:pt x="1981200" y="957943"/>
                </a:cubicBezTo>
                <a:cubicBezTo>
                  <a:pt x="1992086" y="961572"/>
                  <a:pt x="2003310" y="964309"/>
                  <a:pt x="2013857" y="968829"/>
                </a:cubicBezTo>
                <a:cubicBezTo>
                  <a:pt x="2028772" y="975221"/>
                  <a:pt x="2042886" y="983343"/>
                  <a:pt x="2057400" y="990600"/>
                </a:cubicBezTo>
                <a:lnTo>
                  <a:pt x="2079171" y="1001486"/>
                </a:lnTo>
                <a:cubicBezTo>
                  <a:pt x="2082800" y="1008743"/>
                  <a:pt x="2083721" y="1018188"/>
                  <a:pt x="2090057" y="1023257"/>
                </a:cubicBezTo>
                <a:cubicBezTo>
                  <a:pt x="2102729" y="1033394"/>
                  <a:pt x="2133600" y="1045029"/>
                  <a:pt x="2133600" y="1045029"/>
                </a:cubicBezTo>
                <a:cubicBezTo>
                  <a:pt x="2177148" y="1132121"/>
                  <a:pt x="2108196" y="1005107"/>
                  <a:pt x="2166257" y="1077686"/>
                </a:cubicBezTo>
                <a:cubicBezTo>
                  <a:pt x="2176394" y="1090358"/>
                  <a:pt x="2180771" y="1106715"/>
                  <a:pt x="2188028" y="1121229"/>
                </a:cubicBezTo>
                <a:cubicBezTo>
                  <a:pt x="2191657" y="1128486"/>
                  <a:pt x="2196348" y="1135303"/>
                  <a:pt x="2198914" y="1143000"/>
                </a:cubicBezTo>
                <a:cubicBezTo>
                  <a:pt x="2206171" y="1164772"/>
                  <a:pt x="2216185" y="1185811"/>
                  <a:pt x="2220686" y="1208315"/>
                </a:cubicBezTo>
                <a:cubicBezTo>
                  <a:pt x="2232819" y="1268983"/>
                  <a:pt x="2236374" y="1279875"/>
                  <a:pt x="2242457" y="1349829"/>
                </a:cubicBezTo>
                <a:cubicBezTo>
                  <a:pt x="2247183" y="1404173"/>
                  <a:pt x="2249714" y="1458686"/>
                  <a:pt x="2253343" y="1513115"/>
                </a:cubicBezTo>
                <a:cubicBezTo>
                  <a:pt x="2249714" y="1560286"/>
                  <a:pt x="2248710" y="1607733"/>
                  <a:pt x="2242457" y="1654629"/>
                </a:cubicBezTo>
                <a:cubicBezTo>
                  <a:pt x="2241385" y="1662671"/>
                  <a:pt x="2236765" y="1670167"/>
                  <a:pt x="2231571" y="1676400"/>
                </a:cubicBezTo>
                <a:cubicBezTo>
                  <a:pt x="2218430" y="1692169"/>
                  <a:pt x="2207501" y="1713452"/>
                  <a:pt x="2188028" y="1719943"/>
                </a:cubicBezTo>
                <a:cubicBezTo>
                  <a:pt x="2177142" y="1723572"/>
                  <a:pt x="2166025" y="1726567"/>
                  <a:pt x="2155371" y="1730829"/>
                </a:cubicBezTo>
                <a:cubicBezTo>
                  <a:pt x="2147838" y="1733842"/>
                  <a:pt x="2141297" y="1739149"/>
                  <a:pt x="2133600" y="1741715"/>
                </a:cubicBezTo>
                <a:cubicBezTo>
                  <a:pt x="2119407" y="1746446"/>
                  <a:pt x="2104571" y="1748972"/>
                  <a:pt x="2090057" y="1752600"/>
                </a:cubicBezTo>
                <a:cubicBezTo>
                  <a:pt x="2039009" y="1778125"/>
                  <a:pt x="2102873" y="1747475"/>
                  <a:pt x="2035628" y="1774372"/>
                </a:cubicBezTo>
                <a:cubicBezTo>
                  <a:pt x="1996005" y="1790221"/>
                  <a:pt x="2013988" y="1797680"/>
                  <a:pt x="1948543" y="1807029"/>
                </a:cubicBezTo>
                <a:cubicBezTo>
                  <a:pt x="1897743" y="1814286"/>
                  <a:pt x="1847145" y="1823133"/>
                  <a:pt x="1796143" y="1828800"/>
                </a:cubicBezTo>
                <a:cubicBezTo>
                  <a:pt x="1763486" y="1832429"/>
                  <a:pt x="1731002" y="1838337"/>
                  <a:pt x="1698171" y="1839686"/>
                </a:cubicBezTo>
                <a:lnTo>
                  <a:pt x="1001486" y="1861457"/>
                </a:lnTo>
                <a:lnTo>
                  <a:pt x="685800" y="1872343"/>
                </a:lnTo>
                <a:cubicBezTo>
                  <a:pt x="457493" y="1882490"/>
                  <a:pt x="581497" y="1878380"/>
                  <a:pt x="413657" y="1894115"/>
                </a:cubicBezTo>
                <a:lnTo>
                  <a:pt x="163286" y="1915886"/>
                </a:lnTo>
                <a:cubicBezTo>
                  <a:pt x="145143" y="1919515"/>
                  <a:pt x="125031" y="1917786"/>
                  <a:pt x="108857" y="1926772"/>
                </a:cubicBezTo>
                <a:cubicBezTo>
                  <a:pt x="70768" y="1947933"/>
                  <a:pt x="61111" y="1978721"/>
                  <a:pt x="43543" y="2013857"/>
                </a:cubicBezTo>
                <a:cubicBezTo>
                  <a:pt x="39914" y="2021114"/>
                  <a:pt x="34625" y="2027757"/>
                  <a:pt x="32657" y="2035629"/>
                </a:cubicBezTo>
                <a:cubicBezTo>
                  <a:pt x="19803" y="2087043"/>
                  <a:pt x="28462" y="2065790"/>
                  <a:pt x="10886" y="2100943"/>
                </a:cubicBezTo>
                <a:cubicBezTo>
                  <a:pt x="7257" y="2119086"/>
                  <a:pt x="0" y="2136870"/>
                  <a:pt x="0" y="2155372"/>
                </a:cubicBezTo>
                <a:cubicBezTo>
                  <a:pt x="0" y="2351348"/>
                  <a:pt x="4132" y="2547340"/>
                  <a:pt x="10886" y="2743200"/>
                </a:cubicBezTo>
                <a:cubicBezTo>
                  <a:pt x="11402" y="2758152"/>
                  <a:pt x="12193" y="2775250"/>
                  <a:pt x="21771" y="2786743"/>
                </a:cubicBezTo>
                <a:cubicBezTo>
                  <a:pt x="32160" y="2799209"/>
                  <a:pt x="49919" y="2803384"/>
                  <a:pt x="65314" y="2808515"/>
                </a:cubicBezTo>
                <a:cubicBezTo>
                  <a:pt x="76200" y="2812143"/>
                  <a:pt x="86938" y="2816248"/>
                  <a:pt x="97971" y="2819400"/>
                </a:cubicBezTo>
                <a:cubicBezTo>
                  <a:pt x="134422" y="2829814"/>
                  <a:pt x="168809" y="2836420"/>
                  <a:pt x="206828" y="2841172"/>
                </a:cubicBezTo>
                <a:cubicBezTo>
                  <a:pt x="243013" y="2845695"/>
                  <a:pt x="279369" y="2848756"/>
                  <a:pt x="315686" y="2852057"/>
                </a:cubicBezTo>
                <a:lnTo>
                  <a:pt x="446314" y="2862943"/>
                </a:lnTo>
                <a:cubicBezTo>
                  <a:pt x="546273" y="2858945"/>
                  <a:pt x="676127" y="2865092"/>
                  <a:pt x="783771" y="2841172"/>
                </a:cubicBezTo>
                <a:cubicBezTo>
                  <a:pt x="794972" y="2838683"/>
                  <a:pt x="805542" y="2833915"/>
                  <a:pt x="816428" y="2830286"/>
                </a:cubicBezTo>
                <a:cubicBezTo>
                  <a:pt x="823685" y="2823029"/>
                  <a:pt x="832507" y="2817054"/>
                  <a:pt x="838200" y="2808515"/>
                </a:cubicBezTo>
                <a:cubicBezTo>
                  <a:pt x="847201" y="2795013"/>
                  <a:pt x="852714" y="2779486"/>
                  <a:pt x="859971" y="2764972"/>
                </a:cubicBezTo>
                <a:cubicBezTo>
                  <a:pt x="863600" y="2757715"/>
                  <a:pt x="868889" y="2751072"/>
                  <a:pt x="870857" y="2743200"/>
                </a:cubicBezTo>
                <a:cubicBezTo>
                  <a:pt x="874486" y="2728686"/>
                  <a:pt x="877633" y="2714042"/>
                  <a:pt x="881743" y="2699657"/>
                </a:cubicBezTo>
                <a:cubicBezTo>
                  <a:pt x="884895" y="2688624"/>
                  <a:pt x="890139" y="2678201"/>
                  <a:pt x="892628" y="2667000"/>
                </a:cubicBezTo>
                <a:cubicBezTo>
                  <a:pt x="897416" y="2645454"/>
                  <a:pt x="898726" y="2623232"/>
                  <a:pt x="903514" y="2601686"/>
                </a:cubicBezTo>
                <a:cubicBezTo>
                  <a:pt x="906003" y="2590485"/>
                  <a:pt x="909880" y="2579576"/>
                  <a:pt x="914400" y="2569029"/>
                </a:cubicBezTo>
                <a:cubicBezTo>
                  <a:pt x="920792" y="2554114"/>
                  <a:pt x="928914" y="2540000"/>
                  <a:pt x="936171" y="2525486"/>
                </a:cubicBezTo>
                <a:lnTo>
                  <a:pt x="947057" y="2503715"/>
                </a:lnTo>
                <a:cubicBezTo>
                  <a:pt x="963076" y="2471678"/>
                  <a:pt x="972259" y="2447571"/>
                  <a:pt x="1012371" y="2427515"/>
                </a:cubicBezTo>
                <a:cubicBezTo>
                  <a:pt x="1044406" y="2411497"/>
                  <a:pt x="1026445" y="2419195"/>
                  <a:pt x="1066800" y="2405743"/>
                </a:cubicBezTo>
                <a:cubicBezTo>
                  <a:pt x="1074057" y="2398486"/>
                  <a:pt x="1080032" y="2389665"/>
                  <a:pt x="1088571" y="2383972"/>
                </a:cubicBezTo>
                <a:cubicBezTo>
                  <a:pt x="1138846" y="2350455"/>
                  <a:pt x="1151046" y="2361800"/>
                  <a:pt x="1219200" y="2351315"/>
                </a:cubicBezTo>
                <a:cubicBezTo>
                  <a:pt x="1339519" y="2332805"/>
                  <a:pt x="1195829" y="2343201"/>
                  <a:pt x="1382486" y="2329543"/>
                </a:cubicBezTo>
                <a:cubicBezTo>
                  <a:pt x="1841745" y="2295939"/>
                  <a:pt x="1762550" y="2307024"/>
                  <a:pt x="2340428" y="2296886"/>
                </a:cubicBezTo>
                <a:cubicBezTo>
                  <a:pt x="2379704" y="2291976"/>
                  <a:pt x="2488758" y="2277940"/>
                  <a:pt x="2525486" y="2275115"/>
                </a:cubicBezTo>
                <a:cubicBezTo>
                  <a:pt x="2587096" y="2270376"/>
                  <a:pt x="2648857" y="2267858"/>
                  <a:pt x="2710543" y="2264229"/>
                </a:cubicBezTo>
                <a:cubicBezTo>
                  <a:pt x="2728686" y="2260600"/>
                  <a:pt x="2747021" y="2257831"/>
                  <a:pt x="2764971" y="2253343"/>
                </a:cubicBezTo>
                <a:cubicBezTo>
                  <a:pt x="2776103" y="2250560"/>
                  <a:pt x="2786595" y="2245609"/>
                  <a:pt x="2797628" y="2242457"/>
                </a:cubicBezTo>
                <a:cubicBezTo>
                  <a:pt x="2812013" y="2238347"/>
                  <a:pt x="2826657" y="2235200"/>
                  <a:pt x="2841171" y="2231572"/>
                </a:cubicBezTo>
                <a:cubicBezTo>
                  <a:pt x="2844800" y="2224315"/>
                  <a:pt x="2846320" y="2215537"/>
                  <a:pt x="2852057" y="2209800"/>
                </a:cubicBezTo>
                <a:cubicBezTo>
                  <a:pt x="2857794" y="2204063"/>
                  <a:pt x="2868759" y="2205251"/>
                  <a:pt x="2873828" y="2198915"/>
                </a:cubicBezTo>
                <a:cubicBezTo>
                  <a:pt x="2883965" y="2186243"/>
                  <a:pt x="2888343" y="2169886"/>
                  <a:pt x="2895600" y="2155372"/>
                </a:cubicBezTo>
                <a:lnTo>
                  <a:pt x="2906486" y="2133600"/>
                </a:lnTo>
                <a:cubicBezTo>
                  <a:pt x="2947314" y="1766122"/>
                  <a:pt x="2928257" y="1966713"/>
                  <a:pt x="2928257" y="1186543"/>
                </a:cubicBezTo>
                <a:cubicBezTo>
                  <a:pt x="2928257" y="968798"/>
                  <a:pt x="2927895" y="750890"/>
                  <a:pt x="2917371" y="533400"/>
                </a:cubicBezTo>
                <a:cubicBezTo>
                  <a:pt x="2916875" y="523149"/>
                  <a:pt x="2903810" y="517787"/>
                  <a:pt x="2895600" y="511629"/>
                </a:cubicBezTo>
                <a:cubicBezTo>
                  <a:pt x="2880265" y="500127"/>
                  <a:pt x="2845159" y="491510"/>
                  <a:pt x="2830286" y="489857"/>
                </a:cubicBezTo>
                <a:cubicBezTo>
                  <a:pt x="2779668" y="484233"/>
                  <a:pt x="2728791" y="480538"/>
                  <a:pt x="2677886" y="478972"/>
                </a:cubicBezTo>
                <a:cubicBezTo>
                  <a:pt x="2492881" y="473280"/>
                  <a:pt x="2307771" y="471715"/>
                  <a:pt x="2122714" y="468086"/>
                </a:cubicBezTo>
                <a:lnTo>
                  <a:pt x="2068286" y="457200"/>
                </a:lnTo>
                <a:cubicBezTo>
                  <a:pt x="2026734" y="449645"/>
                  <a:pt x="2005673" y="450583"/>
                  <a:pt x="1970314" y="435429"/>
                </a:cubicBezTo>
                <a:cubicBezTo>
                  <a:pt x="1955399" y="429036"/>
                  <a:pt x="1941285" y="420914"/>
                  <a:pt x="1926771" y="413657"/>
                </a:cubicBezTo>
                <a:lnTo>
                  <a:pt x="1905000" y="402772"/>
                </a:lnTo>
                <a:cubicBezTo>
                  <a:pt x="1880933" y="354639"/>
                  <a:pt x="1892300" y="375557"/>
                  <a:pt x="1883228" y="337457"/>
                </a:cubicBezTo>
                <a:close/>
              </a:path>
            </a:pathLst>
          </a:custGeom>
          <a:solidFill>
            <a:srgbClr val="00B0F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슬라이드 번호 개체 틀 8"/>
          <p:cNvSpPr>
            <a:spLocks noGrp="1"/>
          </p:cNvSpPr>
          <p:nvPr>
            <p:ph type="sldNum" sz="quarter" idx="12"/>
          </p:nvPr>
        </p:nvSpPr>
        <p:spPr/>
        <p:txBody>
          <a:bodyPr/>
          <a:lstStyle/>
          <a:p>
            <a:fld id="{7E143334-4AB7-49CA-B52F-E6E20F79A69B}" type="slidenum">
              <a:rPr lang="ko-KR" altLang="en-US" smtClean="0"/>
              <a:pPr/>
              <a:t>33</a:t>
            </a:fld>
            <a:endParaRPr lang="ko-KR" altLang="en-US"/>
          </a:p>
        </p:txBody>
      </p:sp>
      <p:pic>
        <p:nvPicPr>
          <p:cNvPr id="11" name="오디오 10">
            <a:hlinkClick r:id="" action="ppaction://media"/>
            <a:extLst>
              <a:ext uri="{FF2B5EF4-FFF2-40B4-BE49-F238E27FC236}">
                <a16:creationId xmlns:a16="http://schemas.microsoft.com/office/drawing/2014/main" id="{73F3A026-B6C3-5240-B749-0A9F569C12E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602955283"/>
      </p:ext>
    </p:extLst>
  </p:cSld>
  <p:clrMapOvr>
    <a:masterClrMapping/>
  </p:clrMapOvr>
  <mc:AlternateContent xmlns:mc="http://schemas.openxmlformats.org/markup-compatibility/2006">
    <mc:Choice xmlns:p14="http://schemas.microsoft.com/office/powerpoint/2010/main" Requires="p14">
      <p:transition spd="slow" p14:dur="2000" advTm="38153"/>
    </mc:Choice>
    <mc:Fallback>
      <p:transition spd="slow" advTm="38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1087100" cy="1325563"/>
          </a:xfrm>
        </p:spPr>
        <p:txBody>
          <a:bodyPr>
            <a:normAutofit/>
          </a:bodyPr>
          <a:lstStyle/>
          <a:p>
            <a:r>
              <a:rPr lang="en-US" altLang="ko-KR" dirty="0"/>
              <a:t>Reading from A Hardware Component, e.g., BRAM Will Be Covered in Week10 Lecture</a:t>
            </a:r>
            <a:endParaRPr lang="ko-KR" altLang="en-US" dirty="0"/>
          </a:p>
        </p:txBody>
      </p:sp>
      <p:sp>
        <p:nvSpPr>
          <p:cNvPr id="3" name="내용 개체 틀 2"/>
          <p:cNvSpPr>
            <a:spLocks noGrp="1"/>
          </p:cNvSpPr>
          <p:nvPr>
            <p:ph idx="1"/>
          </p:nvPr>
        </p:nvSpPr>
        <p:spPr/>
        <p:txBody>
          <a:bodyPr>
            <a:normAutofit fontScale="77500" lnSpcReduction="20000"/>
          </a:bodyPr>
          <a:lstStyle/>
          <a:p>
            <a:r>
              <a:rPr lang="en-US" altLang="ko-KR" dirty="0"/>
              <a:t>Step 1: Load unit accesses L1 data cache</a:t>
            </a:r>
          </a:p>
          <a:p>
            <a:pPr lvl="1"/>
            <a:r>
              <a:rPr lang="en-US" altLang="ko-KR" dirty="0"/>
              <a:t>TLB access</a:t>
            </a:r>
          </a:p>
          <a:p>
            <a:pPr lvl="1"/>
            <a:r>
              <a:rPr lang="en-US" altLang="ko-KR" dirty="0"/>
              <a:t>Non-cacheable access</a:t>
            </a:r>
          </a:p>
          <a:p>
            <a:r>
              <a:rPr lang="en-US" altLang="ko-KR" dirty="0">
                <a:solidFill>
                  <a:srgbClr val="0070C0"/>
                </a:solidFill>
              </a:rPr>
              <a:t>Step 2: CPU sends a read request to the bus</a:t>
            </a:r>
          </a:p>
          <a:p>
            <a:pPr lvl="1"/>
            <a:r>
              <a:rPr lang="en-US" altLang="ko-KR" dirty="0">
                <a:solidFill>
                  <a:srgbClr val="0070C0"/>
                </a:solidFill>
              </a:rPr>
              <a:t>What does “read request” exactly mean?</a:t>
            </a:r>
          </a:p>
          <a:p>
            <a:r>
              <a:rPr lang="en-US" altLang="ko-KR" dirty="0">
                <a:solidFill>
                  <a:srgbClr val="0070C0"/>
                </a:solidFill>
              </a:rPr>
              <a:t>Step 3: Bus determines the destination and forwards the read request to the destination</a:t>
            </a:r>
          </a:p>
          <a:p>
            <a:pPr lvl="1"/>
            <a:r>
              <a:rPr lang="en-US" altLang="ko-KR" dirty="0">
                <a:solidFill>
                  <a:srgbClr val="0070C0"/>
                </a:solidFill>
              </a:rPr>
              <a:t>How can the bus determine the destination?</a:t>
            </a:r>
          </a:p>
          <a:p>
            <a:pPr lvl="1"/>
            <a:r>
              <a:rPr lang="en-US" altLang="ko-KR" dirty="0">
                <a:solidFill>
                  <a:srgbClr val="0070C0"/>
                </a:solidFill>
              </a:rPr>
              <a:t>What does ‘forward’ exactly mean?</a:t>
            </a:r>
          </a:p>
          <a:p>
            <a:r>
              <a:rPr lang="en-US" altLang="ko-KR" dirty="0">
                <a:solidFill>
                  <a:srgbClr val="0070C0"/>
                </a:solidFill>
              </a:rPr>
              <a:t>Step 4: The hardware component receives the read request and sends the required data to the bus</a:t>
            </a:r>
          </a:p>
          <a:p>
            <a:pPr lvl="1"/>
            <a:r>
              <a:rPr lang="en-US" altLang="ko-KR" dirty="0">
                <a:solidFill>
                  <a:srgbClr val="0070C0"/>
                </a:solidFill>
              </a:rPr>
              <a:t>What does “receive the read request” exactly mean?</a:t>
            </a:r>
          </a:p>
          <a:p>
            <a:r>
              <a:rPr lang="en-US" altLang="ko-KR" dirty="0">
                <a:solidFill>
                  <a:srgbClr val="0070C0"/>
                </a:solidFill>
              </a:rPr>
              <a:t>Step 5: Bus forwards the data to CPU</a:t>
            </a:r>
          </a:p>
          <a:p>
            <a:r>
              <a:rPr lang="en-US" altLang="ko-KR" dirty="0">
                <a:solidFill>
                  <a:srgbClr val="0070C0"/>
                </a:solidFill>
              </a:rPr>
              <a:t>Step 6: CPU stores the data in its registers</a:t>
            </a:r>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34</a:t>
            </a:fld>
            <a:endParaRPr lang="ko-KR" altLang="en-US"/>
          </a:p>
        </p:txBody>
      </p:sp>
      <p:pic>
        <p:nvPicPr>
          <p:cNvPr id="6" name="오디오 5">
            <a:hlinkClick r:id="" action="ppaction://media"/>
            <a:extLst>
              <a:ext uri="{FF2B5EF4-FFF2-40B4-BE49-F238E27FC236}">
                <a16:creationId xmlns:a16="http://schemas.microsoft.com/office/drawing/2014/main" id="{3DC43F2E-4242-634F-88B1-28A8BA5F59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48027691"/>
      </p:ext>
    </p:extLst>
  </p:cSld>
  <p:clrMapOvr>
    <a:masterClrMapping/>
  </p:clrMapOvr>
  <mc:AlternateContent xmlns:mc="http://schemas.openxmlformats.org/markup-compatibility/2006">
    <mc:Choice xmlns:p14="http://schemas.microsoft.com/office/powerpoint/2010/main" Requires="p14">
      <p:transition spd="slow" p14:dur="2000" advTm="49135"/>
    </mc:Choice>
    <mc:Fallback>
      <p:transition spd="slow" advTm="49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Contents</a:t>
            </a:r>
            <a:endParaRPr lang="ko-KR" altLang="en-US"/>
          </a:p>
        </p:txBody>
      </p:sp>
      <p:sp>
        <p:nvSpPr>
          <p:cNvPr id="3" name="내용 개체 틀 2"/>
          <p:cNvSpPr>
            <a:spLocks noGrp="1"/>
          </p:cNvSpPr>
          <p:nvPr>
            <p:ph idx="1"/>
          </p:nvPr>
        </p:nvSpPr>
        <p:spPr/>
        <p:txBody>
          <a:bodyPr>
            <a:normAutofit lnSpcReduction="10000"/>
          </a:bodyPr>
          <a:lstStyle/>
          <a:p>
            <a:r>
              <a:rPr lang="en-US" altLang="ko-KR" dirty="0"/>
              <a:t>How can software access a hardware component?</a:t>
            </a:r>
          </a:p>
          <a:p>
            <a:pPr lvl="1"/>
            <a:r>
              <a:rPr lang="en-US" altLang="ko-KR" dirty="0"/>
              <a:t>Memory-mapped I/O</a:t>
            </a:r>
          </a:p>
          <a:p>
            <a:pPr lvl="1"/>
            <a:r>
              <a:rPr lang="en-US" altLang="ko-KR" dirty="0"/>
              <a:t>What happens when executing a load instruction?</a:t>
            </a:r>
          </a:p>
          <a:p>
            <a:pPr lvl="2"/>
            <a:r>
              <a:rPr lang="en-US" altLang="ko-KR" dirty="0"/>
              <a:t>Virtual to physical memory mapping</a:t>
            </a:r>
          </a:p>
          <a:p>
            <a:pPr lvl="2"/>
            <a:r>
              <a:rPr lang="en-US" altLang="ko-KR" dirty="0"/>
              <a:t>Translation lookaside buffer</a:t>
            </a:r>
          </a:p>
          <a:p>
            <a:pPr lvl="2"/>
            <a:r>
              <a:rPr lang="en-US" altLang="ko-KR" dirty="0"/>
              <a:t>Multi-level page table</a:t>
            </a:r>
          </a:p>
          <a:p>
            <a:r>
              <a:rPr lang="en-US" altLang="ko-KR" dirty="0"/>
              <a:t>How can hardware components access the main memory?</a:t>
            </a:r>
          </a:p>
          <a:p>
            <a:pPr lvl="1"/>
            <a:r>
              <a:rPr lang="en-US" altLang="ko-KR" dirty="0"/>
              <a:t>IOMMU</a:t>
            </a:r>
          </a:p>
          <a:p>
            <a:pPr lvl="2"/>
            <a:r>
              <a:rPr lang="en-US" altLang="ko-KR" dirty="0"/>
              <a:t>Hardware components use virtual address as well</a:t>
            </a:r>
          </a:p>
          <a:p>
            <a:pPr lvl="2"/>
            <a:r>
              <a:rPr lang="en-US" altLang="ko-KR" dirty="0"/>
              <a:t>VA (virtual address) to PA (physical address) mapping is done by IOMMU</a:t>
            </a:r>
          </a:p>
          <a:p>
            <a:r>
              <a:rPr lang="en-US" altLang="ko-KR" dirty="0"/>
              <a:t>Overview of Labs in Weeks 9 and 10</a:t>
            </a:r>
            <a:endParaRPr lang="ko-KR" altLang="en-US" dirty="0"/>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35</a:t>
            </a:fld>
            <a:endParaRPr lang="ko-KR" altLang="en-US"/>
          </a:p>
        </p:txBody>
      </p:sp>
      <p:pic>
        <p:nvPicPr>
          <p:cNvPr id="6" name="오디오 5">
            <a:hlinkClick r:id="" action="ppaction://media"/>
            <a:extLst>
              <a:ext uri="{FF2B5EF4-FFF2-40B4-BE49-F238E27FC236}">
                <a16:creationId xmlns:a16="http://schemas.microsoft.com/office/drawing/2014/main" id="{3DCA0BB4-7AF3-5144-8863-0D722918D8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85995493"/>
      </p:ext>
    </p:extLst>
  </p:cSld>
  <p:clrMapOvr>
    <a:masterClrMapping/>
  </p:clrMapOvr>
  <mc:AlternateContent xmlns:mc="http://schemas.openxmlformats.org/markup-compatibility/2006">
    <mc:Choice xmlns:p14="http://schemas.microsoft.com/office/powerpoint/2010/main" Requires="p14">
      <p:transition spd="slow" p14:dur="2000" advTm="41795"/>
    </mc:Choice>
    <mc:Fallback>
      <p:transition spd="slow" advTm="41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Hardware Devices Require Virtual Address</a:t>
            </a:r>
            <a:endParaRPr lang="ko-KR" altLang="en-US" dirty="0"/>
          </a:p>
        </p:txBody>
      </p:sp>
      <p:sp>
        <p:nvSpPr>
          <p:cNvPr id="3" name="내용 개체 틀 2"/>
          <p:cNvSpPr>
            <a:spLocks noGrp="1"/>
          </p:cNvSpPr>
          <p:nvPr>
            <p:ph idx="1"/>
          </p:nvPr>
        </p:nvSpPr>
        <p:spPr/>
        <p:txBody>
          <a:bodyPr/>
          <a:lstStyle/>
          <a:p>
            <a:endParaRPr lang="ko-KR" altLang="en-US"/>
          </a:p>
        </p:txBody>
      </p:sp>
      <p:pic>
        <p:nvPicPr>
          <p:cNvPr id="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93733" y="1531709"/>
            <a:ext cx="7070285" cy="51466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0329770" y="45522"/>
            <a:ext cx="1803507" cy="369332"/>
          </a:xfrm>
          <a:prstGeom prst="rect">
            <a:avLst/>
          </a:prstGeom>
          <a:noFill/>
        </p:spPr>
        <p:txBody>
          <a:bodyPr wrap="none" rtlCol="0">
            <a:spAutoFit/>
          </a:bodyPr>
          <a:lstStyle/>
          <a:p>
            <a:r>
              <a:rPr lang="en-US" altLang="ko-KR" dirty="0">
                <a:latin typeface="Tahoma" pitchFamily="34" charset="0"/>
                <a:ea typeface="Tahoma" pitchFamily="34" charset="0"/>
                <a:cs typeface="Tahoma" pitchFamily="34" charset="0"/>
              </a:rPr>
              <a:t>[Stevens, 2011]</a:t>
            </a:r>
            <a:endParaRPr lang="ko-KR" altLang="en-US" dirty="0">
              <a:latin typeface="Tahoma" pitchFamily="34" charset="0"/>
              <a:cs typeface="Tahoma" pitchFamily="34" charset="0"/>
            </a:endParaRPr>
          </a:p>
        </p:txBody>
      </p:sp>
      <p:sp>
        <p:nvSpPr>
          <p:cNvPr id="7" name="모서리가 둥근 직사각형 6"/>
          <p:cNvSpPr/>
          <p:nvPr/>
        </p:nvSpPr>
        <p:spPr>
          <a:xfrm>
            <a:off x="5187043" y="3140529"/>
            <a:ext cx="4136571" cy="533400"/>
          </a:xfrm>
          <a:prstGeom prst="roundRect">
            <a:avLst/>
          </a:prstGeom>
          <a:no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36</a:t>
            </a:fld>
            <a:endParaRPr lang="ko-KR" altLang="en-US"/>
          </a:p>
        </p:txBody>
      </p:sp>
      <p:pic>
        <p:nvPicPr>
          <p:cNvPr id="9" name="오디오 8">
            <a:hlinkClick r:id="" action="ppaction://media"/>
            <a:extLst>
              <a:ext uri="{FF2B5EF4-FFF2-40B4-BE49-F238E27FC236}">
                <a16:creationId xmlns:a16="http://schemas.microsoft.com/office/drawing/2014/main" id="{FC1CB588-2144-AD44-BFBA-DC761ACA99F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964754677"/>
      </p:ext>
    </p:extLst>
  </p:cSld>
  <p:clrMapOvr>
    <a:masterClrMapping/>
  </p:clrMapOvr>
  <mc:AlternateContent xmlns:mc="http://schemas.openxmlformats.org/markup-compatibility/2006">
    <mc:Choice xmlns:p14="http://schemas.microsoft.com/office/powerpoint/2010/main" Requires="p14">
      <p:transition spd="slow" p14:dur="2000" advTm="72956"/>
    </mc:Choice>
    <mc:Fallback>
      <p:transition spd="slow" advTm="72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9"/>
                </p:tgtEl>
              </p:cMediaNode>
            </p:audio>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What Happens if Hardware Components Use Physical Address?</a:t>
            </a:r>
            <a:endParaRPr lang="ko-KR" altLang="en-US" dirty="0"/>
          </a:p>
        </p:txBody>
      </p:sp>
      <p:sp>
        <p:nvSpPr>
          <p:cNvPr id="3" name="내용 개체 틀 2"/>
          <p:cNvSpPr>
            <a:spLocks noGrp="1"/>
          </p:cNvSpPr>
          <p:nvPr>
            <p:ph idx="1"/>
          </p:nvPr>
        </p:nvSpPr>
        <p:spPr>
          <a:xfrm>
            <a:off x="838199" y="1825625"/>
            <a:ext cx="10993423" cy="4351338"/>
          </a:xfrm>
        </p:spPr>
        <p:txBody>
          <a:bodyPr/>
          <a:lstStyle/>
          <a:p>
            <a:r>
              <a:rPr lang="en-US" altLang="ko-KR" dirty="0"/>
              <a:t>Each hardware component is assigned a fixed region of physical address</a:t>
            </a:r>
          </a:p>
          <a:p>
            <a:endParaRPr lang="en-US" altLang="ko-KR" dirty="0"/>
          </a:p>
          <a:p>
            <a:endParaRPr lang="en-US" altLang="ko-KR" dirty="0"/>
          </a:p>
          <a:p>
            <a:endParaRPr lang="en-US" altLang="ko-KR" dirty="0"/>
          </a:p>
          <a:p>
            <a:endParaRPr lang="en-US" altLang="ko-KR" dirty="0"/>
          </a:p>
        </p:txBody>
      </p:sp>
      <p:sp>
        <p:nvSpPr>
          <p:cNvPr id="4" name="직사각형 3"/>
          <p:cNvSpPr/>
          <p:nvPr/>
        </p:nvSpPr>
        <p:spPr>
          <a:xfrm>
            <a:off x="2002536" y="2752344"/>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5" name="직사각형 4"/>
          <p:cNvSpPr/>
          <p:nvPr/>
        </p:nvSpPr>
        <p:spPr>
          <a:xfrm>
            <a:off x="2749296" y="2752344"/>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6" name="직사각형 5"/>
          <p:cNvSpPr/>
          <p:nvPr/>
        </p:nvSpPr>
        <p:spPr>
          <a:xfrm>
            <a:off x="3785616" y="2752344"/>
            <a:ext cx="905256"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Codec</a:t>
            </a:r>
            <a:endParaRPr lang="ko-KR" altLang="en-US" dirty="0"/>
          </a:p>
        </p:txBody>
      </p:sp>
      <p:sp>
        <p:nvSpPr>
          <p:cNvPr id="7" name="직사각형 6"/>
          <p:cNvSpPr/>
          <p:nvPr/>
        </p:nvSpPr>
        <p:spPr>
          <a:xfrm>
            <a:off x="4690872" y="2752344"/>
            <a:ext cx="1316736"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3D</a:t>
            </a:r>
          </a:p>
          <a:p>
            <a:pPr algn="ctr"/>
            <a:r>
              <a:rPr lang="en-US" altLang="ko-KR" dirty="0">
                <a:solidFill>
                  <a:schemeClr val="tx1"/>
                </a:solidFill>
              </a:rPr>
              <a:t>graphics </a:t>
            </a:r>
            <a:endParaRPr lang="ko-KR" altLang="en-US" dirty="0">
              <a:solidFill>
                <a:schemeClr val="tx1"/>
              </a:solidFill>
            </a:endParaRPr>
          </a:p>
        </p:txBody>
      </p:sp>
      <p:sp>
        <p:nvSpPr>
          <p:cNvPr id="8" name="직사각형 7"/>
          <p:cNvSpPr/>
          <p:nvPr/>
        </p:nvSpPr>
        <p:spPr>
          <a:xfrm>
            <a:off x="6007608" y="2752344"/>
            <a:ext cx="424281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User applications</a:t>
            </a:r>
            <a:endParaRPr lang="ko-KR" altLang="en-US" dirty="0"/>
          </a:p>
        </p:txBody>
      </p:sp>
      <p:sp>
        <p:nvSpPr>
          <p:cNvPr id="9" name="직사각형 8"/>
          <p:cNvSpPr/>
          <p:nvPr/>
        </p:nvSpPr>
        <p:spPr>
          <a:xfrm>
            <a:off x="952500" y="2743200"/>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mp3</a:t>
            </a:r>
            <a:endParaRPr lang="ko-KR" altLang="en-US" dirty="0">
              <a:solidFill>
                <a:schemeClr val="tx1"/>
              </a:solidFill>
            </a:endParaRPr>
          </a:p>
        </p:txBody>
      </p:sp>
      <p:sp>
        <p:nvSpPr>
          <p:cNvPr id="17" name="오른쪽 중괄호 16"/>
          <p:cNvSpPr/>
          <p:nvPr/>
        </p:nvSpPr>
        <p:spPr>
          <a:xfrm rot="5400000" flipV="1">
            <a:off x="3318590" y="1307573"/>
            <a:ext cx="298881" cy="5031064"/>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8" name="TextBox 17"/>
          <p:cNvSpPr txBox="1"/>
          <p:nvPr/>
        </p:nvSpPr>
        <p:spPr>
          <a:xfrm>
            <a:off x="3105751" y="4057095"/>
            <a:ext cx="724557" cy="369332"/>
          </a:xfrm>
          <a:prstGeom prst="rect">
            <a:avLst/>
          </a:prstGeom>
          <a:noFill/>
        </p:spPr>
        <p:txBody>
          <a:bodyPr wrap="none" rtlCol="0">
            <a:spAutoFit/>
          </a:bodyPr>
          <a:lstStyle/>
          <a:p>
            <a:r>
              <a:rPr lang="en-US" altLang="ko-KR" dirty="0">
                <a:solidFill>
                  <a:srgbClr val="FF0000"/>
                </a:solidFill>
              </a:rPr>
              <a:t>Fixed</a:t>
            </a:r>
            <a:endParaRPr lang="ko-KR" altLang="en-US" dirty="0">
              <a:solidFill>
                <a:srgbClr val="FF0000"/>
              </a:solidFill>
            </a:endParaRPr>
          </a:p>
        </p:txBody>
      </p:sp>
      <p:pic>
        <p:nvPicPr>
          <p:cNvPr id="12"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34184" y="3706842"/>
            <a:ext cx="3997439" cy="29098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슬라이드 번호 개체 틀 9"/>
          <p:cNvSpPr>
            <a:spLocks noGrp="1"/>
          </p:cNvSpPr>
          <p:nvPr>
            <p:ph type="sldNum" sz="quarter" idx="12"/>
          </p:nvPr>
        </p:nvSpPr>
        <p:spPr/>
        <p:txBody>
          <a:bodyPr/>
          <a:lstStyle/>
          <a:p>
            <a:fld id="{7E143334-4AB7-49CA-B52F-E6E20F79A69B}" type="slidenum">
              <a:rPr lang="ko-KR" altLang="en-US" smtClean="0"/>
              <a:pPr/>
              <a:t>37</a:t>
            </a:fld>
            <a:endParaRPr lang="ko-KR" altLang="en-US"/>
          </a:p>
        </p:txBody>
      </p:sp>
      <p:pic>
        <p:nvPicPr>
          <p:cNvPr id="13" name="오디오 12">
            <a:hlinkClick r:id="" action="ppaction://media"/>
            <a:extLst>
              <a:ext uri="{FF2B5EF4-FFF2-40B4-BE49-F238E27FC236}">
                <a16:creationId xmlns:a16="http://schemas.microsoft.com/office/drawing/2014/main" id="{EE26A44E-7768-6145-A648-C515F56D52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037328788"/>
      </p:ext>
    </p:extLst>
  </p:cSld>
  <p:clrMapOvr>
    <a:masterClrMapping/>
  </p:clrMapOvr>
  <mc:AlternateContent xmlns:mc="http://schemas.openxmlformats.org/markup-compatibility/2006">
    <mc:Choice xmlns:p14="http://schemas.microsoft.com/office/powerpoint/2010/main" Requires="p14">
      <p:transition spd="slow" p14:dur="2000" advTm="58749"/>
    </mc:Choice>
    <mc:Fallback>
      <p:transition spd="slow" advTm="587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What Happens if Hardware Components Use Physical Address?</a:t>
            </a:r>
            <a:endParaRPr lang="ko-KR" altLang="en-US" dirty="0"/>
          </a:p>
        </p:txBody>
      </p:sp>
      <p:sp>
        <p:nvSpPr>
          <p:cNvPr id="3" name="내용 개체 틀 2"/>
          <p:cNvSpPr>
            <a:spLocks noGrp="1"/>
          </p:cNvSpPr>
          <p:nvPr>
            <p:ph idx="1"/>
          </p:nvPr>
        </p:nvSpPr>
        <p:spPr>
          <a:xfrm>
            <a:off x="838199" y="1825625"/>
            <a:ext cx="10956403" cy="4351338"/>
          </a:xfrm>
        </p:spPr>
        <p:txBody>
          <a:bodyPr/>
          <a:lstStyle/>
          <a:p>
            <a:r>
              <a:rPr lang="en-US" altLang="ko-KR" dirty="0"/>
              <a:t>Each hardware component is assigned a fixed  region of physical address</a:t>
            </a:r>
          </a:p>
          <a:p>
            <a:endParaRPr lang="en-US" altLang="ko-KR" dirty="0"/>
          </a:p>
          <a:p>
            <a:endParaRPr lang="en-US" altLang="ko-KR" dirty="0"/>
          </a:p>
          <a:p>
            <a:endParaRPr lang="en-US" altLang="ko-KR" dirty="0"/>
          </a:p>
          <a:p>
            <a:endParaRPr lang="en-US" altLang="ko-KR" dirty="0"/>
          </a:p>
          <a:p>
            <a:r>
              <a:rPr lang="en-US" altLang="ko-KR" dirty="0"/>
              <a:t>What if you use only text messaging for now?</a:t>
            </a:r>
          </a:p>
          <a:p>
            <a:pPr lvl="1"/>
            <a:r>
              <a:rPr lang="en-US" altLang="ko-KR" b="1" dirty="0"/>
              <a:t>Waste of main memory resource </a:t>
            </a:r>
            <a:r>
              <a:rPr lang="en-US" altLang="ko-KR" dirty="0"/>
              <a:t>due to fixed physical address allocation</a:t>
            </a:r>
          </a:p>
        </p:txBody>
      </p:sp>
      <p:sp>
        <p:nvSpPr>
          <p:cNvPr id="4" name="직사각형 3"/>
          <p:cNvSpPr/>
          <p:nvPr/>
        </p:nvSpPr>
        <p:spPr>
          <a:xfrm>
            <a:off x="2002536" y="2752344"/>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5" name="직사각형 4"/>
          <p:cNvSpPr/>
          <p:nvPr/>
        </p:nvSpPr>
        <p:spPr>
          <a:xfrm>
            <a:off x="2749296" y="2752344"/>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6" name="직사각형 5"/>
          <p:cNvSpPr/>
          <p:nvPr/>
        </p:nvSpPr>
        <p:spPr>
          <a:xfrm>
            <a:off x="3785616" y="2752344"/>
            <a:ext cx="905256"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Codec</a:t>
            </a:r>
            <a:endParaRPr lang="ko-KR" altLang="en-US" dirty="0"/>
          </a:p>
        </p:txBody>
      </p:sp>
      <p:sp>
        <p:nvSpPr>
          <p:cNvPr id="7" name="직사각형 6"/>
          <p:cNvSpPr/>
          <p:nvPr/>
        </p:nvSpPr>
        <p:spPr>
          <a:xfrm>
            <a:off x="4690872" y="2752344"/>
            <a:ext cx="1316736"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3D</a:t>
            </a:r>
          </a:p>
          <a:p>
            <a:pPr algn="ctr"/>
            <a:r>
              <a:rPr lang="en-US" altLang="ko-KR" dirty="0">
                <a:solidFill>
                  <a:schemeClr val="tx1"/>
                </a:solidFill>
              </a:rPr>
              <a:t>graphics </a:t>
            </a:r>
            <a:endParaRPr lang="ko-KR" altLang="en-US" dirty="0">
              <a:solidFill>
                <a:schemeClr val="tx1"/>
              </a:solidFill>
            </a:endParaRPr>
          </a:p>
        </p:txBody>
      </p:sp>
      <p:sp>
        <p:nvSpPr>
          <p:cNvPr id="8" name="직사각형 7"/>
          <p:cNvSpPr/>
          <p:nvPr/>
        </p:nvSpPr>
        <p:spPr>
          <a:xfrm>
            <a:off x="6007608" y="2752344"/>
            <a:ext cx="424281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User applications</a:t>
            </a:r>
            <a:endParaRPr lang="ko-KR" altLang="en-US" dirty="0"/>
          </a:p>
        </p:txBody>
      </p:sp>
      <p:sp>
        <p:nvSpPr>
          <p:cNvPr id="9" name="직사각형 8"/>
          <p:cNvSpPr/>
          <p:nvPr/>
        </p:nvSpPr>
        <p:spPr>
          <a:xfrm>
            <a:off x="952500" y="2743200"/>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mp3</a:t>
            </a:r>
            <a:endParaRPr lang="ko-KR" altLang="en-US" dirty="0">
              <a:solidFill>
                <a:schemeClr val="tx1"/>
              </a:solidFill>
            </a:endParaRPr>
          </a:p>
        </p:txBody>
      </p:sp>
      <p:sp>
        <p:nvSpPr>
          <p:cNvPr id="17" name="오른쪽 중괄호 16"/>
          <p:cNvSpPr/>
          <p:nvPr/>
        </p:nvSpPr>
        <p:spPr>
          <a:xfrm rot="5400000" flipV="1">
            <a:off x="3318590" y="1307573"/>
            <a:ext cx="298881" cy="5031064"/>
          </a:xfrm>
          <a:prstGeom prst="rightBrace">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8" name="TextBox 17"/>
          <p:cNvSpPr txBox="1"/>
          <p:nvPr/>
        </p:nvSpPr>
        <p:spPr>
          <a:xfrm>
            <a:off x="3105751" y="4057095"/>
            <a:ext cx="724557" cy="369332"/>
          </a:xfrm>
          <a:prstGeom prst="rect">
            <a:avLst/>
          </a:prstGeom>
          <a:noFill/>
        </p:spPr>
        <p:txBody>
          <a:bodyPr wrap="none" rtlCol="0">
            <a:spAutoFit/>
          </a:bodyPr>
          <a:lstStyle/>
          <a:p>
            <a:r>
              <a:rPr lang="en-US" altLang="ko-KR" dirty="0">
                <a:solidFill>
                  <a:srgbClr val="FF0000"/>
                </a:solidFill>
              </a:rPr>
              <a:t>Fixed</a:t>
            </a:r>
            <a:endParaRPr lang="ko-KR" altLang="en-US" dirty="0">
              <a:solidFill>
                <a:srgbClr val="FF0000"/>
              </a:solidFill>
            </a:endParaRPr>
          </a:p>
        </p:txBody>
      </p:sp>
      <p:sp>
        <p:nvSpPr>
          <p:cNvPr id="12" name="직사각형 11"/>
          <p:cNvSpPr/>
          <p:nvPr/>
        </p:nvSpPr>
        <p:spPr>
          <a:xfrm>
            <a:off x="2002536" y="5627229"/>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13" name="직사각형 12"/>
          <p:cNvSpPr/>
          <p:nvPr/>
        </p:nvSpPr>
        <p:spPr>
          <a:xfrm>
            <a:off x="2749296" y="5627229"/>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14" name="직사각형 13"/>
          <p:cNvSpPr/>
          <p:nvPr/>
        </p:nvSpPr>
        <p:spPr>
          <a:xfrm>
            <a:off x="3785616" y="5627229"/>
            <a:ext cx="905256" cy="78638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Codec</a:t>
            </a:r>
            <a:endParaRPr lang="ko-KR" altLang="en-US" dirty="0">
              <a:solidFill>
                <a:schemeClr val="tx1"/>
              </a:solidFill>
            </a:endParaRPr>
          </a:p>
        </p:txBody>
      </p:sp>
      <p:sp>
        <p:nvSpPr>
          <p:cNvPr id="15" name="직사각형 14"/>
          <p:cNvSpPr/>
          <p:nvPr/>
        </p:nvSpPr>
        <p:spPr>
          <a:xfrm>
            <a:off x="4690872" y="5627229"/>
            <a:ext cx="1316736" cy="78638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3D</a:t>
            </a:r>
          </a:p>
          <a:p>
            <a:pPr algn="ctr"/>
            <a:r>
              <a:rPr lang="en-US" altLang="ko-KR" dirty="0">
                <a:solidFill>
                  <a:schemeClr val="tx1"/>
                </a:solidFill>
              </a:rPr>
              <a:t>graphics </a:t>
            </a:r>
            <a:endParaRPr lang="ko-KR" altLang="en-US" dirty="0">
              <a:solidFill>
                <a:schemeClr val="tx1"/>
              </a:solidFill>
            </a:endParaRPr>
          </a:p>
        </p:txBody>
      </p:sp>
      <p:sp>
        <p:nvSpPr>
          <p:cNvPr id="16" name="직사각형 15"/>
          <p:cNvSpPr/>
          <p:nvPr/>
        </p:nvSpPr>
        <p:spPr>
          <a:xfrm>
            <a:off x="6007608" y="5627229"/>
            <a:ext cx="424281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User applications</a:t>
            </a:r>
            <a:endParaRPr lang="ko-KR" altLang="en-US" dirty="0"/>
          </a:p>
        </p:txBody>
      </p:sp>
      <p:sp>
        <p:nvSpPr>
          <p:cNvPr id="19" name="직사각형 18"/>
          <p:cNvSpPr/>
          <p:nvPr/>
        </p:nvSpPr>
        <p:spPr>
          <a:xfrm>
            <a:off x="952500" y="5618085"/>
            <a:ext cx="1036320" cy="78638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mp3</a:t>
            </a:r>
            <a:endParaRPr lang="ko-KR" altLang="en-US" dirty="0">
              <a:solidFill>
                <a:schemeClr val="tx1"/>
              </a:solidFill>
            </a:endParaRPr>
          </a:p>
        </p:txBody>
      </p:sp>
      <p:sp>
        <p:nvSpPr>
          <p:cNvPr id="10" name="슬라이드 번호 개체 틀 9"/>
          <p:cNvSpPr>
            <a:spLocks noGrp="1"/>
          </p:cNvSpPr>
          <p:nvPr>
            <p:ph type="sldNum" sz="quarter" idx="12"/>
          </p:nvPr>
        </p:nvSpPr>
        <p:spPr/>
        <p:txBody>
          <a:bodyPr/>
          <a:lstStyle/>
          <a:p>
            <a:fld id="{7E143334-4AB7-49CA-B52F-E6E20F79A69B}" type="slidenum">
              <a:rPr lang="ko-KR" altLang="en-US" smtClean="0"/>
              <a:pPr/>
              <a:t>38</a:t>
            </a:fld>
            <a:endParaRPr lang="ko-KR" altLang="en-US"/>
          </a:p>
        </p:txBody>
      </p:sp>
      <p:pic>
        <p:nvPicPr>
          <p:cNvPr id="20" name="오디오 19">
            <a:hlinkClick r:id="" action="ppaction://media"/>
            <a:extLst>
              <a:ext uri="{FF2B5EF4-FFF2-40B4-BE49-F238E27FC236}">
                <a16:creationId xmlns:a16="http://schemas.microsoft.com/office/drawing/2014/main" id="{F05E1E38-1533-704E-B13A-EA8DC00735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0030911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IOMMU for Better Utilization of Memory</a:t>
            </a:r>
            <a:endParaRPr lang="ko-KR" altLang="en-US" dirty="0"/>
          </a:p>
        </p:txBody>
      </p:sp>
      <p:sp>
        <p:nvSpPr>
          <p:cNvPr id="3" name="내용 개체 틀 2"/>
          <p:cNvSpPr>
            <a:spLocks noGrp="1"/>
          </p:cNvSpPr>
          <p:nvPr>
            <p:ph idx="1"/>
          </p:nvPr>
        </p:nvSpPr>
        <p:spPr>
          <a:xfrm>
            <a:off x="838200" y="1825624"/>
            <a:ext cx="10515600" cy="4945046"/>
          </a:xfrm>
        </p:spPr>
        <p:txBody>
          <a:bodyPr>
            <a:normAutofit/>
          </a:bodyPr>
          <a:lstStyle/>
          <a:p>
            <a:r>
              <a:rPr lang="en-US" altLang="ko-KR" dirty="0"/>
              <a:t>Each device is assigned a fixed region of physical address</a:t>
            </a:r>
          </a:p>
          <a:p>
            <a:endParaRPr lang="en-US" altLang="ko-KR" dirty="0"/>
          </a:p>
          <a:p>
            <a:endParaRPr lang="en-US" altLang="ko-KR" dirty="0"/>
          </a:p>
          <a:p>
            <a:endParaRPr lang="en-US" altLang="ko-KR" dirty="0"/>
          </a:p>
          <a:p>
            <a:r>
              <a:rPr lang="en-US" altLang="ko-KR" dirty="0"/>
              <a:t>What if you use only text messaging for now?</a:t>
            </a:r>
          </a:p>
          <a:p>
            <a:pPr lvl="1"/>
            <a:r>
              <a:rPr lang="en-US" altLang="ko-KR" dirty="0"/>
              <a:t>Waste of main memory resource due to fixed physical address allocation </a:t>
            </a:r>
          </a:p>
          <a:p>
            <a:r>
              <a:rPr lang="en-US" altLang="ko-KR" dirty="0"/>
              <a:t>Solution? IOMMU!</a:t>
            </a:r>
          </a:p>
          <a:p>
            <a:pPr lvl="1"/>
            <a:r>
              <a:rPr lang="en-US" altLang="ko-KR" dirty="0"/>
              <a:t>Hardware components use virtual address</a:t>
            </a:r>
          </a:p>
          <a:p>
            <a:pPr lvl="1"/>
            <a:r>
              <a:rPr lang="en-US" altLang="ko-KR" dirty="0"/>
              <a:t>IOMMU does VA to PA translation for hardware components</a:t>
            </a:r>
            <a:endParaRPr lang="ko-KR" altLang="en-US" dirty="0"/>
          </a:p>
        </p:txBody>
      </p:sp>
      <p:sp>
        <p:nvSpPr>
          <p:cNvPr id="4" name="직사각형 3"/>
          <p:cNvSpPr/>
          <p:nvPr/>
        </p:nvSpPr>
        <p:spPr>
          <a:xfrm>
            <a:off x="2002536" y="2752344"/>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5" name="직사각형 4"/>
          <p:cNvSpPr/>
          <p:nvPr/>
        </p:nvSpPr>
        <p:spPr>
          <a:xfrm>
            <a:off x="2749296" y="2752344"/>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6" name="직사각형 5"/>
          <p:cNvSpPr/>
          <p:nvPr/>
        </p:nvSpPr>
        <p:spPr>
          <a:xfrm>
            <a:off x="3785616" y="2752344"/>
            <a:ext cx="905256"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Codec</a:t>
            </a:r>
            <a:endParaRPr lang="ko-KR" altLang="en-US" dirty="0"/>
          </a:p>
        </p:txBody>
      </p:sp>
      <p:sp>
        <p:nvSpPr>
          <p:cNvPr id="7" name="직사각형 6"/>
          <p:cNvSpPr/>
          <p:nvPr/>
        </p:nvSpPr>
        <p:spPr>
          <a:xfrm>
            <a:off x="4690872" y="2752344"/>
            <a:ext cx="1316736"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3D</a:t>
            </a:r>
          </a:p>
          <a:p>
            <a:pPr algn="ctr"/>
            <a:r>
              <a:rPr lang="en-US" altLang="ko-KR" dirty="0">
                <a:solidFill>
                  <a:schemeClr val="tx1"/>
                </a:solidFill>
              </a:rPr>
              <a:t>graphics </a:t>
            </a:r>
            <a:endParaRPr lang="ko-KR" altLang="en-US" dirty="0">
              <a:solidFill>
                <a:schemeClr val="tx1"/>
              </a:solidFill>
            </a:endParaRPr>
          </a:p>
        </p:txBody>
      </p:sp>
      <p:sp>
        <p:nvSpPr>
          <p:cNvPr id="8" name="직사각형 7"/>
          <p:cNvSpPr/>
          <p:nvPr/>
        </p:nvSpPr>
        <p:spPr>
          <a:xfrm>
            <a:off x="6007608" y="2752344"/>
            <a:ext cx="424281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User applications</a:t>
            </a:r>
            <a:endParaRPr lang="ko-KR" altLang="en-US" dirty="0"/>
          </a:p>
        </p:txBody>
      </p:sp>
      <p:sp>
        <p:nvSpPr>
          <p:cNvPr id="9" name="직사각형 8"/>
          <p:cNvSpPr/>
          <p:nvPr/>
        </p:nvSpPr>
        <p:spPr>
          <a:xfrm>
            <a:off x="952500" y="2743200"/>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mp3</a:t>
            </a:r>
            <a:endParaRPr lang="ko-KR" altLang="en-US" dirty="0">
              <a:solidFill>
                <a:schemeClr val="tx1"/>
              </a:solidFill>
            </a:endParaRPr>
          </a:p>
        </p:txBody>
      </p:sp>
      <p:sp>
        <p:nvSpPr>
          <p:cNvPr id="10" name="슬라이드 번호 개체 틀 9"/>
          <p:cNvSpPr>
            <a:spLocks noGrp="1"/>
          </p:cNvSpPr>
          <p:nvPr>
            <p:ph type="sldNum" sz="quarter" idx="12"/>
          </p:nvPr>
        </p:nvSpPr>
        <p:spPr/>
        <p:txBody>
          <a:bodyPr/>
          <a:lstStyle/>
          <a:p>
            <a:fld id="{7E143334-4AB7-49CA-B52F-E6E20F79A69B}" type="slidenum">
              <a:rPr lang="ko-KR" altLang="en-US" smtClean="0"/>
              <a:pPr/>
              <a:t>39</a:t>
            </a:fld>
            <a:endParaRPr lang="ko-KR" altLang="en-US"/>
          </a:p>
        </p:txBody>
      </p:sp>
      <p:pic>
        <p:nvPicPr>
          <p:cNvPr id="12" name="오디오 11">
            <a:hlinkClick r:id="" action="ppaction://media"/>
            <a:extLst>
              <a:ext uri="{FF2B5EF4-FFF2-40B4-BE49-F238E27FC236}">
                <a16:creationId xmlns:a16="http://schemas.microsoft.com/office/drawing/2014/main" id="{99584D11-C828-2943-9021-B29A8F74A7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61093959"/>
      </p:ext>
    </p:extLst>
  </p:cSld>
  <p:clrMapOvr>
    <a:masterClrMapping/>
  </p:clrMapOvr>
  <mc:AlternateContent xmlns:mc="http://schemas.openxmlformats.org/markup-compatibility/2006">
    <mc:Choice xmlns:p14="http://schemas.microsoft.com/office/powerpoint/2010/main" Requires="p14">
      <p:transition spd="slow" p14:dur="2000" advTm="34851"/>
    </mc:Choice>
    <mc:Fallback>
      <p:transition spd="slow" advTm="34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Lab in Week 9: How Can Software Access Hardware Accelerator?</a:t>
            </a:r>
            <a:endParaRPr lang="ko-KR" altLang="en-US" dirty="0"/>
          </a:p>
        </p:txBody>
      </p:sp>
      <p:sp>
        <p:nvSpPr>
          <p:cNvPr id="17" name="직사각형 16"/>
          <p:cNvSpPr/>
          <p:nvPr/>
        </p:nvSpPr>
        <p:spPr>
          <a:xfrm>
            <a:off x="5084561" y="2026319"/>
            <a:ext cx="5573157" cy="4392189"/>
          </a:xfrm>
          <a:prstGeom prst="rect">
            <a:avLst/>
          </a:prstGeom>
          <a:solidFill>
            <a:schemeClr val="bg1">
              <a:lumMod val="8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fontAlgn="base">
              <a:spcBef>
                <a:spcPct val="0"/>
              </a:spcBef>
              <a:spcAft>
                <a:spcPct val="0"/>
              </a:spcAft>
            </a:pPr>
            <a:r>
              <a:rPr kumimoji="1" lang="en-US" altLang="ko-KR" b="1" dirty="0">
                <a:solidFill>
                  <a:prstClr val="black"/>
                </a:solidFill>
                <a:latin typeface="+mj-lt"/>
              </a:rPr>
              <a:t>Xilinx </a:t>
            </a:r>
            <a:r>
              <a:rPr kumimoji="1" lang="en-US" altLang="ko-KR" b="1" dirty="0" err="1">
                <a:solidFill>
                  <a:prstClr val="black"/>
                </a:solidFill>
                <a:latin typeface="+mj-lt"/>
              </a:rPr>
              <a:t>Zynq</a:t>
            </a:r>
            <a:r>
              <a:rPr kumimoji="1" lang="en-US" altLang="ko-KR" b="1" dirty="0">
                <a:solidFill>
                  <a:prstClr val="black"/>
                </a:solidFill>
                <a:latin typeface="+mj-lt"/>
              </a:rPr>
              <a:t> (XC7Z020)</a:t>
            </a:r>
          </a:p>
        </p:txBody>
      </p:sp>
      <p:sp>
        <p:nvSpPr>
          <p:cNvPr id="18" name="직사각형 17"/>
          <p:cNvSpPr/>
          <p:nvPr/>
        </p:nvSpPr>
        <p:spPr>
          <a:xfrm>
            <a:off x="5318962" y="2670822"/>
            <a:ext cx="2194548" cy="2376639"/>
          </a:xfrm>
          <a:prstGeom prst="rect">
            <a:avLst/>
          </a:prstGeom>
          <a:ln w="28575"/>
        </p:spPr>
        <p:style>
          <a:lnRef idx="2">
            <a:schemeClr val="dk1"/>
          </a:lnRef>
          <a:fillRef idx="1">
            <a:schemeClr val="lt1"/>
          </a:fillRef>
          <a:effectRef idx="0">
            <a:schemeClr val="dk1"/>
          </a:effectRef>
          <a:fontRef idx="minor">
            <a:schemeClr val="dk1"/>
          </a:fontRef>
        </p:style>
        <p:txBody>
          <a:bodyPr rtlCol="0" anchor="t"/>
          <a:lstStyle/>
          <a:p>
            <a:pPr algn="ctr" fontAlgn="base">
              <a:spcBef>
                <a:spcPct val="0"/>
              </a:spcBef>
              <a:spcAft>
                <a:spcPct val="0"/>
              </a:spcAft>
            </a:pPr>
            <a:r>
              <a:rPr kumimoji="1" lang="en-US" altLang="ko-KR" b="1" dirty="0">
                <a:solidFill>
                  <a:schemeClr val="tx1"/>
                </a:solidFill>
                <a:latin typeface="+mj-lt"/>
              </a:rPr>
              <a:t>P</a:t>
            </a:r>
            <a:r>
              <a:rPr kumimoji="1" lang="en-US" altLang="ko-KR" sz="1600" b="1" dirty="0">
                <a:solidFill>
                  <a:schemeClr val="tx1"/>
                </a:solidFill>
                <a:latin typeface="+mj-lt"/>
              </a:rPr>
              <a:t>rocessing</a:t>
            </a:r>
            <a:r>
              <a:rPr kumimoji="1" lang="en-US" altLang="ko-KR" b="1" dirty="0">
                <a:solidFill>
                  <a:schemeClr val="tx1"/>
                </a:solidFill>
                <a:latin typeface="+mj-lt"/>
              </a:rPr>
              <a:t> S</a:t>
            </a:r>
            <a:r>
              <a:rPr kumimoji="1" lang="en-US" altLang="ko-KR" sz="1600" b="1" dirty="0">
                <a:solidFill>
                  <a:schemeClr val="tx1"/>
                </a:solidFill>
                <a:latin typeface="+mj-lt"/>
              </a:rPr>
              <a:t>ystem</a:t>
            </a:r>
          </a:p>
          <a:p>
            <a:pPr algn="ctr" fontAlgn="base">
              <a:spcBef>
                <a:spcPct val="0"/>
              </a:spcBef>
              <a:spcAft>
                <a:spcPct val="0"/>
              </a:spcAft>
            </a:pPr>
            <a:r>
              <a:rPr kumimoji="1" lang="en-US" altLang="ko-KR" b="1" dirty="0">
                <a:solidFill>
                  <a:schemeClr val="tx1"/>
                </a:solidFill>
                <a:latin typeface="+mj-lt"/>
              </a:rPr>
              <a:t>(PS, ARM Co-A9)</a:t>
            </a:r>
            <a:endParaRPr kumimoji="1" lang="ko-KR" altLang="en-US" b="1" dirty="0">
              <a:solidFill>
                <a:schemeClr val="tx1"/>
              </a:solidFill>
              <a:latin typeface="+mj-lt"/>
            </a:endParaRPr>
          </a:p>
        </p:txBody>
      </p:sp>
      <p:cxnSp>
        <p:nvCxnSpPr>
          <p:cNvPr id="19" name="직선 연결선 18"/>
          <p:cNvCxnSpPr>
            <a:stCxn id="32" idx="1"/>
            <a:endCxn id="26" idx="3"/>
          </p:cNvCxnSpPr>
          <p:nvPr/>
        </p:nvCxnSpPr>
        <p:spPr>
          <a:xfrm flipH="1">
            <a:off x="4855282" y="4224227"/>
            <a:ext cx="570916" cy="0"/>
          </a:xfrm>
          <a:prstGeom prst="line">
            <a:avLst/>
          </a:prstGeom>
          <a:ln w="38100">
            <a:solidFill>
              <a:schemeClr val="tx1"/>
            </a:solidFill>
            <a:headEnd type="arrow" w="med" len="med"/>
            <a:tailEnd type="arrow" w="med" len="med"/>
          </a:ln>
        </p:spPr>
        <p:style>
          <a:lnRef idx="1">
            <a:schemeClr val="accent4"/>
          </a:lnRef>
          <a:fillRef idx="0">
            <a:schemeClr val="accent4"/>
          </a:fillRef>
          <a:effectRef idx="0">
            <a:schemeClr val="accent4"/>
          </a:effectRef>
          <a:fontRef idx="minor">
            <a:schemeClr val="tx1"/>
          </a:fontRef>
        </p:style>
      </p:cxnSp>
      <p:sp>
        <p:nvSpPr>
          <p:cNvPr id="20" name="L 도형 19"/>
          <p:cNvSpPr/>
          <p:nvPr/>
        </p:nvSpPr>
        <p:spPr>
          <a:xfrm rot="16200000">
            <a:off x="6129043" y="1860742"/>
            <a:ext cx="3490738" cy="5110888"/>
          </a:xfrm>
          <a:prstGeom prst="corner">
            <a:avLst>
              <a:gd name="adj1" fmla="val 74937"/>
              <a:gd name="adj2" fmla="val 23892"/>
            </a:avLst>
          </a:prstGeom>
          <a:ln w="12700">
            <a:solidFill>
              <a:schemeClr val="accent3">
                <a:lumMod val="50000"/>
              </a:schemeClr>
            </a:solidFill>
            <a:prstDash val="lgDash"/>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1600" dirty="0">
              <a:latin typeface="+mj-lt"/>
              <a:ea typeface="맑은 고딕" pitchFamily="50" charset="-127"/>
            </a:endParaRPr>
          </a:p>
        </p:txBody>
      </p:sp>
      <p:cxnSp>
        <p:nvCxnSpPr>
          <p:cNvPr id="21" name="직선 연결선 20"/>
          <p:cNvCxnSpPr>
            <a:endCxn id="34" idx="2"/>
          </p:cNvCxnSpPr>
          <p:nvPr/>
        </p:nvCxnSpPr>
        <p:spPr>
          <a:xfrm flipV="1">
            <a:off x="6416236" y="4934948"/>
            <a:ext cx="0" cy="802074"/>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22" name="직사각형 21"/>
          <p:cNvSpPr/>
          <p:nvPr/>
        </p:nvSpPr>
        <p:spPr>
          <a:xfrm>
            <a:off x="8067217" y="5047461"/>
            <a:ext cx="2037653" cy="940260"/>
          </a:xfrm>
          <a:prstGeom prst="rect">
            <a:avLst/>
          </a:prstGeom>
          <a:solidFill>
            <a:schemeClr val="accent2">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tx1"/>
                </a:solidFill>
                <a:latin typeface="+mj-lt"/>
              </a:rPr>
              <a:t>BRAM</a:t>
            </a:r>
          </a:p>
        </p:txBody>
      </p:sp>
      <p:cxnSp>
        <p:nvCxnSpPr>
          <p:cNvPr id="23" name="직선 연결선 22"/>
          <p:cNvCxnSpPr/>
          <p:nvPr/>
        </p:nvCxnSpPr>
        <p:spPr>
          <a:xfrm flipH="1">
            <a:off x="6400017" y="5735834"/>
            <a:ext cx="1669507" cy="1189"/>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24" name="직사각형 23"/>
          <p:cNvSpPr/>
          <p:nvPr/>
        </p:nvSpPr>
        <p:spPr>
          <a:xfrm>
            <a:off x="7944177" y="2670817"/>
            <a:ext cx="2251514" cy="646331"/>
          </a:xfrm>
          <a:prstGeom prst="rect">
            <a:avLst/>
          </a:prstGeom>
        </p:spPr>
        <p:txBody>
          <a:bodyPr wrap="none">
            <a:spAutoFit/>
          </a:bodyPr>
          <a:lstStyle/>
          <a:p>
            <a:pPr algn="ctr" fontAlgn="base">
              <a:spcBef>
                <a:spcPct val="0"/>
              </a:spcBef>
              <a:spcAft>
                <a:spcPct val="0"/>
              </a:spcAft>
            </a:pPr>
            <a:r>
              <a:rPr kumimoji="1" lang="en-US" altLang="ko-KR" b="1" dirty="0">
                <a:solidFill>
                  <a:schemeClr val="accent3">
                    <a:lumMod val="50000"/>
                  </a:schemeClr>
                </a:solidFill>
                <a:latin typeface="+mj-lt"/>
              </a:rPr>
              <a:t>P</a:t>
            </a:r>
            <a:r>
              <a:rPr kumimoji="1" lang="en-US" altLang="ko-KR" sz="1600" b="1" dirty="0">
                <a:solidFill>
                  <a:schemeClr val="accent3">
                    <a:lumMod val="50000"/>
                  </a:schemeClr>
                </a:solidFill>
                <a:latin typeface="+mj-lt"/>
              </a:rPr>
              <a:t>rogrammable</a:t>
            </a:r>
            <a:r>
              <a:rPr kumimoji="1" lang="en-US" altLang="ko-KR" b="1" dirty="0">
                <a:solidFill>
                  <a:schemeClr val="accent3">
                    <a:lumMod val="50000"/>
                  </a:schemeClr>
                </a:solidFill>
                <a:latin typeface="+mj-lt"/>
              </a:rPr>
              <a:t> L</a:t>
            </a:r>
            <a:r>
              <a:rPr kumimoji="1" lang="en-US" altLang="ko-KR" sz="1600" b="1" dirty="0">
                <a:solidFill>
                  <a:schemeClr val="accent3">
                    <a:lumMod val="50000"/>
                  </a:schemeClr>
                </a:solidFill>
                <a:latin typeface="+mj-lt"/>
              </a:rPr>
              <a:t>ogic</a:t>
            </a:r>
          </a:p>
          <a:p>
            <a:pPr algn="ctr" fontAlgn="base">
              <a:spcBef>
                <a:spcPct val="0"/>
              </a:spcBef>
              <a:spcAft>
                <a:spcPct val="0"/>
              </a:spcAft>
            </a:pPr>
            <a:r>
              <a:rPr kumimoji="1" lang="en-US" altLang="ko-KR" b="1" dirty="0">
                <a:solidFill>
                  <a:schemeClr val="accent3">
                    <a:lumMod val="50000"/>
                  </a:schemeClr>
                </a:solidFill>
                <a:latin typeface="+mj-lt"/>
              </a:rPr>
              <a:t>(PL, Xilinx Artix-7)</a:t>
            </a:r>
          </a:p>
        </p:txBody>
      </p:sp>
      <p:sp>
        <p:nvSpPr>
          <p:cNvPr id="26" name="직사각형 25"/>
          <p:cNvSpPr/>
          <p:nvPr/>
        </p:nvSpPr>
        <p:spPr>
          <a:xfrm>
            <a:off x="3553070" y="2026318"/>
            <a:ext cx="1302212" cy="4395818"/>
          </a:xfrm>
          <a:prstGeom prst="rect">
            <a:avLst/>
          </a:prstGeom>
          <a:noFill/>
          <a:ln w="3175">
            <a:solidFill>
              <a:schemeClr val="tx1"/>
            </a:solidFill>
            <a:prstDash val="lgDash"/>
          </a:ln>
        </p:spPr>
        <p:style>
          <a:lnRef idx="2">
            <a:schemeClr val="dk1"/>
          </a:lnRef>
          <a:fillRef idx="1">
            <a:schemeClr val="lt1"/>
          </a:fillRef>
          <a:effectRef idx="0">
            <a:schemeClr val="dk1"/>
          </a:effectRef>
          <a:fontRef idx="minor">
            <a:schemeClr val="dk1"/>
          </a:fontRef>
        </p:style>
        <p:txBody>
          <a:bodyPr vert="horz" rtlCol="0" anchor="t"/>
          <a:lstStyle/>
          <a:p>
            <a:pPr algn="ctr" fontAlgn="base">
              <a:spcBef>
                <a:spcPct val="0"/>
              </a:spcBef>
              <a:spcAft>
                <a:spcPct val="0"/>
              </a:spcAft>
            </a:pPr>
            <a:r>
              <a:rPr kumimoji="1" lang="en-US" altLang="ko-KR" sz="2000" dirty="0">
                <a:solidFill>
                  <a:schemeClr val="tx1"/>
                </a:solidFill>
                <a:latin typeface="+mj-lt"/>
              </a:rPr>
              <a:t>PS-DRAM</a:t>
            </a:r>
          </a:p>
          <a:p>
            <a:pPr algn="ctr" fontAlgn="base">
              <a:spcBef>
                <a:spcPct val="0"/>
              </a:spcBef>
              <a:spcAft>
                <a:spcPct val="0"/>
              </a:spcAft>
            </a:pPr>
            <a:r>
              <a:rPr kumimoji="1" lang="en-US" altLang="ko-KR" sz="1600" i="1" dirty="0">
                <a:solidFill>
                  <a:schemeClr val="tx1"/>
                </a:solidFill>
                <a:latin typeface="+mj-lt"/>
              </a:rPr>
              <a:t>Component</a:t>
            </a:r>
            <a:endParaRPr kumimoji="1" lang="ko-KR" altLang="en-US" i="1" dirty="0">
              <a:solidFill>
                <a:schemeClr val="tx1"/>
              </a:solidFill>
              <a:latin typeface="+mj-lt"/>
            </a:endParaRPr>
          </a:p>
        </p:txBody>
      </p:sp>
      <p:pic>
        <p:nvPicPr>
          <p:cNvPr id="28" name="Picture 2" descr="C:\Users\ltmin_esa\Desktop\temp\DRAM.JPG"/>
          <p:cNvPicPr>
            <a:picLocks noChangeAspect="1" noChangeArrowheads="1"/>
          </p:cNvPicPr>
          <p:nvPr/>
        </p:nvPicPr>
        <p:blipFill rotWithShape="1">
          <a:blip r:embed="rId6">
            <a:extLst>
              <a:ext uri="{28A0092B-C50C-407E-A947-70E740481C1C}">
                <a14:useLocalDpi xmlns:a14="http://schemas.microsoft.com/office/drawing/2010/main" val="0"/>
              </a:ext>
            </a:extLst>
          </a:blip>
          <a:srcRect l="5022" r="-1"/>
          <a:stretch/>
        </p:blipFill>
        <p:spPr bwMode="auto">
          <a:xfrm>
            <a:off x="3585076" y="4633717"/>
            <a:ext cx="1259632" cy="87729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C:\Users\ltmin_esa\Desktop\temp\DRAM.JPG"/>
          <p:cNvPicPr>
            <a:picLocks noChangeAspect="1" noChangeArrowheads="1"/>
          </p:cNvPicPr>
          <p:nvPr/>
        </p:nvPicPr>
        <p:blipFill rotWithShape="1">
          <a:blip r:embed="rId6">
            <a:extLst>
              <a:ext uri="{28A0092B-C50C-407E-A947-70E740481C1C}">
                <a14:useLocalDpi xmlns:a14="http://schemas.microsoft.com/office/drawing/2010/main" val="0"/>
              </a:ext>
            </a:extLst>
          </a:blip>
          <a:srcRect l="5022" r="-1"/>
          <a:stretch/>
        </p:blipFill>
        <p:spPr bwMode="auto">
          <a:xfrm>
            <a:off x="3585076" y="3769621"/>
            <a:ext cx="1259632" cy="877295"/>
          </a:xfrm>
          <a:prstGeom prst="rect">
            <a:avLst/>
          </a:prstGeom>
          <a:noFill/>
          <a:extLst>
            <a:ext uri="{909E8E84-426E-40DD-AFC4-6F175D3DCCD1}">
              <a14:hiddenFill xmlns:a14="http://schemas.microsoft.com/office/drawing/2010/main">
                <a:solidFill>
                  <a:srgbClr val="FFFFFF"/>
                </a:solidFill>
              </a14:hiddenFill>
            </a:ext>
          </a:extLst>
        </p:spPr>
      </p:pic>
      <p:sp>
        <p:nvSpPr>
          <p:cNvPr id="32" name="직사각형 31"/>
          <p:cNvSpPr/>
          <p:nvPr/>
        </p:nvSpPr>
        <p:spPr>
          <a:xfrm>
            <a:off x="5426198" y="3896666"/>
            <a:ext cx="1367232" cy="65512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tx1"/>
                </a:solidFill>
                <a:latin typeface="+mj-lt"/>
              </a:rPr>
              <a:t>Memory interface</a:t>
            </a:r>
          </a:p>
        </p:txBody>
      </p:sp>
      <p:sp>
        <p:nvSpPr>
          <p:cNvPr id="34" name="직사각형 33"/>
          <p:cNvSpPr/>
          <p:nvPr/>
        </p:nvSpPr>
        <p:spPr>
          <a:xfrm>
            <a:off x="5408584" y="4633716"/>
            <a:ext cx="2015305" cy="30123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tx1"/>
                </a:solidFill>
                <a:latin typeface="+mj-lt"/>
              </a:rPr>
              <a:t>AXI master</a:t>
            </a:r>
          </a:p>
        </p:txBody>
      </p:sp>
      <p:sp>
        <p:nvSpPr>
          <p:cNvPr id="35" name="직사각형 34"/>
          <p:cNvSpPr/>
          <p:nvPr/>
        </p:nvSpPr>
        <p:spPr>
          <a:xfrm>
            <a:off x="5426198" y="3344171"/>
            <a:ext cx="1367232" cy="502107"/>
          </a:xfrm>
          <a:prstGeom prst="rect">
            <a:avLst/>
          </a:prstGeom>
          <a:solidFill>
            <a:schemeClr val="tx1">
              <a:lumMod val="75000"/>
              <a:lumOff val="25000"/>
            </a:schemeClr>
          </a:solidFill>
          <a:ln/>
          <a:scene3d>
            <a:camera prst="orthographicFront">
              <a:rot lat="0" lon="0" rev="0"/>
            </a:camera>
            <a:lightRig rig="threePt" dir="t">
              <a:rot lat="0" lon="0" rev="1200000"/>
            </a:lightRig>
          </a:scene3d>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bg1"/>
                </a:solidFill>
                <a:latin typeface="+mj-lt"/>
              </a:rPr>
              <a:t>Core #1</a:t>
            </a:r>
          </a:p>
        </p:txBody>
      </p:sp>
      <p:sp>
        <p:nvSpPr>
          <p:cNvPr id="36" name="직사각형 35"/>
          <p:cNvSpPr/>
          <p:nvPr/>
        </p:nvSpPr>
        <p:spPr>
          <a:xfrm rot="16200000">
            <a:off x="6541181" y="3668427"/>
            <a:ext cx="1207617" cy="559102"/>
          </a:xfrm>
          <a:prstGeom prst="rect">
            <a:avLst/>
          </a:prstGeom>
          <a:solidFill>
            <a:schemeClr val="tx1">
              <a:lumMod val="75000"/>
              <a:lumOff val="2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bg1"/>
                </a:solidFill>
                <a:latin typeface="+mj-lt"/>
              </a:rPr>
              <a:t>Core #2</a:t>
            </a:r>
          </a:p>
        </p:txBody>
      </p:sp>
      <p:sp>
        <p:nvSpPr>
          <p:cNvPr id="40" name="직사각형 39"/>
          <p:cNvSpPr/>
          <p:nvPr/>
        </p:nvSpPr>
        <p:spPr>
          <a:xfrm>
            <a:off x="8067217" y="3491515"/>
            <a:ext cx="2037653" cy="1155401"/>
          </a:xfrm>
          <a:prstGeom prst="rect">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dirty="0">
                <a:solidFill>
                  <a:schemeClr val="tx1"/>
                </a:solidFill>
                <a:latin typeface="+mj-lt"/>
              </a:rPr>
              <a:t>Matrix-Vector Multiplication </a:t>
            </a:r>
            <a:br>
              <a:rPr kumimoji="1" lang="en-US" altLang="ko-KR" dirty="0">
                <a:solidFill>
                  <a:schemeClr val="tx1"/>
                </a:solidFill>
                <a:latin typeface="+mj-lt"/>
              </a:rPr>
            </a:br>
            <a:r>
              <a:rPr kumimoji="1" lang="en-US" altLang="ko-KR" dirty="0">
                <a:solidFill>
                  <a:schemeClr val="tx1"/>
                </a:solidFill>
                <a:latin typeface="+mj-lt"/>
              </a:rPr>
              <a:t>Custom IP</a:t>
            </a:r>
          </a:p>
        </p:txBody>
      </p:sp>
      <p:cxnSp>
        <p:nvCxnSpPr>
          <p:cNvPr id="41" name="직선 연결선 40"/>
          <p:cNvCxnSpPr>
            <a:stCxn id="22" idx="0"/>
            <a:endCxn id="40" idx="2"/>
          </p:cNvCxnSpPr>
          <p:nvPr/>
        </p:nvCxnSpPr>
        <p:spPr>
          <a:xfrm flipV="1">
            <a:off x="9086044" y="4646916"/>
            <a:ext cx="0" cy="400545"/>
          </a:xfrm>
          <a:prstGeom prst="line">
            <a:avLst/>
          </a:prstGeom>
          <a:ln w="28575">
            <a:solidFill>
              <a:schemeClr val="tx1"/>
            </a:solidFill>
            <a:headEnd type="oval" w="med" len="med"/>
            <a:tailEnd type="oval" w="med" len="med"/>
          </a:ln>
        </p:spPr>
        <p:style>
          <a:lnRef idx="1">
            <a:schemeClr val="accent4"/>
          </a:lnRef>
          <a:fillRef idx="0">
            <a:schemeClr val="accent4"/>
          </a:fillRef>
          <a:effectRef idx="0">
            <a:schemeClr val="accent4"/>
          </a:effectRef>
          <a:fontRef idx="minor">
            <a:schemeClr val="tx1"/>
          </a:fontRef>
        </p:style>
      </p:cxnSp>
      <p:cxnSp>
        <p:nvCxnSpPr>
          <p:cNvPr id="43" name="직선 연결선 42"/>
          <p:cNvCxnSpPr/>
          <p:nvPr/>
        </p:nvCxnSpPr>
        <p:spPr>
          <a:xfrm flipH="1">
            <a:off x="7415536" y="4797952"/>
            <a:ext cx="300749"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44" name="직선 연결선 43"/>
          <p:cNvCxnSpPr/>
          <p:nvPr/>
        </p:nvCxnSpPr>
        <p:spPr>
          <a:xfrm flipV="1">
            <a:off x="7725094" y="4069216"/>
            <a:ext cx="0" cy="728736"/>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45" name="직선 연결선 44"/>
          <p:cNvCxnSpPr/>
          <p:nvPr/>
        </p:nvCxnSpPr>
        <p:spPr>
          <a:xfrm flipH="1">
            <a:off x="7725094" y="4069215"/>
            <a:ext cx="342124"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pic>
        <p:nvPicPr>
          <p:cNvPr id="47" name="Picture 4" descr="C:\Users\dongki\Desktop\Best-SD-Card-Apps-for-Androi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59221" y="3049621"/>
            <a:ext cx="1440001" cy="1440000"/>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5" descr="C:\Users\dongki\Desktop\linux.jp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675351" y="2427712"/>
            <a:ext cx="1207742" cy="720000"/>
          </a:xfrm>
          <a:prstGeom prst="rect">
            <a:avLst/>
          </a:prstGeom>
          <a:noFill/>
          <a:extLst>
            <a:ext uri="{909E8E84-426E-40DD-AFC4-6F175D3DCCD1}">
              <a14:hiddenFill xmlns:a14="http://schemas.microsoft.com/office/drawing/2010/main">
                <a:solidFill>
                  <a:srgbClr val="FFFFFF"/>
                </a:solidFill>
              </a14:hiddenFill>
            </a:ext>
          </a:extLst>
        </p:spPr>
      </p:pic>
      <p:cxnSp>
        <p:nvCxnSpPr>
          <p:cNvPr id="51" name="직선 화살표 연결선 50"/>
          <p:cNvCxnSpPr>
            <a:endCxn id="35" idx="1"/>
          </p:cNvCxnSpPr>
          <p:nvPr/>
        </p:nvCxnSpPr>
        <p:spPr>
          <a:xfrm>
            <a:off x="2725795" y="3191084"/>
            <a:ext cx="2700403" cy="404141"/>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 name="자유형 2"/>
          <p:cNvSpPr/>
          <p:nvPr/>
        </p:nvSpPr>
        <p:spPr>
          <a:xfrm>
            <a:off x="5056414" y="2345871"/>
            <a:ext cx="5222821" cy="3973286"/>
          </a:xfrm>
          <a:custGeom>
            <a:avLst/>
            <a:gdLst>
              <a:gd name="connsiteX0" fmla="*/ 2601686 w 5222821"/>
              <a:gd name="connsiteY0" fmla="*/ 370115 h 3973286"/>
              <a:gd name="connsiteX1" fmla="*/ 2579915 w 5222821"/>
              <a:gd name="connsiteY1" fmla="*/ 293915 h 3973286"/>
              <a:gd name="connsiteX2" fmla="*/ 2547257 w 5222821"/>
              <a:gd name="connsiteY2" fmla="*/ 239486 h 3973286"/>
              <a:gd name="connsiteX3" fmla="*/ 2525486 w 5222821"/>
              <a:gd name="connsiteY3" fmla="*/ 217715 h 3973286"/>
              <a:gd name="connsiteX4" fmla="*/ 2481943 w 5222821"/>
              <a:gd name="connsiteY4" fmla="*/ 195943 h 3973286"/>
              <a:gd name="connsiteX5" fmla="*/ 2460172 w 5222821"/>
              <a:gd name="connsiteY5" fmla="*/ 174172 h 3973286"/>
              <a:gd name="connsiteX6" fmla="*/ 2427515 w 5222821"/>
              <a:gd name="connsiteY6" fmla="*/ 163286 h 3973286"/>
              <a:gd name="connsiteX7" fmla="*/ 2373086 w 5222821"/>
              <a:gd name="connsiteY7" fmla="*/ 141515 h 3973286"/>
              <a:gd name="connsiteX8" fmla="*/ 2296886 w 5222821"/>
              <a:gd name="connsiteY8" fmla="*/ 108858 h 3973286"/>
              <a:gd name="connsiteX9" fmla="*/ 2188029 w 5222821"/>
              <a:gd name="connsiteY9" fmla="*/ 76200 h 3973286"/>
              <a:gd name="connsiteX10" fmla="*/ 2079172 w 5222821"/>
              <a:gd name="connsiteY10" fmla="*/ 54429 h 3973286"/>
              <a:gd name="connsiteX11" fmla="*/ 2024743 w 5222821"/>
              <a:gd name="connsiteY11" fmla="*/ 43543 h 3973286"/>
              <a:gd name="connsiteX12" fmla="*/ 1905000 w 5222821"/>
              <a:gd name="connsiteY12" fmla="*/ 32658 h 3973286"/>
              <a:gd name="connsiteX13" fmla="*/ 1861457 w 5222821"/>
              <a:gd name="connsiteY13" fmla="*/ 21772 h 3973286"/>
              <a:gd name="connsiteX14" fmla="*/ 1600200 w 5222821"/>
              <a:gd name="connsiteY14" fmla="*/ 0 h 3973286"/>
              <a:gd name="connsiteX15" fmla="*/ 707572 w 5222821"/>
              <a:gd name="connsiteY15" fmla="*/ 10886 h 3973286"/>
              <a:gd name="connsiteX16" fmla="*/ 326572 w 5222821"/>
              <a:gd name="connsiteY16" fmla="*/ 32658 h 3973286"/>
              <a:gd name="connsiteX17" fmla="*/ 250372 w 5222821"/>
              <a:gd name="connsiteY17" fmla="*/ 43543 h 3973286"/>
              <a:gd name="connsiteX18" fmla="*/ 130629 w 5222821"/>
              <a:gd name="connsiteY18" fmla="*/ 97972 h 3973286"/>
              <a:gd name="connsiteX19" fmla="*/ 108857 w 5222821"/>
              <a:gd name="connsiteY19" fmla="*/ 119743 h 3973286"/>
              <a:gd name="connsiteX20" fmla="*/ 87086 w 5222821"/>
              <a:gd name="connsiteY20" fmla="*/ 163286 h 3973286"/>
              <a:gd name="connsiteX21" fmla="*/ 76200 w 5222821"/>
              <a:gd name="connsiteY21" fmla="*/ 185058 h 3973286"/>
              <a:gd name="connsiteX22" fmla="*/ 54429 w 5222821"/>
              <a:gd name="connsiteY22" fmla="*/ 195943 h 3973286"/>
              <a:gd name="connsiteX23" fmla="*/ 32657 w 5222821"/>
              <a:gd name="connsiteY23" fmla="*/ 250372 h 3973286"/>
              <a:gd name="connsiteX24" fmla="*/ 10886 w 5222821"/>
              <a:gd name="connsiteY24" fmla="*/ 337458 h 3973286"/>
              <a:gd name="connsiteX25" fmla="*/ 21772 w 5222821"/>
              <a:gd name="connsiteY25" fmla="*/ 674915 h 3973286"/>
              <a:gd name="connsiteX26" fmla="*/ 32657 w 5222821"/>
              <a:gd name="connsiteY26" fmla="*/ 718458 h 3973286"/>
              <a:gd name="connsiteX27" fmla="*/ 43543 w 5222821"/>
              <a:gd name="connsiteY27" fmla="*/ 783772 h 3973286"/>
              <a:gd name="connsiteX28" fmla="*/ 54429 w 5222821"/>
              <a:gd name="connsiteY28" fmla="*/ 816429 h 3973286"/>
              <a:gd name="connsiteX29" fmla="*/ 65315 w 5222821"/>
              <a:gd name="connsiteY29" fmla="*/ 859972 h 3973286"/>
              <a:gd name="connsiteX30" fmla="*/ 65315 w 5222821"/>
              <a:gd name="connsiteY30" fmla="*/ 1502229 h 3973286"/>
              <a:gd name="connsiteX31" fmla="*/ 32657 w 5222821"/>
              <a:gd name="connsiteY31" fmla="*/ 2090058 h 3973286"/>
              <a:gd name="connsiteX32" fmla="*/ 0 w 5222821"/>
              <a:gd name="connsiteY32" fmla="*/ 2786743 h 3973286"/>
              <a:gd name="connsiteX33" fmla="*/ 10886 w 5222821"/>
              <a:gd name="connsiteY33" fmla="*/ 3341915 h 3973286"/>
              <a:gd name="connsiteX34" fmla="*/ 32657 w 5222821"/>
              <a:gd name="connsiteY34" fmla="*/ 3559629 h 3973286"/>
              <a:gd name="connsiteX35" fmla="*/ 65315 w 5222821"/>
              <a:gd name="connsiteY35" fmla="*/ 3624943 h 3973286"/>
              <a:gd name="connsiteX36" fmla="*/ 108857 w 5222821"/>
              <a:gd name="connsiteY36" fmla="*/ 3690258 h 3973286"/>
              <a:gd name="connsiteX37" fmla="*/ 152400 w 5222821"/>
              <a:gd name="connsiteY37" fmla="*/ 3733800 h 3973286"/>
              <a:gd name="connsiteX38" fmla="*/ 174172 w 5222821"/>
              <a:gd name="connsiteY38" fmla="*/ 3755572 h 3973286"/>
              <a:gd name="connsiteX39" fmla="*/ 228600 w 5222821"/>
              <a:gd name="connsiteY39" fmla="*/ 3777343 h 3973286"/>
              <a:gd name="connsiteX40" fmla="*/ 304800 w 5222821"/>
              <a:gd name="connsiteY40" fmla="*/ 3820886 h 3973286"/>
              <a:gd name="connsiteX41" fmla="*/ 326572 w 5222821"/>
              <a:gd name="connsiteY41" fmla="*/ 3831772 h 3973286"/>
              <a:gd name="connsiteX42" fmla="*/ 348343 w 5222821"/>
              <a:gd name="connsiteY42" fmla="*/ 3842658 h 3973286"/>
              <a:gd name="connsiteX43" fmla="*/ 435429 w 5222821"/>
              <a:gd name="connsiteY43" fmla="*/ 3864429 h 3973286"/>
              <a:gd name="connsiteX44" fmla="*/ 522515 w 5222821"/>
              <a:gd name="connsiteY44" fmla="*/ 3886200 h 3973286"/>
              <a:gd name="connsiteX45" fmla="*/ 631372 w 5222821"/>
              <a:gd name="connsiteY45" fmla="*/ 3907972 h 3973286"/>
              <a:gd name="connsiteX46" fmla="*/ 740229 w 5222821"/>
              <a:gd name="connsiteY46" fmla="*/ 3929743 h 3973286"/>
              <a:gd name="connsiteX47" fmla="*/ 1088572 w 5222821"/>
              <a:gd name="connsiteY47" fmla="*/ 3940629 h 3973286"/>
              <a:gd name="connsiteX48" fmla="*/ 1665515 w 5222821"/>
              <a:gd name="connsiteY48" fmla="*/ 3918858 h 3973286"/>
              <a:gd name="connsiteX49" fmla="*/ 2122715 w 5222821"/>
              <a:gd name="connsiteY49" fmla="*/ 3940629 h 3973286"/>
              <a:gd name="connsiteX50" fmla="*/ 2416629 w 5222821"/>
              <a:gd name="connsiteY50" fmla="*/ 3962400 h 3973286"/>
              <a:gd name="connsiteX51" fmla="*/ 2743200 w 5222821"/>
              <a:gd name="connsiteY51" fmla="*/ 3973286 h 3973286"/>
              <a:gd name="connsiteX52" fmla="*/ 3679372 w 5222821"/>
              <a:gd name="connsiteY52" fmla="*/ 3962400 h 3973286"/>
              <a:gd name="connsiteX53" fmla="*/ 3875315 w 5222821"/>
              <a:gd name="connsiteY53" fmla="*/ 3951515 h 3973286"/>
              <a:gd name="connsiteX54" fmla="*/ 4463143 w 5222821"/>
              <a:gd name="connsiteY54" fmla="*/ 3929743 h 3973286"/>
              <a:gd name="connsiteX55" fmla="*/ 4757057 w 5222821"/>
              <a:gd name="connsiteY55" fmla="*/ 3918858 h 3973286"/>
              <a:gd name="connsiteX56" fmla="*/ 4876800 w 5222821"/>
              <a:gd name="connsiteY56" fmla="*/ 3897086 h 3973286"/>
              <a:gd name="connsiteX57" fmla="*/ 4920343 w 5222821"/>
              <a:gd name="connsiteY57" fmla="*/ 3886200 h 3973286"/>
              <a:gd name="connsiteX58" fmla="*/ 4985657 w 5222821"/>
              <a:gd name="connsiteY58" fmla="*/ 3864429 h 3973286"/>
              <a:gd name="connsiteX59" fmla="*/ 5029200 w 5222821"/>
              <a:gd name="connsiteY59" fmla="*/ 3831772 h 3973286"/>
              <a:gd name="connsiteX60" fmla="*/ 5050972 w 5222821"/>
              <a:gd name="connsiteY60" fmla="*/ 3820886 h 3973286"/>
              <a:gd name="connsiteX61" fmla="*/ 5072743 w 5222821"/>
              <a:gd name="connsiteY61" fmla="*/ 3788229 h 3973286"/>
              <a:gd name="connsiteX62" fmla="*/ 5105400 w 5222821"/>
              <a:gd name="connsiteY62" fmla="*/ 3733800 h 3973286"/>
              <a:gd name="connsiteX63" fmla="*/ 5127172 w 5222821"/>
              <a:gd name="connsiteY63" fmla="*/ 3712029 h 3973286"/>
              <a:gd name="connsiteX64" fmla="*/ 5148943 w 5222821"/>
              <a:gd name="connsiteY64" fmla="*/ 3668486 h 3973286"/>
              <a:gd name="connsiteX65" fmla="*/ 5159829 w 5222821"/>
              <a:gd name="connsiteY65" fmla="*/ 3646715 h 3973286"/>
              <a:gd name="connsiteX66" fmla="*/ 5192486 w 5222821"/>
              <a:gd name="connsiteY66" fmla="*/ 3592286 h 3973286"/>
              <a:gd name="connsiteX67" fmla="*/ 5203372 w 5222821"/>
              <a:gd name="connsiteY67" fmla="*/ 3548743 h 3973286"/>
              <a:gd name="connsiteX68" fmla="*/ 5203372 w 5222821"/>
              <a:gd name="connsiteY68" fmla="*/ 2830286 h 3973286"/>
              <a:gd name="connsiteX69" fmla="*/ 5192486 w 5222821"/>
              <a:gd name="connsiteY69" fmla="*/ 2743200 h 3973286"/>
              <a:gd name="connsiteX70" fmla="*/ 5159829 w 5222821"/>
              <a:gd name="connsiteY70" fmla="*/ 2623458 h 3973286"/>
              <a:gd name="connsiteX71" fmla="*/ 5138057 w 5222821"/>
              <a:gd name="connsiteY71" fmla="*/ 2579915 h 3973286"/>
              <a:gd name="connsiteX72" fmla="*/ 5094515 w 5222821"/>
              <a:gd name="connsiteY72" fmla="*/ 2558143 h 3973286"/>
              <a:gd name="connsiteX73" fmla="*/ 5072743 w 5222821"/>
              <a:gd name="connsiteY73" fmla="*/ 2547258 h 3973286"/>
              <a:gd name="connsiteX74" fmla="*/ 4953000 w 5222821"/>
              <a:gd name="connsiteY74" fmla="*/ 2525486 h 3973286"/>
              <a:gd name="connsiteX75" fmla="*/ 4071257 w 5222821"/>
              <a:gd name="connsiteY75" fmla="*/ 2547258 h 3973286"/>
              <a:gd name="connsiteX76" fmla="*/ 3929743 w 5222821"/>
              <a:gd name="connsiteY76" fmla="*/ 2558143 h 3973286"/>
              <a:gd name="connsiteX77" fmla="*/ 3733800 w 5222821"/>
              <a:gd name="connsiteY77" fmla="*/ 2569029 h 3973286"/>
              <a:gd name="connsiteX78" fmla="*/ 3516086 w 5222821"/>
              <a:gd name="connsiteY78" fmla="*/ 2590800 h 3973286"/>
              <a:gd name="connsiteX79" fmla="*/ 3450772 w 5222821"/>
              <a:gd name="connsiteY79" fmla="*/ 2601686 h 3973286"/>
              <a:gd name="connsiteX80" fmla="*/ 3298372 w 5222821"/>
              <a:gd name="connsiteY80" fmla="*/ 2623458 h 3973286"/>
              <a:gd name="connsiteX81" fmla="*/ 3222172 w 5222821"/>
              <a:gd name="connsiteY81" fmla="*/ 2634343 h 3973286"/>
              <a:gd name="connsiteX82" fmla="*/ 3200400 w 5222821"/>
              <a:gd name="connsiteY82" fmla="*/ 2645229 h 3973286"/>
              <a:gd name="connsiteX83" fmla="*/ 2895600 w 5222821"/>
              <a:gd name="connsiteY83" fmla="*/ 2645229 h 3973286"/>
              <a:gd name="connsiteX84" fmla="*/ 2786743 w 5222821"/>
              <a:gd name="connsiteY84" fmla="*/ 2623458 h 3973286"/>
              <a:gd name="connsiteX85" fmla="*/ 2743200 w 5222821"/>
              <a:gd name="connsiteY85" fmla="*/ 2601686 h 3973286"/>
              <a:gd name="connsiteX86" fmla="*/ 2699657 w 5222821"/>
              <a:gd name="connsiteY86" fmla="*/ 2569029 h 3973286"/>
              <a:gd name="connsiteX87" fmla="*/ 2667000 w 5222821"/>
              <a:gd name="connsiteY87" fmla="*/ 2503715 h 3973286"/>
              <a:gd name="connsiteX88" fmla="*/ 2656115 w 5222821"/>
              <a:gd name="connsiteY88" fmla="*/ 2471058 h 3973286"/>
              <a:gd name="connsiteX89" fmla="*/ 2634343 w 5222821"/>
              <a:gd name="connsiteY89" fmla="*/ 2427515 h 3973286"/>
              <a:gd name="connsiteX90" fmla="*/ 2623457 w 5222821"/>
              <a:gd name="connsiteY90" fmla="*/ 2362200 h 3973286"/>
              <a:gd name="connsiteX91" fmla="*/ 2612572 w 5222821"/>
              <a:gd name="connsiteY91" fmla="*/ 2307772 h 3973286"/>
              <a:gd name="connsiteX92" fmla="*/ 2601686 w 5222821"/>
              <a:gd name="connsiteY92" fmla="*/ 2209800 h 3973286"/>
              <a:gd name="connsiteX93" fmla="*/ 2612572 w 5222821"/>
              <a:gd name="connsiteY93" fmla="*/ 1665515 h 3973286"/>
              <a:gd name="connsiteX94" fmla="*/ 2634343 w 5222821"/>
              <a:gd name="connsiteY94" fmla="*/ 1393372 h 3973286"/>
              <a:gd name="connsiteX95" fmla="*/ 2645229 w 5222821"/>
              <a:gd name="connsiteY95" fmla="*/ 1262743 h 3973286"/>
              <a:gd name="connsiteX96" fmla="*/ 2656115 w 5222821"/>
              <a:gd name="connsiteY96" fmla="*/ 674915 h 3973286"/>
              <a:gd name="connsiteX97" fmla="*/ 2645229 w 5222821"/>
              <a:gd name="connsiteY97" fmla="*/ 522515 h 3973286"/>
              <a:gd name="connsiteX98" fmla="*/ 2634343 w 5222821"/>
              <a:gd name="connsiteY98" fmla="*/ 424543 h 3973286"/>
              <a:gd name="connsiteX99" fmla="*/ 2601686 w 5222821"/>
              <a:gd name="connsiteY99" fmla="*/ 370115 h 397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222821" h="3973286">
                <a:moveTo>
                  <a:pt x="2601686" y="370115"/>
                </a:moveTo>
                <a:cubicBezTo>
                  <a:pt x="2592615" y="348344"/>
                  <a:pt x="2590324" y="319938"/>
                  <a:pt x="2579915" y="293915"/>
                </a:cubicBezTo>
                <a:cubicBezTo>
                  <a:pt x="2573132" y="276956"/>
                  <a:pt x="2557481" y="252266"/>
                  <a:pt x="2547257" y="239486"/>
                </a:cubicBezTo>
                <a:cubicBezTo>
                  <a:pt x="2540846" y="231472"/>
                  <a:pt x="2534025" y="223408"/>
                  <a:pt x="2525486" y="217715"/>
                </a:cubicBezTo>
                <a:cubicBezTo>
                  <a:pt x="2511984" y="208714"/>
                  <a:pt x="2493418" y="207418"/>
                  <a:pt x="2481943" y="195943"/>
                </a:cubicBezTo>
                <a:cubicBezTo>
                  <a:pt x="2474686" y="188686"/>
                  <a:pt x="2468972" y="179452"/>
                  <a:pt x="2460172" y="174172"/>
                </a:cubicBezTo>
                <a:cubicBezTo>
                  <a:pt x="2450333" y="168268"/>
                  <a:pt x="2438169" y="167548"/>
                  <a:pt x="2427515" y="163286"/>
                </a:cubicBezTo>
                <a:cubicBezTo>
                  <a:pt x="2347451" y="131260"/>
                  <a:pt x="2481361" y="177605"/>
                  <a:pt x="2373086" y="141515"/>
                </a:cubicBezTo>
                <a:cubicBezTo>
                  <a:pt x="2315685" y="103247"/>
                  <a:pt x="2367182" y="132290"/>
                  <a:pt x="2296886" y="108858"/>
                </a:cubicBezTo>
                <a:cubicBezTo>
                  <a:pt x="2166770" y="65487"/>
                  <a:pt x="2317016" y="104863"/>
                  <a:pt x="2188029" y="76200"/>
                </a:cubicBezTo>
                <a:cubicBezTo>
                  <a:pt x="2058073" y="47321"/>
                  <a:pt x="2255137" y="86423"/>
                  <a:pt x="2079172" y="54429"/>
                </a:cubicBezTo>
                <a:cubicBezTo>
                  <a:pt x="2060968" y="51119"/>
                  <a:pt x="2043102" y="45838"/>
                  <a:pt x="2024743" y="43543"/>
                </a:cubicBezTo>
                <a:cubicBezTo>
                  <a:pt x="1984974" y="38572"/>
                  <a:pt x="1944914" y="36286"/>
                  <a:pt x="1905000" y="32658"/>
                </a:cubicBezTo>
                <a:cubicBezTo>
                  <a:pt x="1890486" y="29029"/>
                  <a:pt x="1876333" y="23366"/>
                  <a:pt x="1861457" y="21772"/>
                </a:cubicBezTo>
                <a:cubicBezTo>
                  <a:pt x="1774567" y="12462"/>
                  <a:pt x="1600200" y="0"/>
                  <a:pt x="1600200" y="0"/>
                </a:cubicBezTo>
                <a:lnTo>
                  <a:pt x="707572" y="10886"/>
                </a:lnTo>
                <a:cubicBezTo>
                  <a:pt x="611167" y="12776"/>
                  <a:pt x="430388" y="25737"/>
                  <a:pt x="326572" y="32658"/>
                </a:cubicBezTo>
                <a:cubicBezTo>
                  <a:pt x="301172" y="36286"/>
                  <a:pt x="275373" y="37774"/>
                  <a:pt x="250372" y="43543"/>
                </a:cubicBezTo>
                <a:cubicBezTo>
                  <a:pt x="208161" y="53284"/>
                  <a:pt x="164820" y="70619"/>
                  <a:pt x="130629" y="97972"/>
                </a:cubicBezTo>
                <a:cubicBezTo>
                  <a:pt x="122615" y="104383"/>
                  <a:pt x="116114" y="112486"/>
                  <a:pt x="108857" y="119743"/>
                </a:cubicBezTo>
                <a:lnTo>
                  <a:pt x="87086" y="163286"/>
                </a:lnTo>
                <a:cubicBezTo>
                  <a:pt x="83457" y="170543"/>
                  <a:pt x="83457" y="181429"/>
                  <a:pt x="76200" y="185058"/>
                </a:cubicBezTo>
                <a:lnTo>
                  <a:pt x="54429" y="195943"/>
                </a:lnTo>
                <a:cubicBezTo>
                  <a:pt x="42217" y="220367"/>
                  <a:pt x="40727" y="220781"/>
                  <a:pt x="32657" y="250372"/>
                </a:cubicBezTo>
                <a:cubicBezTo>
                  <a:pt x="24784" y="279240"/>
                  <a:pt x="10886" y="337458"/>
                  <a:pt x="10886" y="337458"/>
                </a:cubicBezTo>
                <a:cubicBezTo>
                  <a:pt x="14515" y="449944"/>
                  <a:pt x="15352" y="562554"/>
                  <a:pt x="21772" y="674915"/>
                </a:cubicBezTo>
                <a:cubicBezTo>
                  <a:pt x="22626" y="689852"/>
                  <a:pt x="29723" y="703788"/>
                  <a:pt x="32657" y="718458"/>
                </a:cubicBezTo>
                <a:cubicBezTo>
                  <a:pt x="36986" y="740101"/>
                  <a:pt x="38755" y="762226"/>
                  <a:pt x="43543" y="783772"/>
                </a:cubicBezTo>
                <a:cubicBezTo>
                  <a:pt x="46032" y="794973"/>
                  <a:pt x="51277" y="805396"/>
                  <a:pt x="54429" y="816429"/>
                </a:cubicBezTo>
                <a:cubicBezTo>
                  <a:pt x="58539" y="830814"/>
                  <a:pt x="61686" y="845458"/>
                  <a:pt x="65315" y="859972"/>
                </a:cubicBezTo>
                <a:cubicBezTo>
                  <a:pt x="89672" y="1152268"/>
                  <a:pt x="79837" y="979414"/>
                  <a:pt x="65315" y="1502229"/>
                </a:cubicBezTo>
                <a:cubicBezTo>
                  <a:pt x="52973" y="1946537"/>
                  <a:pt x="57469" y="1606224"/>
                  <a:pt x="32657" y="2090058"/>
                </a:cubicBezTo>
                <a:cubicBezTo>
                  <a:pt x="6236" y="2605268"/>
                  <a:pt x="16550" y="2373013"/>
                  <a:pt x="0" y="2786743"/>
                </a:cubicBezTo>
                <a:cubicBezTo>
                  <a:pt x="3629" y="2971800"/>
                  <a:pt x="5105" y="3156912"/>
                  <a:pt x="10886" y="3341915"/>
                </a:cubicBezTo>
                <a:cubicBezTo>
                  <a:pt x="11307" y="3355385"/>
                  <a:pt x="21824" y="3519909"/>
                  <a:pt x="32657" y="3559629"/>
                </a:cubicBezTo>
                <a:cubicBezTo>
                  <a:pt x="37326" y="3576747"/>
                  <a:pt x="57537" y="3605498"/>
                  <a:pt x="65315" y="3624943"/>
                </a:cubicBezTo>
                <a:cubicBezTo>
                  <a:pt x="90099" y="3686905"/>
                  <a:pt x="69609" y="3670633"/>
                  <a:pt x="108857" y="3690258"/>
                </a:cubicBezTo>
                <a:cubicBezTo>
                  <a:pt x="128310" y="3729162"/>
                  <a:pt x="108613" y="3698770"/>
                  <a:pt x="152400" y="3733800"/>
                </a:cubicBezTo>
                <a:cubicBezTo>
                  <a:pt x="160414" y="3740211"/>
                  <a:pt x="165961" y="3749414"/>
                  <a:pt x="174172" y="3755572"/>
                </a:cubicBezTo>
                <a:cubicBezTo>
                  <a:pt x="186988" y="3765184"/>
                  <a:pt x="215424" y="3772951"/>
                  <a:pt x="228600" y="3777343"/>
                </a:cubicBezTo>
                <a:cubicBezTo>
                  <a:pt x="274760" y="3808117"/>
                  <a:pt x="249554" y="3793263"/>
                  <a:pt x="304800" y="3820886"/>
                </a:cubicBezTo>
                <a:lnTo>
                  <a:pt x="326572" y="3831772"/>
                </a:lnTo>
                <a:cubicBezTo>
                  <a:pt x="333829" y="3835401"/>
                  <a:pt x="340387" y="3841067"/>
                  <a:pt x="348343" y="3842658"/>
                </a:cubicBezTo>
                <a:cubicBezTo>
                  <a:pt x="481492" y="3869286"/>
                  <a:pt x="343377" y="3839324"/>
                  <a:pt x="435429" y="3864429"/>
                </a:cubicBezTo>
                <a:cubicBezTo>
                  <a:pt x="464297" y="3872302"/>
                  <a:pt x="522515" y="3886200"/>
                  <a:pt x="522515" y="3886200"/>
                </a:cubicBezTo>
                <a:cubicBezTo>
                  <a:pt x="573750" y="3911819"/>
                  <a:pt x="524343" y="3890133"/>
                  <a:pt x="631372" y="3907972"/>
                </a:cubicBezTo>
                <a:cubicBezTo>
                  <a:pt x="689525" y="3917664"/>
                  <a:pt x="670193" y="3926057"/>
                  <a:pt x="740229" y="3929743"/>
                </a:cubicBezTo>
                <a:cubicBezTo>
                  <a:pt x="856239" y="3935849"/>
                  <a:pt x="972458" y="3937000"/>
                  <a:pt x="1088572" y="3940629"/>
                </a:cubicBezTo>
                <a:cubicBezTo>
                  <a:pt x="1245472" y="3932784"/>
                  <a:pt x="1531186" y="3917067"/>
                  <a:pt x="1665515" y="3918858"/>
                </a:cubicBezTo>
                <a:cubicBezTo>
                  <a:pt x="1818074" y="3920892"/>
                  <a:pt x="1970669" y="3927958"/>
                  <a:pt x="2122715" y="3940629"/>
                </a:cubicBezTo>
                <a:cubicBezTo>
                  <a:pt x="2213036" y="3948156"/>
                  <a:pt x="2327935" y="3958458"/>
                  <a:pt x="2416629" y="3962400"/>
                </a:cubicBezTo>
                <a:cubicBezTo>
                  <a:pt x="2525439" y="3967236"/>
                  <a:pt x="2634343" y="3969657"/>
                  <a:pt x="2743200" y="3973286"/>
                </a:cubicBezTo>
                <a:lnTo>
                  <a:pt x="3679372" y="3962400"/>
                </a:lnTo>
                <a:cubicBezTo>
                  <a:pt x="3744775" y="3961142"/>
                  <a:pt x="3809957" y="3954238"/>
                  <a:pt x="3875315" y="3951515"/>
                </a:cubicBezTo>
                <a:lnTo>
                  <a:pt x="4463143" y="3929743"/>
                </a:lnTo>
                <a:lnTo>
                  <a:pt x="4757057" y="3918858"/>
                </a:lnTo>
                <a:cubicBezTo>
                  <a:pt x="4804326" y="3910980"/>
                  <a:pt x="4831154" y="3907230"/>
                  <a:pt x="4876800" y="3897086"/>
                </a:cubicBezTo>
                <a:cubicBezTo>
                  <a:pt x="4891405" y="3893840"/>
                  <a:pt x="4906013" y="3890499"/>
                  <a:pt x="4920343" y="3886200"/>
                </a:cubicBezTo>
                <a:cubicBezTo>
                  <a:pt x="4942324" y="3879606"/>
                  <a:pt x="4965131" y="3874692"/>
                  <a:pt x="4985657" y="3864429"/>
                </a:cubicBezTo>
                <a:cubicBezTo>
                  <a:pt x="5038358" y="3838079"/>
                  <a:pt x="4974182" y="3873035"/>
                  <a:pt x="5029200" y="3831772"/>
                </a:cubicBezTo>
                <a:cubicBezTo>
                  <a:pt x="5035691" y="3826904"/>
                  <a:pt x="5043715" y="3824515"/>
                  <a:pt x="5050972" y="3820886"/>
                </a:cubicBezTo>
                <a:cubicBezTo>
                  <a:pt x="5058229" y="3810000"/>
                  <a:pt x="5066012" y="3799447"/>
                  <a:pt x="5072743" y="3788229"/>
                </a:cubicBezTo>
                <a:cubicBezTo>
                  <a:pt x="5093089" y="3754320"/>
                  <a:pt x="5073310" y="3773913"/>
                  <a:pt x="5105400" y="3733800"/>
                </a:cubicBezTo>
                <a:cubicBezTo>
                  <a:pt x="5111811" y="3725786"/>
                  <a:pt x="5119915" y="3719286"/>
                  <a:pt x="5127172" y="3712029"/>
                </a:cubicBezTo>
                <a:lnTo>
                  <a:pt x="5148943" y="3668486"/>
                </a:lnTo>
                <a:cubicBezTo>
                  <a:pt x="5152572" y="3661229"/>
                  <a:pt x="5155328" y="3653466"/>
                  <a:pt x="5159829" y="3646715"/>
                </a:cubicBezTo>
                <a:cubicBezTo>
                  <a:pt x="5168110" y="3634294"/>
                  <a:pt x="5186907" y="3609023"/>
                  <a:pt x="5192486" y="3592286"/>
                </a:cubicBezTo>
                <a:cubicBezTo>
                  <a:pt x="5197217" y="3578093"/>
                  <a:pt x="5199743" y="3563257"/>
                  <a:pt x="5203372" y="3548743"/>
                </a:cubicBezTo>
                <a:cubicBezTo>
                  <a:pt x="5236025" y="3254851"/>
                  <a:pt x="5221600" y="3422718"/>
                  <a:pt x="5203372" y="2830286"/>
                </a:cubicBezTo>
                <a:cubicBezTo>
                  <a:pt x="5202472" y="2801045"/>
                  <a:pt x="5196934" y="2772114"/>
                  <a:pt x="5192486" y="2743200"/>
                </a:cubicBezTo>
                <a:cubicBezTo>
                  <a:pt x="5187178" y="2708696"/>
                  <a:pt x="5174950" y="2653699"/>
                  <a:pt x="5159829" y="2623458"/>
                </a:cubicBezTo>
                <a:cubicBezTo>
                  <a:pt x="5152572" y="2608944"/>
                  <a:pt x="5152571" y="2587172"/>
                  <a:pt x="5138057" y="2579915"/>
                </a:cubicBezTo>
                <a:lnTo>
                  <a:pt x="5094515" y="2558143"/>
                </a:lnTo>
                <a:cubicBezTo>
                  <a:pt x="5087258" y="2554514"/>
                  <a:pt x="5080699" y="2548849"/>
                  <a:pt x="5072743" y="2547258"/>
                </a:cubicBezTo>
                <a:cubicBezTo>
                  <a:pt x="4996672" y="2532043"/>
                  <a:pt x="5036565" y="2539414"/>
                  <a:pt x="4953000" y="2525486"/>
                </a:cubicBezTo>
                <a:cubicBezTo>
                  <a:pt x="4402284" y="2553023"/>
                  <a:pt x="5148869" y="2518134"/>
                  <a:pt x="4071257" y="2547258"/>
                </a:cubicBezTo>
                <a:cubicBezTo>
                  <a:pt x="4023964" y="2548536"/>
                  <a:pt x="3976956" y="2555097"/>
                  <a:pt x="3929743" y="2558143"/>
                </a:cubicBezTo>
                <a:lnTo>
                  <a:pt x="3733800" y="2569029"/>
                </a:lnTo>
                <a:cubicBezTo>
                  <a:pt x="3654654" y="2574306"/>
                  <a:pt x="3592540" y="2579878"/>
                  <a:pt x="3516086" y="2590800"/>
                </a:cubicBezTo>
                <a:cubicBezTo>
                  <a:pt x="3494236" y="2593921"/>
                  <a:pt x="3472599" y="2598412"/>
                  <a:pt x="3450772" y="2601686"/>
                </a:cubicBezTo>
                <a:lnTo>
                  <a:pt x="3298372" y="2623458"/>
                </a:lnTo>
                <a:lnTo>
                  <a:pt x="3222172" y="2634343"/>
                </a:lnTo>
                <a:cubicBezTo>
                  <a:pt x="3214915" y="2637972"/>
                  <a:pt x="3208383" y="2643777"/>
                  <a:pt x="3200400" y="2645229"/>
                </a:cubicBezTo>
                <a:cubicBezTo>
                  <a:pt x="3084053" y="2666384"/>
                  <a:pt x="3029681" y="2652286"/>
                  <a:pt x="2895600" y="2645229"/>
                </a:cubicBezTo>
                <a:cubicBezTo>
                  <a:pt x="2850535" y="2638791"/>
                  <a:pt x="2824738" y="2639741"/>
                  <a:pt x="2786743" y="2623458"/>
                </a:cubicBezTo>
                <a:cubicBezTo>
                  <a:pt x="2771827" y="2617066"/>
                  <a:pt x="2754675" y="2613161"/>
                  <a:pt x="2743200" y="2601686"/>
                </a:cubicBezTo>
                <a:cubicBezTo>
                  <a:pt x="2715692" y="2574178"/>
                  <a:pt x="2730608" y="2584505"/>
                  <a:pt x="2699657" y="2569029"/>
                </a:cubicBezTo>
                <a:cubicBezTo>
                  <a:pt x="2688771" y="2547258"/>
                  <a:pt x="2674697" y="2526807"/>
                  <a:pt x="2667000" y="2503715"/>
                </a:cubicBezTo>
                <a:cubicBezTo>
                  <a:pt x="2663372" y="2492829"/>
                  <a:pt x="2660635" y="2481605"/>
                  <a:pt x="2656115" y="2471058"/>
                </a:cubicBezTo>
                <a:cubicBezTo>
                  <a:pt x="2649723" y="2456142"/>
                  <a:pt x="2634343" y="2427515"/>
                  <a:pt x="2634343" y="2427515"/>
                </a:cubicBezTo>
                <a:cubicBezTo>
                  <a:pt x="2630714" y="2405743"/>
                  <a:pt x="2627405" y="2383916"/>
                  <a:pt x="2623457" y="2362200"/>
                </a:cubicBezTo>
                <a:cubicBezTo>
                  <a:pt x="2620147" y="2343997"/>
                  <a:pt x="2615189" y="2326088"/>
                  <a:pt x="2612572" y="2307772"/>
                </a:cubicBezTo>
                <a:cubicBezTo>
                  <a:pt x="2607925" y="2275244"/>
                  <a:pt x="2605315" y="2242457"/>
                  <a:pt x="2601686" y="2209800"/>
                </a:cubicBezTo>
                <a:cubicBezTo>
                  <a:pt x="2605315" y="2028372"/>
                  <a:pt x="2605319" y="1846835"/>
                  <a:pt x="2612572" y="1665515"/>
                </a:cubicBezTo>
                <a:cubicBezTo>
                  <a:pt x="2616209" y="1574584"/>
                  <a:pt x="2626988" y="1484078"/>
                  <a:pt x="2634343" y="1393372"/>
                </a:cubicBezTo>
                <a:cubicBezTo>
                  <a:pt x="2637874" y="1349821"/>
                  <a:pt x="2645229" y="1262743"/>
                  <a:pt x="2645229" y="1262743"/>
                </a:cubicBezTo>
                <a:cubicBezTo>
                  <a:pt x="2648858" y="1066800"/>
                  <a:pt x="2656115" y="870891"/>
                  <a:pt x="2656115" y="674915"/>
                </a:cubicBezTo>
                <a:cubicBezTo>
                  <a:pt x="2656115" y="623986"/>
                  <a:pt x="2649641" y="573253"/>
                  <a:pt x="2645229" y="522515"/>
                </a:cubicBezTo>
                <a:cubicBezTo>
                  <a:pt x="2642382" y="489780"/>
                  <a:pt x="2640221" y="456871"/>
                  <a:pt x="2634343" y="424543"/>
                </a:cubicBezTo>
                <a:cubicBezTo>
                  <a:pt x="2632892" y="416560"/>
                  <a:pt x="2610757" y="391886"/>
                  <a:pt x="2601686" y="370115"/>
                </a:cubicBezTo>
                <a:close/>
              </a:path>
            </a:pathLst>
          </a:cu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4</a:t>
            </a:fld>
            <a:endParaRPr lang="ko-KR" altLang="en-US"/>
          </a:p>
        </p:txBody>
      </p:sp>
      <p:pic>
        <p:nvPicPr>
          <p:cNvPr id="6" name="오디오 5">
            <a:hlinkClick r:id="" action="ppaction://media"/>
            <a:extLst>
              <a:ext uri="{FF2B5EF4-FFF2-40B4-BE49-F238E27FC236}">
                <a16:creationId xmlns:a16="http://schemas.microsoft.com/office/drawing/2014/main" id="{FB9DCFB1-220F-5145-8800-0D317207A1FD}"/>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672560530"/>
      </p:ext>
    </p:extLst>
  </p:cSld>
  <p:clrMapOvr>
    <a:masterClrMapping/>
  </p:clrMapOvr>
  <mc:AlternateContent xmlns:mc="http://schemas.openxmlformats.org/markup-compatibility/2006">
    <mc:Choice xmlns:p14="http://schemas.microsoft.com/office/powerpoint/2010/main" Requires="p14">
      <p:transition spd="slow" p14:dur="2000" advTm="38010"/>
    </mc:Choice>
    <mc:Fallback>
      <p:transition spd="slow" advTm="38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6"/>
                </p:tgtEl>
              </p:cMediaNode>
            </p:audio>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9490" name="Rectangle 2"/>
          <p:cNvSpPr>
            <a:spLocks noGrp="1" noChangeArrowheads="1"/>
          </p:cNvSpPr>
          <p:nvPr>
            <p:ph type="title"/>
          </p:nvPr>
        </p:nvSpPr>
        <p:spPr>
          <a:noFill/>
          <a:ln/>
        </p:spPr>
        <p:txBody>
          <a:bodyPr vert="horz" lIns="90488" tIns="44450" rIns="90488" bIns="44450" rtlCol="0" anchor="ctr">
            <a:normAutofit/>
          </a:bodyPr>
          <a:lstStyle/>
          <a:p>
            <a:r>
              <a:rPr lang="en-US" altLang="ko-KR" dirty="0">
                <a:ea typeface="굴림" pitchFamily="50" charset="-127"/>
              </a:rPr>
              <a:t>Private Virtual Address Space per HW Comp.</a:t>
            </a:r>
          </a:p>
        </p:txBody>
      </p:sp>
      <p:sp>
        <p:nvSpPr>
          <p:cNvPr id="1599491" name="Rectangle 3"/>
          <p:cNvSpPr>
            <a:spLocks noChangeArrowheads="1"/>
          </p:cNvSpPr>
          <p:nvPr/>
        </p:nvSpPr>
        <p:spPr bwMode="auto">
          <a:xfrm>
            <a:off x="1560521" y="5974226"/>
            <a:ext cx="6783388" cy="397545"/>
          </a:xfrm>
          <a:prstGeom prst="rect">
            <a:avLst/>
          </a:prstGeom>
          <a:noFill/>
          <a:ln w="25400">
            <a:noFill/>
            <a:miter lim="800000"/>
            <a:headEnd/>
            <a:tailEnd/>
          </a:ln>
          <a:effectLst/>
        </p:spPr>
        <p:txBody>
          <a:bodyPr lIns="90488" tIns="44450" rIns="90488" bIns="44450">
            <a:spAutoFit/>
          </a:bodyPr>
          <a:lstStyle/>
          <a:p>
            <a:pPr algn="l" rtl="0" eaLnBrk="0" fontAlgn="base" hangingPunct="0">
              <a:spcBef>
                <a:spcPct val="0"/>
              </a:spcBef>
              <a:spcAft>
                <a:spcPct val="0"/>
              </a:spcAft>
              <a:buFontTx/>
              <a:buChar char="•"/>
            </a:pPr>
            <a:r>
              <a:rPr lang="ko-KR" altLang="en-US" sz="2000" dirty="0">
                <a:solidFill>
                  <a:srgbClr val="56127A"/>
                </a:solidFill>
                <a:latin typeface="Verdana" pitchFamily="34" charset="0"/>
                <a:ea typeface="굴림" pitchFamily="50" charset="-127"/>
              </a:rPr>
              <a:t> </a:t>
            </a:r>
            <a:r>
              <a:rPr lang="en-US" altLang="ko-KR" sz="2000" dirty="0">
                <a:solidFill>
                  <a:srgbClr val="56127A"/>
                </a:solidFill>
                <a:latin typeface="Verdana" pitchFamily="34" charset="0"/>
                <a:ea typeface="굴림" pitchFamily="50" charset="-127"/>
              </a:rPr>
              <a:t>Each HW component has its own page table </a:t>
            </a:r>
          </a:p>
        </p:txBody>
      </p:sp>
      <p:grpSp>
        <p:nvGrpSpPr>
          <p:cNvPr id="2" name="Group 4"/>
          <p:cNvGrpSpPr>
            <a:grpSpLocks/>
          </p:cNvGrpSpPr>
          <p:nvPr/>
        </p:nvGrpSpPr>
        <p:grpSpPr bwMode="auto">
          <a:xfrm>
            <a:off x="1255720" y="1346200"/>
            <a:ext cx="8485188" cy="5029200"/>
            <a:chOff x="-209" y="856"/>
            <a:chExt cx="5345" cy="3168"/>
          </a:xfrm>
        </p:grpSpPr>
        <p:sp>
          <p:nvSpPr>
            <p:cNvPr id="1599493" name="Rectangle 5"/>
            <p:cNvSpPr>
              <a:spLocks noChangeArrowheads="1"/>
            </p:cNvSpPr>
            <p:nvPr/>
          </p:nvSpPr>
          <p:spPr bwMode="auto">
            <a:xfrm>
              <a:off x="672" y="2704"/>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4" name="Rectangle 6"/>
            <p:cNvSpPr>
              <a:spLocks noChangeArrowheads="1"/>
            </p:cNvSpPr>
            <p:nvPr/>
          </p:nvSpPr>
          <p:spPr bwMode="auto">
            <a:xfrm>
              <a:off x="672" y="1936"/>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5" name="Rectangle 7"/>
            <p:cNvSpPr>
              <a:spLocks noChangeArrowheads="1"/>
            </p:cNvSpPr>
            <p:nvPr/>
          </p:nvSpPr>
          <p:spPr bwMode="auto">
            <a:xfrm>
              <a:off x="672" y="1104"/>
              <a:ext cx="704" cy="216"/>
            </a:xfrm>
            <a:prstGeom prst="rect">
              <a:avLst/>
            </a:prstGeom>
            <a:solidFill>
              <a:schemeClr val="folHlink"/>
            </a:solidFill>
            <a:ln w="25400">
              <a:no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6" name="Rectangle 8" descr="90%"/>
            <p:cNvSpPr>
              <a:spLocks noChangeArrowheads="1"/>
            </p:cNvSpPr>
            <p:nvPr/>
          </p:nvSpPr>
          <p:spPr bwMode="auto">
            <a:xfrm>
              <a:off x="672" y="888"/>
              <a:ext cx="704" cy="656"/>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7" name="Line 9"/>
            <p:cNvSpPr>
              <a:spLocks noChangeShapeType="1"/>
            </p:cNvSpPr>
            <p:nvPr/>
          </p:nvSpPr>
          <p:spPr bwMode="auto">
            <a:xfrm>
              <a:off x="672" y="1103"/>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8" name="Line 10"/>
            <p:cNvSpPr>
              <a:spLocks noChangeShapeType="1"/>
            </p:cNvSpPr>
            <p:nvPr/>
          </p:nvSpPr>
          <p:spPr bwMode="auto">
            <a:xfrm>
              <a:off x="672" y="132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499" name="Rectangle 11"/>
            <p:cNvSpPr>
              <a:spLocks noChangeArrowheads="1"/>
            </p:cNvSpPr>
            <p:nvPr/>
          </p:nvSpPr>
          <p:spPr bwMode="auto">
            <a:xfrm>
              <a:off x="848" y="1112"/>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00" name="Rectangle 12"/>
            <p:cNvSpPr>
              <a:spLocks noChangeArrowheads="1"/>
            </p:cNvSpPr>
            <p:nvPr/>
          </p:nvSpPr>
          <p:spPr bwMode="auto">
            <a:xfrm>
              <a:off x="-209" y="1080"/>
              <a:ext cx="512"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HW 1</a:t>
              </a:r>
            </a:p>
          </p:txBody>
        </p:sp>
        <p:sp>
          <p:nvSpPr>
            <p:cNvPr id="1599501" name="Rectangle 13"/>
            <p:cNvSpPr>
              <a:spLocks noChangeArrowheads="1"/>
            </p:cNvSpPr>
            <p:nvPr/>
          </p:nvSpPr>
          <p:spPr bwMode="auto">
            <a:xfrm>
              <a:off x="1911" y="1424"/>
              <a:ext cx="954"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 </a:t>
              </a:r>
            </a:p>
          </p:txBody>
        </p:sp>
        <p:grpSp>
          <p:nvGrpSpPr>
            <p:cNvPr id="3" name="Group 14"/>
            <p:cNvGrpSpPr>
              <a:grpSpLocks/>
            </p:cNvGrpSpPr>
            <p:nvPr/>
          </p:nvGrpSpPr>
          <p:grpSpPr bwMode="auto">
            <a:xfrm>
              <a:off x="1976" y="889"/>
              <a:ext cx="704" cy="519"/>
              <a:chOff x="1976" y="889"/>
              <a:chExt cx="704" cy="519"/>
            </a:xfrm>
          </p:grpSpPr>
          <p:sp>
            <p:nvSpPr>
              <p:cNvPr id="1599503" name="Rectangle 15"/>
              <p:cNvSpPr>
                <a:spLocks noChangeArrowheads="1"/>
              </p:cNvSpPr>
              <p:nvPr/>
            </p:nvSpPr>
            <p:spPr bwMode="auto">
              <a:xfrm>
                <a:off x="1976" y="889"/>
                <a:ext cx="704" cy="519"/>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4" name="Line 16"/>
              <p:cNvSpPr>
                <a:spLocks noChangeShapeType="1"/>
              </p:cNvSpPr>
              <p:nvPr/>
            </p:nvSpPr>
            <p:spPr bwMode="auto">
              <a:xfrm>
                <a:off x="1976" y="105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5" name="Line 17"/>
              <p:cNvSpPr>
                <a:spLocks noChangeShapeType="1"/>
              </p:cNvSpPr>
              <p:nvPr/>
            </p:nvSpPr>
            <p:spPr bwMode="auto">
              <a:xfrm>
                <a:off x="1976" y="123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06" name="Rectangle 18" descr="Dark upward diagonal"/>
            <p:cNvSpPr>
              <a:spLocks noChangeArrowheads="1"/>
            </p:cNvSpPr>
            <p:nvPr/>
          </p:nvSpPr>
          <p:spPr bwMode="auto">
            <a:xfrm>
              <a:off x="672" y="1712"/>
              <a:ext cx="704" cy="656"/>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7" name="Line 19"/>
            <p:cNvSpPr>
              <a:spLocks noChangeShapeType="1"/>
            </p:cNvSpPr>
            <p:nvPr/>
          </p:nvSpPr>
          <p:spPr bwMode="auto">
            <a:xfrm>
              <a:off x="672" y="192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8" name="Line 20"/>
            <p:cNvSpPr>
              <a:spLocks noChangeShapeType="1"/>
            </p:cNvSpPr>
            <p:nvPr/>
          </p:nvSpPr>
          <p:spPr bwMode="auto">
            <a:xfrm>
              <a:off x="672" y="214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09" name="Rectangle 21"/>
            <p:cNvSpPr>
              <a:spLocks noChangeArrowheads="1"/>
            </p:cNvSpPr>
            <p:nvPr/>
          </p:nvSpPr>
          <p:spPr bwMode="auto">
            <a:xfrm>
              <a:off x="800" y="1928"/>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10" name="Rectangle 22"/>
            <p:cNvSpPr>
              <a:spLocks noChangeArrowheads="1"/>
            </p:cNvSpPr>
            <p:nvPr/>
          </p:nvSpPr>
          <p:spPr bwMode="auto">
            <a:xfrm>
              <a:off x="-209" y="1896"/>
              <a:ext cx="512"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HW 2</a:t>
              </a:r>
            </a:p>
          </p:txBody>
        </p:sp>
        <p:sp>
          <p:nvSpPr>
            <p:cNvPr id="1599511" name="Rectangle 23"/>
            <p:cNvSpPr>
              <a:spLocks noChangeArrowheads="1"/>
            </p:cNvSpPr>
            <p:nvPr/>
          </p:nvSpPr>
          <p:spPr bwMode="auto">
            <a:xfrm>
              <a:off x="1911" y="2288"/>
              <a:ext cx="954"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a:t>
              </a:r>
              <a:r>
                <a:rPr lang="en-US" altLang="ko-KR">
                  <a:solidFill>
                    <a:srgbClr val="000000"/>
                  </a:solidFill>
                  <a:latin typeface="Verdana" pitchFamily="34" charset="0"/>
                  <a:ea typeface="굴림" pitchFamily="50" charset="-127"/>
                </a:rPr>
                <a:t> </a:t>
              </a:r>
            </a:p>
          </p:txBody>
        </p:sp>
        <p:grpSp>
          <p:nvGrpSpPr>
            <p:cNvPr id="4" name="Group 24"/>
            <p:cNvGrpSpPr>
              <a:grpSpLocks/>
            </p:cNvGrpSpPr>
            <p:nvPr/>
          </p:nvGrpSpPr>
          <p:grpSpPr bwMode="auto">
            <a:xfrm>
              <a:off x="1976" y="1801"/>
              <a:ext cx="704" cy="519"/>
              <a:chOff x="1976" y="1801"/>
              <a:chExt cx="704" cy="519"/>
            </a:xfrm>
          </p:grpSpPr>
          <p:sp>
            <p:nvSpPr>
              <p:cNvPr id="1599513" name="Rectangle 25"/>
              <p:cNvSpPr>
                <a:spLocks noChangeArrowheads="1"/>
              </p:cNvSpPr>
              <p:nvPr/>
            </p:nvSpPr>
            <p:spPr bwMode="auto">
              <a:xfrm>
                <a:off x="1976" y="1801"/>
                <a:ext cx="704" cy="519"/>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4" name="Line 26"/>
              <p:cNvSpPr>
                <a:spLocks noChangeShapeType="1"/>
              </p:cNvSpPr>
              <p:nvPr/>
            </p:nvSpPr>
            <p:spPr bwMode="auto">
              <a:xfrm>
                <a:off x="1976" y="197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5" name="Line 27"/>
              <p:cNvSpPr>
                <a:spLocks noChangeShapeType="1"/>
              </p:cNvSpPr>
              <p:nvPr/>
            </p:nvSpPr>
            <p:spPr bwMode="auto">
              <a:xfrm>
                <a:off x="1976" y="214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16" name="Rectangle 28"/>
            <p:cNvSpPr>
              <a:spLocks noChangeArrowheads="1"/>
            </p:cNvSpPr>
            <p:nvPr/>
          </p:nvSpPr>
          <p:spPr bwMode="auto">
            <a:xfrm>
              <a:off x="672" y="2488"/>
              <a:ext cx="704" cy="87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7" name="Line 29"/>
            <p:cNvSpPr>
              <a:spLocks noChangeShapeType="1"/>
            </p:cNvSpPr>
            <p:nvPr/>
          </p:nvSpPr>
          <p:spPr bwMode="auto">
            <a:xfrm>
              <a:off x="672" y="291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8" name="Line 30"/>
            <p:cNvSpPr>
              <a:spLocks noChangeShapeType="1"/>
            </p:cNvSpPr>
            <p:nvPr/>
          </p:nvSpPr>
          <p:spPr bwMode="auto">
            <a:xfrm>
              <a:off x="672" y="314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19" name="Rectangle 31"/>
            <p:cNvSpPr>
              <a:spLocks noChangeArrowheads="1"/>
            </p:cNvSpPr>
            <p:nvPr/>
          </p:nvSpPr>
          <p:spPr bwMode="auto">
            <a:xfrm>
              <a:off x="800" y="2696"/>
              <a:ext cx="402"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000000"/>
                  </a:solidFill>
                  <a:latin typeface="Verdana" pitchFamily="34" charset="0"/>
                  <a:ea typeface="굴림" pitchFamily="50" charset="-127"/>
                </a:rPr>
                <a:t>VA1</a:t>
              </a:r>
            </a:p>
          </p:txBody>
        </p:sp>
        <p:sp>
          <p:nvSpPr>
            <p:cNvPr id="1599520" name="Rectangle 32"/>
            <p:cNvSpPr>
              <a:spLocks noChangeArrowheads="1"/>
            </p:cNvSpPr>
            <p:nvPr/>
          </p:nvSpPr>
          <p:spPr bwMode="auto">
            <a:xfrm>
              <a:off x="-209" y="2760"/>
              <a:ext cx="512" cy="231"/>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dirty="0">
                  <a:solidFill>
                    <a:srgbClr val="56127A"/>
                  </a:solidFill>
                  <a:latin typeface="Verdana" pitchFamily="34" charset="0"/>
                  <a:ea typeface="굴림" pitchFamily="50" charset="-127"/>
                </a:rPr>
                <a:t>HW 3</a:t>
              </a:r>
            </a:p>
          </p:txBody>
        </p:sp>
        <p:sp>
          <p:nvSpPr>
            <p:cNvPr id="1599521" name="Rectangle 33"/>
            <p:cNvSpPr>
              <a:spLocks noChangeArrowheads="1"/>
            </p:cNvSpPr>
            <p:nvPr/>
          </p:nvSpPr>
          <p:spPr bwMode="auto">
            <a:xfrm>
              <a:off x="1903" y="3280"/>
              <a:ext cx="953" cy="229"/>
            </a:xfrm>
            <a:prstGeom prst="rect">
              <a:avLst/>
            </a:prstGeom>
            <a:noFill/>
            <a:ln w="25400">
              <a:noFill/>
              <a:miter lim="800000"/>
              <a:headEnd/>
              <a:tailEnd/>
            </a:ln>
            <a:effectLst/>
          </p:spPr>
          <p:txBody>
            <a:bodyPr wrap="none" lIns="90488" tIns="44450" rIns="90488" bIns="44450">
              <a:spAutoFit/>
            </a:bodyPr>
            <a:lstStyle/>
            <a:p>
              <a:pPr algn="l" rtl="0" eaLnBrk="0" fontAlgn="base" hangingPunct="0">
                <a:spcBef>
                  <a:spcPct val="0"/>
                </a:spcBef>
                <a:spcAft>
                  <a:spcPct val="0"/>
                </a:spcAft>
              </a:pPr>
              <a:r>
                <a:rPr lang="en-US" altLang="ko-KR">
                  <a:solidFill>
                    <a:srgbClr val="56127A"/>
                  </a:solidFill>
                  <a:latin typeface="Verdana" pitchFamily="34" charset="0"/>
                  <a:ea typeface="굴림" pitchFamily="50" charset="-127"/>
                </a:rPr>
                <a:t>Page Table</a:t>
              </a:r>
              <a:r>
                <a:rPr lang="en-US" altLang="ko-KR" b="1">
                  <a:solidFill>
                    <a:srgbClr val="000000"/>
                  </a:solidFill>
                  <a:latin typeface="Verdana" pitchFamily="34" charset="0"/>
                  <a:ea typeface="굴림" pitchFamily="50" charset="-127"/>
                </a:rPr>
                <a:t> </a:t>
              </a:r>
            </a:p>
          </p:txBody>
        </p:sp>
        <p:sp>
          <p:nvSpPr>
            <p:cNvPr id="1599522" name="Line 34"/>
            <p:cNvSpPr>
              <a:spLocks noChangeShapeType="1"/>
            </p:cNvSpPr>
            <p:nvPr/>
          </p:nvSpPr>
          <p:spPr bwMode="auto">
            <a:xfrm flipV="1">
              <a:off x="1392" y="1120"/>
              <a:ext cx="568" cy="4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3" name="Line 35"/>
            <p:cNvSpPr>
              <a:spLocks noChangeShapeType="1"/>
            </p:cNvSpPr>
            <p:nvPr/>
          </p:nvSpPr>
          <p:spPr bwMode="auto">
            <a:xfrm>
              <a:off x="1392" y="2040"/>
              <a:ext cx="568" cy="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4" name="Line 36"/>
            <p:cNvSpPr>
              <a:spLocks noChangeShapeType="1"/>
            </p:cNvSpPr>
            <p:nvPr/>
          </p:nvSpPr>
          <p:spPr bwMode="auto">
            <a:xfrm>
              <a:off x="1392" y="2808"/>
              <a:ext cx="552" cy="0"/>
            </a:xfrm>
            <a:prstGeom prst="line">
              <a:avLst/>
            </a:prstGeom>
            <a:noFill/>
            <a:ln w="25400">
              <a:solidFill>
                <a:schemeClr val="tx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5" name="Line 37" descr="Dark upward diagonal"/>
            <p:cNvSpPr>
              <a:spLocks noChangeShapeType="1"/>
            </p:cNvSpPr>
            <p:nvPr/>
          </p:nvSpPr>
          <p:spPr bwMode="auto">
            <a:xfrm>
              <a:off x="2688" y="984"/>
              <a:ext cx="1672" cy="1192"/>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6" name="Line 38"/>
            <p:cNvSpPr>
              <a:spLocks noChangeShapeType="1"/>
            </p:cNvSpPr>
            <p:nvPr/>
          </p:nvSpPr>
          <p:spPr bwMode="auto">
            <a:xfrm>
              <a:off x="2688" y="1176"/>
              <a:ext cx="1680" cy="1200"/>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7" name="Line 39"/>
            <p:cNvSpPr>
              <a:spLocks noChangeShapeType="1"/>
            </p:cNvSpPr>
            <p:nvPr/>
          </p:nvSpPr>
          <p:spPr bwMode="auto">
            <a:xfrm>
              <a:off x="2688" y="1320"/>
              <a:ext cx="1680" cy="1824"/>
            </a:xfrm>
            <a:prstGeom prst="line">
              <a:avLst/>
            </a:prstGeom>
            <a:noFill/>
            <a:ln w="25400">
              <a:solidFill>
                <a:schemeClr val="accent1"/>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8" name="Line 40"/>
            <p:cNvSpPr>
              <a:spLocks noChangeShapeType="1"/>
            </p:cNvSpPr>
            <p:nvPr/>
          </p:nvSpPr>
          <p:spPr bwMode="auto">
            <a:xfrm>
              <a:off x="2688" y="1896"/>
              <a:ext cx="1680" cy="672"/>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29" name="Line 41"/>
            <p:cNvSpPr>
              <a:spLocks noChangeShapeType="1"/>
            </p:cNvSpPr>
            <p:nvPr/>
          </p:nvSpPr>
          <p:spPr bwMode="auto">
            <a:xfrm>
              <a:off x="2688" y="2088"/>
              <a:ext cx="1680" cy="1632"/>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0" name="Line 42"/>
            <p:cNvSpPr>
              <a:spLocks noChangeShapeType="1"/>
            </p:cNvSpPr>
            <p:nvPr/>
          </p:nvSpPr>
          <p:spPr bwMode="auto">
            <a:xfrm>
              <a:off x="2688" y="2232"/>
              <a:ext cx="1680" cy="1104"/>
            </a:xfrm>
            <a:prstGeom prst="line">
              <a:avLst/>
            </a:prstGeom>
            <a:noFill/>
            <a:ln w="25400">
              <a:solidFill>
                <a:schemeClr val="tx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1" name="Line 43"/>
            <p:cNvSpPr>
              <a:spLocks noChangeShapeType="1"/>
            </p:cNvSpPr>
            <p:nvPr/>
          </p:nvSpPr>
          <p:spPr bwMode="auto">
            <a:xfrm flipV="1">
              <a:off x="2680" y="1968"/>
              <a:ext cx="1704" cy="656"/>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2" name="Line 44"/>
            <p:cNvSpPr>
              <a:spLocks noChangeShapeType="1"/>
            </p:cNvSpPr>
            <p:nvPr/>
          </p:nvSpPr>
          <p:spPr bwMode="auto">
            <a:xfrm flipV="1">
              <a:off x="2688" y="2952"/>
              <a:ext cx="1680" cy="48"/>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3" name="Line 45"/>
            <p:cNvSpPr>
              <a:spLocks noChangeShapeType="1"/>
            </p:cNvSpPr>
            <p:nvPr/>
          </p:nvSpPr>
          <p:spPr bwMode="auto">
            <a:xfrm>
              <a:off x="2688" y="3192"/>
              <a:ext cx="1680" cy="720"/>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4" name="Rectangle 46"/>
            <p:cNvSpPr>
              <a:spLocks noChangeArrowheads="1"/>
            </p:cNvSpPr>
            <p:nvPr/>
          </p:nvSpPr>
          <p:spPr bwMode="auto">
            <a:xfrm rot="16200000">
              <a:off x="3739" y="1272"/>
              <a:ext cx="695" cy="402"/>
            </a:xfrm>
            <a:prstGeom prst="rect">
              <a:avLst/>
            </a:prstGeom>
            <a:noFill/>
            <a:ln w="25400">
              <a:noFill/>
              <a:miter lim="800000"/>
              <a:headEnd/>
              <a:tailEnd/>
            </a:ln>
            <a:effectLst/>
          </p:spPr>
          <p:txBody>
            <a:bodyPr wrap="none" lIns="90488" tIns="44450" rIns="90488" bIns="44450">
              <a:spAutoFit/>
            </a:bodyPr>
            <a:lstStyle/>
            <a:p>
              <a:pPr algn="ctr" rtl="0" eaLnBrk="0" fontAlgn="base" hangingPunct="0">
                <a:spcBef>
                  <a:spcPct val="0"/>
                </a:spcBef>
                <a:spcAft>
                  <a:spcPct val="0"/>
                </a:spcAft>
              </a:pPr>
              <a:r>
                <a:rPr lang="en-US" altLang="ko-KR">
                  <a:solidFill>
                    <a:srgbClr val="56127A"/>
                  </a:solidFill>
                  <a:latin typeface="Verdana" pitchFamily="34" charset="0"/>
                  <a:ea typeface="굴림" pitchFamily="50" charset="-127"/>
                </a:rPr>
                <a:t>Physical</a:t>
              </a:r>
            </a:p>
            <a:p>
              <a:pPr algn="ctr" rtl="0" eaLnBrk="0" fontAlgn="base" hangingPunct="0">
                <a:spcBef>
                  <a:spcPct val="0"/>
                </a:spcBef>
                <a:spcAft>
                  <a:spcPct val="0"/>
                </a:spcAft>
              </a:pPr>
              <a:r>
                <a:rPr lang="en-US" altLang="ko-KR">
                  <a:solidFill>
                    <a:srgbClr val="56127A"/>
                  </a:solidFill>
                  <a:latin typeface="Verdana" pitchFamily="34" charset="0"/>
                  <a:ea typeface="굴림" pitchFamily="50" charset="-127"/>
                </a:rPr>
                <a:t>Memory</a:t>
              </a:r>
            </a:p>
          </p:txBody>
        </p:sp>
        <p:sp>
          <p:nvSpPr>
            <p:cNvPr id="1599535" name="Line 47"/>
            <p:cNvSpPr>
              <a:spLocks noChangeShapeType="1"/>
            </p:cNvSpPr>
            <p:nvPr/>
          </p:nvSpPr>
          <p:spPr bwMode="auto">
            <a:xfrm>
              <a:off x="672" y="2695"/>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5" name="Group 48"/>
            <p:cNvGrpSpPr>
              <a:grpSpLocks/>
            </p:cNvGrpSpPr>
            <p:nvPr/>
          </p:nvGrpSpPr>
          <p:grpSpPr bwMode="auto">
            <a:xfrm>
              <a:off x="1968" y="2536"/>
              <a:ext cx="704" cy="752"/>
              <a:chOff x="1968" y="2512"/>
              <a:chExt cx="704" cy="752"/>
            </a:xfrm>
          </p:grpSpPr>
          <p:sp>
            <p:nvSpPr>
              <p:cNvPr id="1599537" name="Rectangle 49"/>
              <p:cNvSpPr>
                <a:spLocks noChangeArrowheads="1"/>
              </p:cNvSpPr>
              <p:nvPr/>
            </p:nvSpPr>
            <p:spPr bwMode="auto">
              <a:xfrm>
                <a:off x="1968" y="2512"/>
                <a:ext cx="704" cy="752"/>
              </a:xfrm>
              <a:prstGeom prst="rect">
                <a:avLst/>
              </a:prstGeom>
              <a:solidFill>
                <a:schemeClr val="bg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8" name="Line 50"/>
              <p:cNvSpPr>
                <a:spLocks noChangeShapeType="1"/>
              </p:cNvSpPr>
              <p:nvPr/>
            </p:nvSpPr>
            <p:spPr bwMode="auto">
              <a:xfrm>
                <a:off x="1968" y="2899"/>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39" name="Line 51"/>
              <p:cNvSpPr>
                <a:spLocks noChangeShapeType="1"/>
              </p:cNvSpPr>
              <p:nvPr/>
            </p:nvSpPr>
            <p:spPr bwMode="auto">
              <a:xfrm>
                <a:off x="1968" y="3091"/>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0" name="Line 52"/>
              <p:cNvSpPr>
                <a:spLocks noChangeShapeType="1"/>
              </p:cNvSpPr>
              <p:nvPr/>
            </p:nvSpPr>
            <p:spPr bwMode="auto">
              <a:xfrm>
                <a:off x="1968" y="2707"/>
                <a:ext cx="704" cy="0"/>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sp>
          <p:nvSpPr>
            <p:cNvPr id="1599541" name="Line 53"/>
            <p:cNvSpPr>
              <a:spLocks noChangeShapeType="1"/>
            </p:cNvSpPr>
            <p:nvPr/>
          </p:nvSpPr>
          <p:spPr bwMode="auto">
            <a:xfrm flipV="1">
              <a:off x="2680" y="2752"/>
              <a:ext cx="1688" cy="64"/>
            </a:xfrm>
            <a:prstGeom prst="line">
              <a:avLst/>
            </a:prstGeom>
            <a:noFill/>
            <a:ln w="25400">
              <a:solidFill>
                <a:schemeClr val="accent2"/>
              </a:solidFill>
              <a:round/>
              <a:headEnd/>
              <a:tailEnd type="triangle" w="med" len="me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6" name="Group 54"/>
            <p:cNvGrpSpPr>
              <a:grpSpLocks/>
            </p:cNvGrpSpPr>
            <p:nvPr/>
          </p:nvGrpSpPr>
          <p:grpSpPr bwMode="auto">
            <a:xfrm>
              <a:off x="4368" y="856"/>
              <a:ext cx="768" cy="3168"/>
              <a:chOff x="4368" y="856"/>
              <a:chExt cx="768" cy="3168"/>
            </a:xfrm>
          </p:grpSpPr>
          <p:sp>
            <p:nvSpPr>
              <p:cNvPr id="1599543" name="Rectangle 55"/>
              <p:cNvSpPr>
                <a:spLocks noChangeArrowheads="1"/>
              </p:cNvSpPr>
              <p:nvPr/>
            </p:nvSpPr>
            <p:spPr bwMode="auto">
              <a:xfrm>
                <a:off x="4368" y="1416"/>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4" name="Rectangle 56"/>
              <p:cNvSpPr>
                <a:spLocks noChangeArrowheads="1"/>
              </p:cNvSpPr>
              <p:nvPr/>
            </p:nvSpPr>
            <p:spPr bwMode="auto">
              <a:xfrm>
                <a:off x="4368" y="1224"/>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5" name="Line 57"/>
              <p:cNvSpPr>
                <a:spLocks noChangeShapeType="1"/>
              </p:cNvSpPr>
              <p:nvPr/>
            </p:nvSpPr>
            <p:spPr bwMode="auto">
              <a:xfrm>
                <a:off x="4368" y="856"/>
                <a:ext cx="0" cy="3168"/>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6" name="Oval 58"/>
              <p:cNvSpPr>
                <a:spLocks noChangeArrowheads="1"/>
              </p:cNvSpPr>
              <p:nvPr/>
            </p:nvSpPr>
            <p:spPr bwMode="auto">
              <a:xfrm rot="2700000">
                <a:off x="4763" y="1851"/>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7" name="Rectangle 59"/>
              <p:cNvSpPr>
                <a:spLocks noChangeArrowheads="1"/>
              </p:cNvSpPr>
              <p:nvPr/>
            </p:nvSpPr>
            <p:spPr bwMode="auto">
              <a:xfrm>
                <a:off x="4368" y="372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8" name="Rectangle 60" descr="Dark upward diagonal"/>
              <p:cNvSpPr>
                <a:spLocks noChangeArrowheads="1"/>
              </p:cNvSpPr>
              <p:nvPr/>
            </p:nvSpPr>
            <p:spPr bwMode="auto">
              <a:xfrm>
                <a:off x="4368" y="3528"/>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49" name="Rectangle 61" descr="40%"/>
              <p:cNvSpPr>
                <a:spLocks noChangeArrowheads="1"/>
              </p:cNvSpPr>
              <p:nvPr/>
            </p:nvSpPr>
            <p:spPr bwMode="auto">
              <a:xfrm>
                <a:off x="4368" y="3336"/>
                <a:ext cx="768" cy="192"/>
              </a:xfrm>
              <a:prstGeom prst="rect">
                <a:avLst/>
              </a:prstGeom>
              <a:pattFill prst="pct4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0"/>
                  </a:spcBef>
                  <a:spcAft>
                    <a:spcPct val="0"/>
                  </a:spcAft>
                </a:pPr>
                <a:r>
                  <a:rPr lang="en-US" altLang="ko-KR">
                    <a:solidFill>
                      <a:srgbClr val="000000"/>
                    </a:solidFill>
                    <a:latin typeface="Verdana" pitchFamily="34" charset="0"/>
                    <a:ea typeface="굴림" pitchFamily="50" charset="-127"/>
                  </a:rPr>
                  <a:t>free</a:t>
                </a:r>
              </a:p>
            </p:txBody>
          </p:sp>
          <p:sp>
            <p:nvSpPr>
              <p:cNvPr id="1599550" name="Rectangle 62" descr="Dark upward diagonal"/>
              <p:cNvSpPr>
                <a:spLocks noChangeArrowheads="1"/>
              </p:cNvSpPr>
              <p:nvPr/>
            </p:nvSpPr>
            <p:spPr bwMode="auto">
              <a:xfrm>
                <a:off x="4368" y="3144"/>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1" name="Rectangle 63" descr="90%"/>
              <p:cNvSpPr>
                <a:spLocks noChangeArrowheads="1"/>
              </p:cNvSpPr>
              <p:nvPr/>
            </p:nvSpPr>
            <p:spPr bwMode="auto">
              <a:xfrm>
                <a:off x="4368" y="295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2" name="Rectangle 64"/>
              <p:cNvSpPr>
                <a:spLocks noChangeArrowheads="1"/>
              </p:cNvSpPr>
              <p:nvPr/>
            </p:nvSpPr>
            <p:spPr bwMode="auto">
              <a:xfrm>
                <a:off x="4368" y="276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3" name="Rectangle 65"/>
              <p:cNvSpPr>
                <a:spLocks noChangeArrowheads="1"/>
              </p:cNvSpPr>
              <p:nvPr/>
            </p:nvSpPr>
            <p:spPr bwMode="auto">
              <a:xfrm>
                <a:off x="4368" y="2568"/>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4" name="Rectangle 66" descr="Dark upward diagonal"/>
              <p:cNvSpPr>
                <a:spLocks noChangeArrowheads="1"/>
              </p:cNvSpPr>
              <p:nvPr/>
            </p:nvSpPr>
            <p:spPr bwMode="auto">
              <a:xfrm>
                <a:off x="4368" y="2376"/>
                <a:ext cx="768" cy="192"/>
              </a:xfrm>
              <a:prstGeom prst="rect">
                <a:avLst/>
              </a:prstGeom>
              <a:pattFill prst="dkUpDiag">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5" name="Rectangle 67" descr="90%"/>
              <p:cNvSpPr>
                <a:spLocks noChangeArrowheads="1"/>
              </p:cNvSpPr>
              <p:nvPr/>
            </p:nvSpPr>
            <p:spPr bwMode="auto">
              <a:xfrm>
                <a:off x="4368" y="2184"/>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6" name="Rectangle 68" descr="90%"/>
              <p:cNvSpPr>
                <a:spLocks noChangeArrowheads="1"/>
              </p:cNvSpPr>
              <p:nvPr/>
            </p:nvSpPr>
            <p:spPr bwMode="auto">
              <a:xfrm>
                <a:off x="4368" y="1992"/>
                <a:ext cx="768" cy="192"/>
              </a:xfrm>
              <a:prstGeom prst="rect">
                <a:avLst/>
              </a:prstGeom>
              <a:pattFill prst="pct90">
                <a:fgClr>
                  <a:schemeClr val="accent1"/>
                </a:fgClr>
                <a:bgClr>
                  <a:srgbClr val="FFFFFF"/>
                </a:bgClr>
              </a:patt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7" name="Rectangle 69"/>
              <p:cNvSpPr>
                <a:spLocks noChangeArrowheads="1"/>
              </p:cNvSpPr>
              <p:nvPr/>
            </p:nvSpPr>
            <p:spPr bwMode="auto">
              <a:xfrm>
                <a:off x="4368" y="1032"/>
                <a:ext cx="768" cy="192"/>
              </a:xfrm>
              <a:prstGeom prst="rect">
                <a:avLst/>
              </a:prstGeom>
              <a:solidFill>
                <a:srgbClr val="FFCC66"/>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58" name="Rectangle 70"/>
              <p:cNvSpPr>
                <a:spLocks noChangeArrowheads="1"/>
              </p:cNvSpPr>
              <p:nvPr/>
            </p:nvSpPr>
            <p:spPr bwMode="auto">
              <a:xfrm>
                <a:off x="4480" y="1000"/>
                <a:ext cx="546" cy="406"/>
              </a:xfrm>
              <a:prstGeom prst="rect">
                <a:avLst/>
              </a:prstGeom>
              <a:noFill/>
              <a:ln w="25400">
                <a:noFill/>
                <a:miter lim="800000"/>
                <a:headEnd/>
                <a:tailEnd/>
              </a:ln>
              <a:effectLst/>
            </p:spPr>
            <p:txBody>
              <a:bodyPr wrap="none" lIns="90488" tIns="44450" rIns="90488" bIns="44450">
                <a:spAutoFit/>
              </a:bodyPr>
              <a:lstStyle/>
              <a:p>
                <a:pPr algn="ctr" rtl="0" eaLnBrk="0" fontAlgn="base" hangingPunct="0">
                  <a:spcBef>
                    <a:spcPct val="0"/>
                  </a:spcBef>
                  <a:spcAft>
                    <a:spcPct val="0"/>
                  </a:spcAft>
                </a:pPr>
                <a:r>
                  <a:rPr lang="en-US" altLang="ko-KR">
                    <a:solidFill>
                      <a:srgbClr val="FF0000"/>
                    </a:solidFill>
                    <a:latin typeface="Verdana" pitchFamily="34" charset="0"/>
                    <a:ea typeface="굴림" pitchFamily="50" charset="-127"/>
                  </a:rPr>
                  <a:t>OS</a:t>
                </a:r>
              </a:p>
              <a:p>
                <a:pPr algn="ctr" rtl="0" eaLnBrk="0" fontAlgn="base" hangingPunct="0">
                  <a:spcBef>
                    <a:spcPct val="0"/>
                  </a:spcBef>
                  <a:spcAft>
                    <a:spcPct val="0"/>
                  </a:spcAft>
                </a:pPr>
                <a:r>
                  <a:rPr lang="en-US" altLang="ko-KR">
                    <a:solidFill>
                      <a:srgbClr val="FF0000"/>
                    </a:solidFill>
                    <a:latin typeface="Verdana" pitchFamily="34" charset="0"/>
                    <a:ea typeface="굴림" pitchFamily="50" charset="-127"/>
                  </a:rPr>
                  <a:t>pages</a:t>
                </a:r>
              </a:p>
            </p:txBody>
          </p:sp>
          <p:sp>
            <p:nvSpPr>
              <p:cNvPr id="1599559" name="Line 71"/>
              <p:cNvSpPr>
                <a:spLocks noChangeShapeType="1"/>
              </p:cNvSpPr>
              <p:nvPr/>
            </p:nvSpPr>
            <p:spPr bwMode="auto">
              <a:xfrm>
                <a:off x="5136" y="856"/>
                <a:ext cx="0" cy="3168"/>
              </a:xfrm>
              <a:prstGeom prst="line">
                <a:avLst/>
              </a:prstGeom>
              <a:no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0" name="Rectangle 72"/>
              <p:cNvSpPr>
                <a:spLocks noChangeArrowheads="1"/>
              </p:cNvSpPr>
              <p:nvPr/>
            </p:nvSpPr>
            <p:spPr bwMode="auto">
              <a:xfrm>
                <a:off x="4368" y="1800"/>
                <a:ext cx="768" cy="192"/>
              </a:xfrm>
              <a:prstGeom prst="rect">
                <a:avLst/>
              </a:prstGeom>
              <a:solidFill>
                <a:schemeClr val="accent1"/>
              </a:solidFill>
              <a:ln w="25400">
                <a:solidFill>
                  <a:schemeClr val="tx1"/>
                </a:solidFill>
                <a:miter lim="800000"/>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nvGrpSpPr>
              <p:cNvPr id="7" name="Group 73"/>
              <p:cNvGrpSpPr>
                <a:grpSpLocks/>
              </p:cNvGrpSpPr>
              <p:nvPr/>
            </p:nvGrpSpPr>
            <p:grpSpPr bwMode="auto">
              <a:xfrm>
                <a:off x="4624" y="1675"/>
                <a:ext cx="319" cy="42"/>
                <a:chOff x="4760" y="1675"/>
                <a:chExt cx="319" cy="42"/>
              </a:xfrm>
            </p:grpSpPr>
            <p:sp>
              <p:nvSpPr>
                <p:cNvPr id="1599562" name="Oval 74"/>
                <p:cNvSpPr>
                  <a:spLocks noChangeArrowheads="1"/>
                </p:cNvSpPr>
                <p:nvPr/>
              </p:nvSpPr>
              <p:spPr bwMode="auto">
                <a:xfrm rot="2700000">
                  <a:off x="4763"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3" name="Oval 75"/>
                <p:cNvSpPr>
                  <a:spLocks noChangeArrowheads="1"/>
                </p:cNvSpPr>
                <p:nvPr/>
              </p:nvSpPr>
              <p:spPr bwMode="auto">
                <a:xfrm rot="2700000">
                  <a:off x="4899"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sp>
              <p:nvSpPr>
                <p:cNvPr id="1599564" name="Oval 76"/>
                <p:cNvSpPr>
                  <a:spLocks noChangeArrowheads="1"/>
                </p:cNvSpPr>
                <p:nvPr/>
              </p:nvSpPr>
              <p:spPr bwMode="auto">
                <a:xfrm rot="2700000">
                  <a:off x="5035" y="1672"/>
                  <a:ext cx="42" cy="47"/>
                </a:xfrm>
                <a:prstGeom prst="ellipse">
                  <a:avLst/>
                </a:prstGeom>
                <a:solidFill>
                  <a:schemeClr val="tx1"/>
                </a:solidFill>
                <a:ln w="25400">
                  <a:solidFill>
                    <a:schemeClr val="tx1"/>
                  </a:solidFill>
                  <a:round/>
                  <a:headEnd/>
                  <a:tailEnd/>
                </a:ln>
                <a:effectLst/>
              </p:spPr>
              <p:txBody>
                <a:bodyPr wrap="none" anchor="ctr"/>
                <a:lstStyle/>
                <a:p>
                  <a:pPr algn="ctr" rtl="0" eaLnBrk="0" fontAlgn="base" hangingPunct="0">
                    <a:spcBef>
                      <a:spcPct val="50000"/>
                    </a:spcBef>
                    <a:spcAft>
                      <a:spcPct val="0"/>
                    </a:spcAft>
                  </a:pPr>
                  <a:endParaRPr lang="ko-KR" altLang="en-US" sz="1600">
                    <a:solidFill>
                      <a:srgbClr val="000000"/>
                    </a:solidFill>
                    <a:latin typeface="Arial" pitchFamily="34" charset="0"/>
                  </a:endParaRPr>
                </a:p>
              </p:txBody>
            </p:sp>
          </p:grpSp>
        </p:grpSp>
      </p:grpSp>
      <p:sp>
        <p:nvSpPr>
          <p:cNvPr id="80" name="TextBox 79"/>
          <p:cNvSpPr txBox="1"/>
          <p:nvPr/>
        </p:nvSpPr>
        <p:spPr>
          <a:xfrm>
            <a:off x="7649160" y="0"/>
            <a:ext cx="3018840" cy="369332"/>
          </a:xfrm>
          <a:prstGeom prst="rect">
            <a:avLst/>
          </a:prstGeom>
          <a:noFill/>
        </p:spPr>
        <p:txBody>
          <a:bodyPr wrap="none" rtlCol="0">
            <a:spAutoFit/>
          </a:bodyPr>
          <a:lstStyle/>
          <a:p>
            <a:r>
              <a:rPr lang="en-US" altLang="ko-KR" dirty="0">
                <a:latin typeface="Tahoma" pitchFamily="34" charset="0"/>
                <a:ea typeface="Tahoma" pitchFamily="34" charset="0"/>
                <a:cs typeface="Tahoma" pitchFamily="34" charset="0"/>
              </a:rPr>
              <a:t>[Source: K. </a:t>
            </a:r>
            <a:r>
              <a:rPr lang="en-US" altLang="ko-KR" dirty="0" err="1">
                <a:latin typeface="Tahoma" pitchFamily="34" charset="0"/>
                <a:ea typeface="Tahoma" pitchFamily="34" charset="0"/>
                <a:cs typeface="Tahoma" pitchFamily="34" charset="0"/>
              </a:rPr>
              <a:t>Asanovic</a:t>
            </a:r>
            <a:r>
              <a:rPr lang="en-US" altLang="ko-KR" dirty="0">
                <a:latin typeface="Tahoma" pitchFamily="34" charset="0"/>
                <a:ea typeface="Tahoma" pitchFamily="34" charset="0"/>
                <a:cs typeface="Tahoma" pitchFamily="34" charset="0"/>
              </a:rPr>
              <a:t>, 2008]</a:t>
            </a:r>
            <a:endParaRPr lang="ko-KR" altLang="en-US" dirty="0">
              <a:latin typeface="Tahoma" pitchFamily="34" charset="0"/>
              <a:cs typeface="Tahoma" pitchFamily="34" charset="0"/>
            </a:endParaRPr>
          </a:p>
        </p:txBody>
      </p:sp>
      <p:sp>
        <p:nvSpPr>
          <p:cNvPr id="8" name="슬라이드 번호 개체 틀 7"/>
          <p:cNvSpPr>
            <a:spLocks noGrp="1"/>
          </p:cNvSpPr>
          <p:nvPr>
            <p:ph type="sldNum" sz="quarter" idx="12"/>
          </p:nvPr>
        </p:nvSpPr>
        <p:spPr/>
        <p:txBody>
          <a:bodyPr/>
          <a:lstStyle/>
          <a:p>
            <a:fld id="{7E143334-4AB7-49CA-B52F-E6E20F79A69B}" type="slidenum">
              <a:rPr lang="ko-KR" altLang="en-US" smtClean="0"/>
              <a:pPr/>
              <a:t>40</a:t>
            </a:fld>
            <a:endParaRPr lang="ko-KR" altLang="en-US"/>
          </a:p>
        </p:txBody>
      </p:sp>
      <p:pic>
        <p:nvPicPr>
          <p:cNvPr id="10" name="오디오 9">
            <a:hlinkClick r:id="" action="ppaction://media"/>
            <a:extLst>
              <a:ext uri="{FF2B5EF4-FFF2-40B4-BE49-F238E27FC236}">
                <a16:creationId xmlns:a16="http://schemas.microsoft.com/office/drawing/2014/main" id="{51154C70-B9BD-B34A-8ADB-4CE033AA97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647159"/>
      </p:ext>
    </p:extLst>
  </p:cSld>
  <p:clrMapOvr>
    <a:masterClrMapping/>
  </p:clrMapOvr>
  <p:transition advTm="1196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IOMMU for Better Utilization of Memory</a:t>
            </a:r>
            <a:endParaRPr lang="ko-KR" altLang="en-US" dirty="0"/>
          </a:p>
        </p:txBody>
      </p:sp>
      <p:sp>
        <p:nvSpPr>
          <p:cNvPr id="3" name="내용 개체 틀 2"/>
          <p:cNvSpPr>
            <a:spLocks noGrp="1"/>
          </p:cNvSpPr>
          <p:nvPr>
            <p:ph idx="1"/>
          </p:nvPr>
        </p:nvSpPr>
        <p:spPr/>
        <p:txBody>
          <a:bodyPr/>
          <a:lstStyle/>
          <a:p>
            <a:r>
              <a:rPr lang="en-US" altLang="ko-KR" dirty="0"/>
              <a:t>Each device is assigned a fixed region of physical address</a:t>
            </a:r>
          </a:p>
          <a:p>
            <a:endParaRPr lang="en-US" altLang="ko-KR" dirty="0"/>
          </a:p>
          <a:p>
            <a:endParaRPr lang="en-US" altLang="ko-KR" dirty="0"/>
          </a:p>
          <a:p>
            <a:endParaRPr lang="en-US" altLang="ko-KR" dirty="0"/>
          </a:p>
          <a:p>
            <a:r>
              <a:rPr lang="en-US" altLang="ko-KR" dirty="0"/>
              <a:t>What if you use only text messaging for now?</a:t>
            </a:r>
          </a:p>
          <a:p>
            <a:pPr lvl="1"/>
            <a:r>
              <a:rPr lang="en-US" altLang="ko-KR" dirty="0"/>
              <a:t>Waste of main memory resource due to fixed physical address allocation </a:t>
            </a:r>
          </a:p>
          <a:p>
            <a:r>
              <a:rPr lang="en-US" altLang="ko-KR" dirty="0"/>
              <a:t>IOMMU enables better utilization of memory resource</a:t>
            </a:r>
            <a:endParaRPr lang="ko-KR" altLang="en-US" dirty="0"/>
          </a:p>
        </p:txBody>
      </p:sp>
      <p:sp>
        <p:nvSpPr>
          <p:cNvPr id="4" name="직사각형 3"/>
          <p:cNvSpPr/>
          <p:nvPr/>
        </p:nvSpPr>
        <p:spPr>
          <a:xfrm>
            <a:off x="2002536" y="2752344"/>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5" name="직사각형 4"/>
          <p:cNvSpPr/>
          <p:nvPr/>
        </p:nvSpPr>
        <p:spPr>
          <a:xfrm>
            <a:off x="2749296" y="2752344"/>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6" name="직사각형 5"/>
          <p:cNvSpPr/>
          <p:nvPr/>
        </p:nvSpPr>
        <p:spPr>
          <a:xfrm>
            <a:off x="3785616" y="2752344"/>
            <a:ext cx="905256"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Codec</a:t>
            </a:r>
            <a:endParaRPr lang="ko-KR" altLang="en-US" dirty="0"/>
          </a:p>
        </p:txBody>
      </p:sp>
      <p:sp>
        <p:nvSpPr>
          <p:cNvPr id="7" name="직사각형 6"/>
          <p:cNvSpPr/>
          <p:nvPr/>
        </p:nvSpPr>
        <p:spPr>
          <a:xfrm>
            <a:off x="4690872" y="2752344"/>
            <a:ext cx="1316736"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3D</a:t>
            </a:r>
          </a:p>
          <a:p>
            <a:pPr algn="ctr"/>
            <a:r>
              <a:rPr lang="en-US" altLang="ko-KR" dirty="0">
                <a:solidFill>
                  <a:schemeClr val="tx1"/>
                </a:solidFill>
              </a:rPr>
              <a:t>graphics </a:t>
            </a:r>
            <a:endParaRPr lang="ko-KR" altLang="en-US" dirty="0">
              <a:solidFill>
                <a:schemeClr val="tx1"/>
              </a:solidFill>
            </a:endParaRPr>
          </a:p>
        </p:txBody>
      </p:sp>
      <p:sp>
        <p:nvSpPr>
          <p:cNvPr id="8" name="직사각형 7"/>
          <p:cNvSpPr/>
          <p:nvPr/>
        </p:nvSpPr>
        <p:spPr>
          <a:xfrm>
            <a:off x="6007608" y="2752344"/>
            <a:ext cx="424281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User applications</a:t>
            </a:r>
            <a:endParaRPr lang="ko-KR" altLang="en-US" dirty="0"/>
          </a:p>
        </p:txBody>
      </p:sp>
      <p:sp>
        <p:nvSpPr>
          <p:cNvPr id="9" name="직사각형 8"/>
          <p:cNvSpPr/>
          <p:nvPr/>
        </p:nvSpPr>
        <p:spPr>
          <a:xfrm>
            <a:off x="952500" y="2743200"/>
            <a:ext cx="103632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mp3</a:t>
            </a:r>
            <a:endParaRPr lang="ko-KR" altLang="en-US" dirty="0">
              <a:solidFill>
                <a:schemeClr val="tx1"/>
              </a:solidFill>
            </a:endParaRPr>
          </a:p>
        </p:txBody>
      </p:sp>
      <p:sp>
        <p:nvSpPr>
          <p:cNvPr id="10" name="직사각형 9"/>
          <p:cNvSpPr/>
          <p:nvPr/>
        </p:nvSpPr>
        <p:spPr>
          <a:xfrm>
            <a:off x="2014110" y="5557711"/>
            <a:ext cx="832104" cy="78638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err="1"/>
              <a:t>Disp</a:t>
            </a:r>
            <a:endParaRPr lang="ko-KR" altLang="en-US" dirty="0"/>
          </a:p>
        </p:txBody>
      </p:sp>
      <p:sp>
        <p:nvSpPr>
          <p:cNvPr id="11" name="직사각형 10"/>
          <p:cNvSpPr/>
          <p:nvPr/>
        </p:nvSpPr>
        <p:spPr>
          <a:xfrm>
            <a:off x="2760870" y="5557711"/>
            <a:ext cx="55626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12" name="직사각형 11"/>
          <p:cNvSpPr/>
          <p:nvPr/>
        </p:nvSpPr>
        <p:spPr>
          <a:xfrm>
            <a:off x="3328416" y="5557711"/>
            <a:ext cx="905256"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App2</a:t>
            </a:r>
            <a:endParaRPr lang="ko-KR" altLang="en-US" dirty="0"/>
          </a:p>
        </p:txBody>
      </p:sp>
      <p:sp>
        <p:nvSpPr>
          <p:cNvPr id="13" name="직사각형 12"/>
          <p:cNvSpPr/>
          <p:nvPr/>
        </p:nvSpPr>
        <p:spPr>
          <a:xfrm>
            <a:off x="4233672" y="5557711"/>
            <a:ext cx="2259330"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bg1"/>
                </a:solidFill>
              </a:rPr>
              <a:t>App3</a:t>
            </a:r>
            <a:endParaRPr lang="ko-KR" altLang="en-US" dirty="0">
              <a:solidFill>
                <a:schemeClr val="bg1"/>
              </a:solidFill>
            </a:endParaRPr>
          </a:p>
        </p:txBody>
      </p:sp>
      <p:sp>
        <p:nvSpPr>
          <p:cNvPr id="14" name="직사각형 13"/>
          <p:cNvSpPr/>
          <p:nvPr/>
        </p:nvSpPr>
        <p:spPr>
          <a:xfrm>
            <a:off x="7049262" y="5557711"/>
            <a:ext cx="3201162" cy="7863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t>App4</a:t>
            </a:r>
            <a:endParaRPr lang="ko-KR" altLang="en-US" dirty="0"/>
          </a:p>
        </p:txBody>
      </p:sp>
      <p:sp>
        <p:nvSpPr>
          <p:cNvPr id="15" name="직사각형 14"/>
          <p:cNvSpPr/>
          <p:nvPr/>
        </p:nvSpPr>
        <p:spPr>
          <a:xfrm>
            <a:off x="964074" y="5557711"/>
            <a:ext cx="1036320" cy="786384"/>
          </a:xfrm>
          <a:prstGeom prst="rect">
            <a:avLst/>
          </a:prstGeom>
          <a:solidFill>
            <a:srgbClr val="5B9BD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bg1"/>
                </a:solidFill>
              </a:rPr>
              <a:t>App1</a:t>
            </a:r>
            <a:endParaRPr lang="ko-KR" altLang="en-US" dirty="0">
              <a:solidFill>
                <a:schemeClr val="bg1"/>
              </a:solidFill>
            </a:endParaRPr>
          </a:p>
        </p:txBody>
      </p:sp>
      <p:sp>
        <p:nvSpPr>
          <p:cNvPr id="16" name="직사각형 15"/>
          <p:cNvSpPr/>
          <p:nvPr/>
        </p:nvSpPr>
        <p:spPr>
          <a:xfrm>
            <a:off x="6493002" y="5557711"/>
            <a:ext cx="556260" cy="786384"/>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a:solidFill>
                  <a:schemeClr val="tx1"/>
                </a:solidFill>
              </a:rPr>
              <a:t>Modem</a:t>
            </a:r>
            <a:endParaRPr lang="ko-KR" altLang="en-US" dirty="0">
              <a:solidFill>
                <a:schemeClr val="tx1"/>
              </a:solidFill>
            </a:endParaRPr>
          </a:p>
        </p:txBody>
      </p:sp>
      <p:sp>
        <p:nvSpPr>
          <p:cNvPr id="17" name="슬라이드 번호 개체 틀 16"/>
          <p:cNvSpPr>
            <a:spLocks noGrp="1"/>
          </p:cNvSpPr>
          <p:nvPr>
            <p:ph type="sldNum" sz="quarter" idx="12"/>
          </p:nvPr>
        </p:nvSpPr>
        <p:spPr/>
        <p:txBody>
          <a:bodyPr/>
          <a:lstStyle/>
          <a:p>
            <a:fld id="{7E143334-4AB7-49CA-B52F-E6E20F79A69B}" type="slidenum">
              <a:rPr lang="ko-KR" altLang="en-US" smtClean="0"/>
              <a:pPr/>
              <a:t>41</a:t>
            </a:fld>
            <a:endParaRPr lang="ko-KR" altLang="en-US"/>
          </a:p>
        </p:txBody>
      </p:sp>
      <p:pic>
        <p:nvPicPr>
          <p:cNvPr id="19" name="오디오 18">
            <a:hlinkClick r:id="" action="ppaction://media"/>
            <a:extLst>
              <a:ext uri="{FF2B5EF4-FFF2-40B4-BE49-F238E27FC236}">
                <a16:creationId xmlns:a16="http://schemas.microsoft.com/office/drawing/2014/main" id="{45DE3178-9CF0-B64D-8366-33B0D8A0E5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98190634"/>
      </p:ext>
    </p:extLst>
  </p:cSld>
  <p:clrMapOvr>
    <a:masterClrMapping/>
  </p:clrMapOvr>
  <mc:AlternateContent xmlns:mc="http://schemas.openxmlformats.org/markup-compatibility/2006">
    <mc:Choice xmlns:p14="http://schemas.microsoft.com/office/powerpoint/2010/main" Requires="p14">
      <p:transition spd="slow" p14:dur="2000" advTm="26048"/>
    </mc:Choice>
    <mc:Fallback>
      <p:transition spd="slow" advTm="26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IOMMU (Input Output Memory Management Unit)</a:t>
            </a:r>
            <a:endParaRPr lang="ko-KR" altLang="en-US" dirty="0"/>
          </a:p>
        </p:txBody>
      </p:sp>
      <p:sp>
        <p:nvSpPr>
          <p:cNvPr id="3" name="내용 개체 틀 2"/>
          <p:cNvSpPr>
            <a:spLocks noGrp="1"/>
          </p:cNvSpPr>
          <p:nvPr>
            <p:ph idx="1"/>
          </p:nvPr>
        </p:nvSpPr>
        <p:spPr/>
        <p:txBody>
          <a:bodyPr/>
          <a:lstStyle/>
          <a:p>
            <a:r>
              <a:rPr lang="en-US" altLang="ko-KR" dirty="0"/>
              <a:t>Each device needs its own TLB for VA to PA translation before accessing main memory </a:t>
            </a:r>
          </a:p>
          <a:p>
            <a:endParaRPr lang="en-US" altLang="ko-KR" dirty="0"/>
          </a:p>
          <a:p>
            <a:endParaRPr lang="en-US" altLang="ko-KR" dirty="0"/>
          </a:p>
          <a:p>
            <a:endParaRPr lang="en-US" altLang="ko-KR" dirty="0"/>
          </a:p>
          <a:p>
            <a:endParaRPr lang="en-US" altLang="ko-KR" dirty="0"/>
          </a:p>
        </p:txBody>
      </p:sp>
      <p:pic>
        <p:nvPicPr>
          <p:cNvPr id="12"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0970" y="2672700"/>
            <a:ext cx="5430059" cy="39527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슬라이드 번호 개체 틀 3"/>
          <p:cNvSpPr>
            <a:spLocks noGrp="1"/>
          </p:cNvSpPr>
          <p:nvPr>
            <p:ph type="sldNum" sz="quarter" idx="12"/>
          </p:nvPr>
        </p:nvSpPr>
        <p:spPr/>
        <p:txBody>
          <a:bodyPr/>
          <a:lstStyle/>
          <a:p>
            <a:fld id="{7E143334-4AB7-49CA-B52F-E6E20F79A69B}" type="slidenum">
              <a:rPr lang="ko-KR" altLang="en-US" smtClean="0"/>
              <a:pPr/>
              <a:t>42</a:t>
            </a:fld>
            <a:endParaRPr lang="ko-KR" altLang="en-US"/>
          </a:p>
        </p:txBody>
      </p:sp>
      <p:pic>
        <p:nvPicPr>
          <p:cNvPr id="6" name="오디오 5">
            <a:hlinkClick r:id="" action="ppaction://media"/>
            <a:extLst>
              <a:ext uri="{FF2B5EF4-FFF2-40B4-BE49-F238E27FC236}">
                <a16:creationId xmlns:a16="http://schemas.microsoft.com/office/drawing/2014/main" id="{0FA47934-AE50-0242-BC40-1EE2D2799B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266134074"/>
      </p:ext>
    </p:extLst>
  </p:cSld>
  <p:clrMapOvr>
    <a:masterClrMapping/>
  </p:clrMapOvr>
  <mc:AlternateContent xmlns:mc="http://schemas.openxmlformats.org/markup-compatibility/2006">
    <mc:Choice xmlns:p14="http://schemas.microsoft.com/office/powerpoint/2010/main" Requires="p14">
      <p:transition spd="slow" p14:dur="2000" advTm="5505"/>
    </mc:Choice>
    <mc:Fallback>
      <p:transition spd="slow" advTm="5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Contents</a:t>
            </a:r>
            <a:endParaRPr lang="ko-KR" altLang="en-US"/>
          </a:p>
        </p:txBody>
      </p:sp>
      <p:sp>
        <p:nvSpPr>
          <p:cNvPr id="3" name="내용 개체 틀 2"/>
          <p:cNvSpPr>
            <a:spLocks noGrp="1"/>
          </p:cNvSpPr>
          <p:nvPr>
            <p:ph idx="1"/>
          </p:nvPr>
        </p:nvSpPr>
        <p:spPr>
          <a:xfrm>
            <a:off x="838200" y="1825625"/>
            <a:ext cx="7323110" cy="4351338"/>
          </a:xfrm>
        </p:spPr>
        <p:txBody>
          <a:bodyPr>
            <a:normAutofit/>
          </a:bodyPr>
          <a:lstStyle/>
          <a:p>
            <a:r>
              <a:rPr lang="en-US" altLang="ko-KR" dirty="0"/>
              <a:t>How can software access a hardware component</a:t>
            </a:r>
          </a:p>
          <a:p>
            <a:pPr lvl="1"/>
            <a:r>
              <a:rPr lang="en-US" altLang="ko-KR" dirty="0"/>
              <a:t>Memory-mapped I/O</a:t>
            </a:r>
          </a:p>
          <a:p>
            <a:pPr lvl="1"/>
            <a:r>
              <a:rPr lang="en-US" altLang="ko-KR" dirty="0"/>
              <a:t>VA to PA mapping</a:t>
            </a:r>
          </a:p>
          <a:p>
            <a:r>
              <a:rPr lang="en-US" altLang="ko-KR" dirty="0"/>
              <a:t>How can hardware components access the main memory?</a:t>
            </a:r>
          </a:p>
          <a:p>
            <a:pPr lvl="1"/>
            <a:r>
              <a:rPr lang="en-US" altLang="ko-KR" dirty="0"/>
              <a:t>IOMMU</a:t>
            </a:r>
          </a:p>
          <a:p>
            <a:r>
              <a:rPr lang="en-US" altLang="ko-KR" dirty="0"/>
              <a:t>Overview of Labs in Weeks 9 and 10</a:t>
            </a:r>
            <a:endParaRPr lang="ko-KR" altLang="en-US" dirty="0"/>
          </a:p>
          <a:p>
            <a:endParaRPr lang="en-US" altLang="ko-KR" dirty="0"/>
          </a:p>
          <a:p>
            <a:endParaRPr lang="ko-KR" altLang="en-US" dirty="0"/>
          </a:p>
        </p:txBody>
      </p:sp>
      <p:grpSp>
        <p:nvGrpSpPr>
          <p:cNvPr id="4" name="그룹 3"/>
          <p:cNvGrpSpPr/>
          <p:nvPr/>
        </p:nvGrpSpPr>
        <p:grpSpPr>
          <a:xfrm>
            <a:off x="8098814" y="2282738"/>
            <a:ext cx="3766650" cy="3168993"/>
            <a:chOff x="5084561" y="2026319"/>
            <a:chExt cx="5573157" cy="4392189"/>
          </a:xfrm>
        </p:grpSpPr>
        <p:sp>
          <p:nvSpPr>
            <p:cNvPr id="5" name="직사각형 4"/>
            <p:cNvSpPr/>
            <p:nvPr/>
          </p:nvSpPr>
          <p:spPr>
            <a:xfrm>
              <a:off x="5084561" y="2026319"/>
              <a:ext cx="5573157" cy="4392189"/>
            </a:xfrm>
            <a:prstGeom prst="rect">
              <a:avLst/>
            </a:prstGeom>
            <a:solidFill>
              <a:schemeClr val="bg1">
                <a:lumMod val="8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fontAlgn="base">
                <a:spcBef>
                  <a:spcPct val="0"/>
                </a:spcBef>
                <a:spcAft>
                  <a:spcPct val="0"/>
                </a:spcAft>
              </a:pPr>
              <a:r>
                <a:rPr kumimoji="1" lang="en-US" altLang="ko-KR" sz="1200" b="1" dirty="0">
                  <a:solidFill>
                    <a:prstClr val="black"/>
                  </a:solidFill>
                  <a:latin typeface="+mj-lt"/>
                </a:rPr>
                <a:t>Xilinx </a:t>
              </a:r>
              <a:r>
                <a:rPr kumimoji="1" lang="en-US" altLang="ko-KR" sz="1200" b="1" dirty="0" err="1">
                  <a:solidFill>
                    <a:prstClr val="black"/>
                  </a:solidFill>
                  <a:latin typeface="+mj-lt"/>
                </a:rPr>
                <a:t>Zynq</a:t>
              </a:r>
              <a:r>
                <a:rPr kumimoji="1" lang="en-US" altLang="ko-KR" sz="1200" b="1" dirty="0">
                  <a:solidFill>
                    <a:prstClr val="black"/>
                  </a:solidFill>
                  <a:latin typeface="+mj-lt"/>
                </a:rPr>
                <a:t> (XC7Z020)</a:t>
              </a:r>
            </a:p>
          </p:txBody>
        </p:sp>
        <p:sp>
          <p:nvSpPr>
            <p:cNvPr id="6" name="직사각형 5"/>
            <p:cNvSpPr/>
            <p:nvPr/>
          </p:nvSpPr>
          <p:spPr>
            <a:xfrm>
              <a:off x="5318962" y="2670822"/>
              <a:ext cx="2194548" cy="2376639"/>
            </a:xfrm>
            <a:prstGeom prst="rect">
              <a:avLst/>
            </a:prstGeom>
            <a:ln w="28575"/>
          </p:spPr>
          <p:style>
            <a:lnRef idx="2">
              <a:schemeClr val="dk1"/>
            </a:lnRef>
            <a:fillRef idx="1">
              <a:schemeClr val="lt1"/>
            </a:fillRef>
            <a:effectRef idx="0">
              <a:schemeClr val="dk1"/>
            </a:effectRef>
            <a:fontRef idx="minor">
              <a:schemeClr val="dk1"/>
            </a:fontRef>
          </p:style>
          <p:txBody>
            <a:bodyPr rtlCol="0" anchor="t"/>
            <a:lstStyle/>
            <a:p>
              <a:pPr algn="ctr" fontAlgn="base">
                <a:spcBef>
                  <a:spcPct val="0"/>
                </a:spcBef>
                <a:spcAft>
                  <a:spcPct val="0"/>
                </a:spcAft>
              </a:pPr>
              <a:r>
                <a:rPr kumimoji="1" lang="en-US" altLang="ko-KR" sz="1200" b="1" dirty="0">
                  <a:solidFill>
                    <a:schemeClr val="tx1"/>
                  </a:solidFill>
                  <a:latin typeface="+mj-lt"/>
                </a:rPr>
                <a:t>P</a:t>
              </a:r>
              <a:r>
                <a:rPr kumimoji="1" lang="en-US" altLang="ko-KR" sz="1100" b="1" dirty="0">
                  <a:solidFill>
                    <a:schemeClr val="tx1"/>
                  </a:solidFill>
                  <a:latin typeface="+mj-lt"/>
                </a:rPr>
                <a:t>rocessing</a:t>
              </a:r>
              <a:r>
                <a:rPr kumimoji="1" lang="en-US" altLang="ko-KR" sz="1200" b="1" dirty="0">
                  <a:solidFill>
                    <a:schemeClr val="tx1"/>
                  </a:solidFill>
                  <a:latin typeface="+mj-lt"/>
                </a:rPr>
                <a:t> S</a:t>
              </a:r>
              <a:r>
                <a:rPr kumimoji="1" lang="en-US" altLang="ko-KR" sz="1100" b="1" dirty="0">
                  <a:solidFill>
                    <a:schemeClr val="tx1"/>
                  </a:solidFill>
                  <a:latin typeface="+mj-lt"/>
                </a:rPr>
                <a:t>ystem</a:t>
              </a:r>
            </a:p>
            <a:p>
              <a:pPr algn="ctr" fontAlgn="base">
                <a:spcBef>
                  <a:spcPct val="0"/>
                </a:spcBef>
                <a:spcAft>
                  <a:spcPct val="0"/>
                </a:spcAft>
              </a:pPr>
              <a:r>
                <a:rPr kumimoji="1" lang="en-US" altLang="ko-KR" sz="1200" b="1" dirty="0">
                  <a:solidFill>
                    <a:schemeClr val="tx1"/>
                  </a:solidFill>
                  <a:latin typeface="+mj-lt"/>
                </a:rPr>
                <a:t>(PS, ARM Co-A9)</a:t>
              </a:r>
              <a:endParaRPr kumimoji="1" lang="ko-KR" altLang="en-US" sz="1200" b="1" dirty="0">
                <a:solidFill>
                  <a:schemeClr val="tx1"/>
                </a:solidFill>
                <a:latin typeface="+mj-lt"/>
              </a:endParaRPr>
            </a:p>
          </p:txBody>
        </p:sp>
        <p:sp>
          <p:nvSpPr>
            <p:cNvPr id="7" name="L 도형 6"/>
            <p:cNvSpPr/>
            <p:nvPr/>
          </p:nvSpPr>
          <p:spPr>
            <a:xfrm rot="16200000">
              <a:off x="6129043" y="1860742"/>
              <a:ext cx="3490738" cy="5110888"/>
            </a:xfrm>
            <a:prstGeom prst="corner">
              <a:avLst>
                <a:gd name="adj1" fmla="val 74937"/>
                <a:gd name="adj2" fmla="val 23892"/>
              </a:avLst>
            </a:prstGeom>
            <a:ln w="12700">
              <a:solidFill>
                <a:schemeClr val="accent3">
                  <a:lumMod val="50000"/>
                </a:schemeClr>
              </a:solidFill>
              <a:prstDash val="lgDash"/>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1100" dirty="0">
                <a:latin typeface="+mj-lt"/>
                <a:ea typeface="맑은 고딕" pitchFamily="50" charset="-127"/>
              </a:endParaRPr>
            </a:p>
          </p:txBody>
        </p:sp>
        <p:cxnSp>
          <p:nvCxnSpPr>
            <p:cNvPr id="8" name="직선 연결선 7"/>
            <p:cNvCxnSpPr>
              <a:endCxn id="13" idx="2"/>
            </p:cNvCxnSpPr>
            <p:nvPr/>
          </p:nvCxnSpPr>
          <p:spPr>
            <a:xfrm flipV="1">
              <a:off x="6416236" y="4934948"/>
              <a:ext cx="0" cy="802074"/>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9" name="직사각형 8"/>
            <p:cNvSpPr/>
            <p:nvPr/>
          </p:nvSpPr>
          <p:spPr>
            <a:xfrm>
              <a:off x="8067217" y="5047461"/>
              <a:ext cx="2037653" cy="940260"/>
            </a:xfrm>
            <a:prstGeom prst="rect">
              <a:avLst/>
            </a:prstGeom>
            <a:solidFill>
              <a:schemeClr val="accent2">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BRAM</a:t>
              </a:r>
            </a:p>
          </p:txBody>
        </p:sp>
        <p:cxnSp>
          <p:nvCxnSpPr>
            <p:cNvPr id="10" name="직선 연결선 9"/>
            <p:cNvCxnSpPr/>
            <p:nvPr/>
          </p:nvCxnSpPr>
          <p:spPr>
            <a:xfrm flipH="1">
              <a:off x="6400017" y="5735834"/>
              <a:ext cx="1669507" cy="1189"/>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11" name="직사각형 10"/>
            <p:cNvSpPr/>
            <p:nvPr/>
          </p:nvSpPr>
          <p:spPr>
            <a:xfrm>
              <a:off x="7884976" y="2670817"/>
              <a:ext cx="2369916" cy="639863"/>
            </a:xfrm>
            <a:prstGeom prst="rect">
              <a:avLst/>
            </a:prstGeom>
          </p:spPr>
          <p:txBody>
            <a:bodyPr wrap="none">
              <a:spAutoFit/>
            </a:bodyPr>
            <a:lstStyle/>
            <a:p>
              <a:pPr algn="ctr" fontAlgn="base">
                <a:spcBef>
                  <a:spcPct val="0"/>
                </a:spcBef>
                <a:spcAft>
                  <a:spcPct val="0"/>
                </a:spcAft>
              </a:pPr>
              <a:r>
                <a:rPr kumimoji="1" lang="en-US" altLang="ko-KR" sz="1200" b="1" dirty="0">
                  <a:solidFill>
                    <a:schemeClr val="accent3">
                      <a:lumMod val="50000"/>
                    </a:schemeClr>
                  </a:solidFill>
                  <a:latin typeface="+mj-lt"/>
                </a:rPr>
                <a:t>P</a:t>
              </a:r>
              <a:r>
                <a:rPr kumimoji="1" lang="en-US" altLang="ko-KR" sz="1100" b="1" dirty="0">
                  <a:solidFill>
                    <a:schemeClr val="accent3">
                      <a:lumMod val="50000"/>
                    </a:schemeClr>
                  </a:solidFill>
                  <a:latin typeface="+mj-lt"/>
                </a:rPr>
                <a:t>rogrammable</a:t>
              </a:r>
              <a:r>
                <a:rPr kumimoji="1" lang="en-US" altLang="ko-KR" sz="1200" b="1" dirty="0">
                  <a:solidFill>
                    <a:schemeClr val="accent3">
                      <a:lumMod val="50000"/>
                    </a:schemeClr>
                  </a:solidFill>
                  <a:latin typeface="+mj-lt"/>
                </a:rPr>
                <a:t> L</a:t>
              </a:r>
              <a:r>
                <a:rPr kumimoji="1" lang="en-US" altLang="ko-KR" sz="1100" b="1" dirty="0">
                  <a:solidFill>
                    <a:schemeClr val="accent3">
                      <a:lumMod val="50000"/>
                    </a:schemeClr>
                  </a:solidFill>
                  <a:latin typeface="+mj-lt"/>
                </a:rPr>
                <a:t>ogic</a:t>
              </a:r>
            </a:p>
            <a:p>
              <a:pPr algn="ctr" fontAlgn="base">
                <a:spcBef>
                  <a:spcPct val="0"/>
                </a:spcBef>
                <a:spcAft>
                  <a:spcPct val="0"/>
                </a:spcAft>
              </a:pPr>
              <a:r>
                <a:rPr kumimoji="1" lang="en-US" altLang="ko-KR" sz="1200" b="1" dirty="0">
                  <a:solidFill>
                    <a:schemeClr val="accent3">
                      <a:lumMod val="50000"/>
                    </a:schemeClr>
                  </a:solidFill>
                  <a:latin typeface="+mj-lt"/>
                </a:rPr>
                <a:t>(PL, Xilinx Artix-7)</a:t>
              </a:r>
            </a:p>
          </p:txBody>
        </p:sp>
        <p:sp>
          <p:nvSpPr>
            <p:cNvPr id="12" name="직사각형 11"/>
            <p:cNvSpPr/>
            <p:nvPr/>
          </p:nvSpPr>
          <p:spPr>
            <a:xfrm>
              <a:off x="5426198" y="3896666"/>
              <a:ext cx="1367232" cy="65512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Memory interface</a:t>
              </a:r>
            </a:p>
          </p:txBody>
        </p:sp>
        <p:sp>
          <p:nvSpPr>
            <p:cNvPr id="13" name="직사각형 12"/>
            <p:cNvSpPr/>
            <p:nvPr/>
          </p:nvSpPr>
          <p:spPr>
            <a:xfrm>
              <a:off x="5408584" y="4633716"/>
              <a:ext cx="2015305" cy="30123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AXI master</a:t>
              </a:r>
            </a:p>
          </p:txBody>
        </p:sp>
        <p:sp>
          <p:nvSpPr>
            <p:cNvPr id="14" name="직사각형 13"/>
            <p:cNvSpPr/>
            <p:nvPr/>
          </p:nvSpPr>
          <p:spPr>
            <a:xfrm>
              <a:off x="5426198" y="3344171"/>
              <a:ext cx="1367232" cy="502107"/>
            </a:xfrm>
            <a:prstGeom prst="rect">
              <a:avLst/>
            </a:prstGeom>
            <a:solidFill>
              <a:schemeClr val="tx1">
                <a:lumMod val="75000"/>
                <a:lumOff val="25000"/>
              </a:schemeClr>
            </a:solidFill>
            <a:ln/>
            <a:scene3d>
              <a:camera prst="orthographicFront">
                <a:rot lat="0" lon="0" rev="0"/>
              </a:camera>
              <a:lightRig rig="threePt" dir="t">
                <a:rot lat="0" lon="0" rev="1200000"/>
              </a:lightRig>
            </a:scene3d>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#1</a:t>
              </a:r>
            </a:p>
          </p:txBody>
        </p:sp>
        <p:sp>
          <p:nvSpPr>
            <p:cNvPr id="15" name="직사각형 14"/>
            <p:cNvSpPr/>
            <p:nvPr/>
          </p:nvSpPr>
          <p:spPr>
            <a:xfrm rot="16200000">
              <a:off x="6541181" y="3668427"/>
              <a:ext cx="1207617" cy="559102"/>
            </a:xfrm>
            <a:prstGeom prst="rect">
              <a:avLst/>
            </a:prstGeom>
            <a:solidFill>
              <a:schemeClr val="tx1">
                <a:lumMod val="75000"/>
                <a:lumOff val="2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#2</a:t>
              </a:r>
            </a:p>
          </p:txBody>
        </p:sp>
        <p:sp>
          <p:nvSpPr>
            <p:cNvPr id="16" name="직사각형 15"/>
            <p:cNvSpPr/>
            <p:nvPr/>
          </p:nvSpPr>
          <p:spPr>
            <a:xfrm>
              <a:off x="8067217" y="3491515"/>
              <a:ext cx="2037653" cy="1155401"/>
            </a:xfrm>
            <a:prstGeom prst="rect">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Matrix-Vector Multiplication </a:t>
              </a:r>
              <a:br>
                <a:rPr kumimoji="1" lang="en-US" altLang="ko-KR" sz="1200" dirty="0">
                  <a:solidFill>
                    <a:schemeClr val="tx1"/>
                  </a:solidFill>
                  <a:latin typeface="+mj-lt"/>
                </a:rPr>
              </a:br>
              <a:r>
                <a:rPr kumimoji="1" lang="en-US" altLang="ko-KR" sz="1200" dirty="0">
                  <a:solidFill>
                    <a:schemeClr val="tx1"/>
                  </a:solidFill>
                  <a:latin typeface="+mj-lt"/>
                </a:rPr>
                <a:t>Custom IP</a:t>
              </a:r>
            </a:p>
          </p:txBody>
        </p:sp>
        <p:cxnSp>
          <p:nvCxnSpPr>
            <p:cNvPr id="17" name="직선 연결선 16"/>
            <p:cNvCxnSpPr>
              <a:stCxn id="9" idx="0"/>
              <a:endCxn id="16" idx="2"/>
            </p:cNvCxnSpPr>
            <p:nvPr/>
          </p:nvCxnSpPr>
          <p:spPr>
            <a:xfrm flipV="1">
              <a:off x="9086044" y="4646916"/>
              <a:ext cx="0" cy="400545"/>
            </a:xfrm>
            <a:prstGeom prst="line">
              <a:avLst/>
            </a:prstGeom>
            <a:ln w="28575">
              <a:solidFill>
                <a:schemeClr val="tx1"/>
              </a:solidFill>
              <a:headEnd type="oval" w="med" len="med"/>
              <a:tailEnd type="oval" w="med" len="med"/>
            </a:ln>
          </p:spPr>
          <p:style>
            <a:lnRef idx="1">
              <a:schemeClr val="accent4"/>
            </a:lnRef>
            <a:fillRef idx="0">
              <a:schemeClr val="accent4"/>
            </a:fillRef>
            <a:effectRef idx="0">
              <a:schemeClr val="accent4"/>
            </a:effectRef>
            <a:fontRef idx="minor">
              <a:schemeClr val="tx1"/>
            </a:fontRef>
          </p:style>
        </p:cxnSp>
        <p:cxnSp>
          <p:nvCxnSpPr>
            <p:cNvPr id="18" name="직선 연결선 17"/>
            <p:cNvCxnSpPr/>
            <p:nvPr/>
          </p:nvCxnSpPr>
          <p:spPr>
            <a:xfrm flipH="1">
              <a:off x="7415536" y="4797952"/>
              <a:ext cx="300749"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19" name="직선 연결선 18"/>
            <p:cNvCxnSpPr/>
            <p:nvPr/>
          </p:nvCxnSpPr>
          <p:spPr>
            <a:xfrm flipV="1">
              <a:off x="7725094" y="4069216"/>
              <a:ext cx="0" cy="728736"/>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20" name="직선 연결선 19"/>
            <p:cNvCxnSpPr/>
            <p:nvPr/>
          </p:nvCxnSpPr>
          <p:spPr>
            <a:xfrm flipH="1">
              <a:off x="7725094" y="4069215"/>
              <a:ext cx="342124"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grpSp>
      <p:sp>
        <p:nvSpPr>
          <p:cNvPr id="22" name="자유형 21"/>
          <p:cNvSpPr/>
          <p:nvPr/>
        </p:nvSpPr>
        <p:spPr>
          <a:xfrm>
            <a:off x="8790214" y="4131129"/>
            <a:ext cx="1611085" cy="1001485"/>
          </a:xfrm>
          <a:custGeom>
            <a:avLst/>
            <a:gdLst>
              <a:gd name="connsiteX0" fmla="*/ 587828 w 1611085"/>
              <a:gd name="connsiteY0" fmla="*/ 457200 h 1001485"/>
              <a:gd name="connsiteX1" fmla="*/ 566057 w 1611085"/>
              <a:gd name="connsiteY1" fmla="*/ 348342 h 1001485"/>
              <a:gd name="connsiteX2" fmla="*/ 544285 w 1611085"/>
              <a:gd name="connsiteY2" fmla="*/ 250371 h 1001485"/>
              <a:gd name="connsiteX3" fmla="*/ 522514 w 1611085"/>
              <a:gd name="connsiteY3" fmla="*/ 163285 h 1001485"/>
              <a:gd name="connsiteX4" fmla="*/ 511628 w 1611085"/>
              <a:gd name="connsiteY4" fmla="*/ 141514 h 1001485"/>
              <a:gd name="connsiteX5" fmla="*/ 500743 w 1611085"/>
              <a:gd name="connsiteY5" fmla="*/ 108857 h 1001485"/>
              <a:gd name="connsiteX6" fmla="*/ 468085 w 1611085"/>
              <a:gd name="connsiteY6" fmla="*/ 65314 h 1001485"/>
              <a:gd name="connsiteX7" fmla="*/ 435428 w 1611085"/>
              <a:gd name="connsiteY7" fmla="*/ 21771 h 1001485"/>
              <a:gd name="connsiteX8" fmla="*/ 381000 w 1611085"/>
              <a:gd name="connsiteY8" fmla="*/ 0 h 1001485"/>
              <a:gd name="connsiteX9" fmla="*/ 163285 w 1611085"/>
              <a:gd name="connsiteY9" fmla="*/ 10885 h 1001485"/>
              <a:gd name="connsiteX10" fmla="*/ 130628 w 1611085"/>
              <a:gd name="connsiteY10" fmla="*/ 21771 h 1001485"/>
              <a:gd name="connsiteX11" fmla="*/ 87085 w 1611085"/>
              <a:gd name="connsiteY11" fmla="*/ 54428 h 1001485"/>
              <a:gd name="connsiteX12" fmla="*/ 54428 w 1611085"/>
              <a:gd name="connsiteY12" fmla="*/ 87085 h 1001485"/>
              <a:gd name="connsiteX13" fmla="*/ 43543 w 1611085"/>
              <a:gd name="connsiteY13" fmla="*/ 108857 h 1001485"/>
              <a:gd name="connsiteX14" fmla="*/ 10885 w 1611085"/>
              <a:gd name="connsiteY14" fmla="*/ 195942 h 1001485"/>
              <a:gd name="connsiteX15" fmla="*/ 0 w 1611085"/>
              <a:gd name="connsiteY15" fmla="*/ 304800 h 1001485"/>
              <a:gd name="connsiteX16" fmla="*/ 10885 w 1611085"/>
              <a:gd name="connsiteY16" fmla="*/ 500742 h 1001485"/>
              <a:gd name="connsiteX17" fmla="*/ 21771 w 1611085"/>
              <a:gd name="connsiteY17" fmla="*/ 718457 h 1001485"/>
              <a:gd name="connsiteX18" fmla="*/ 43543 w 1611085"/>
              <a:gd name="connsiteY18" fmla="*/ 870857 h 1001485"/>
              <a:gd name="connsiteX19" fmla="*/ 65314 w 1611085"/>
              <a:gd name="connsiteY19" fmla="*/ 925285 h 1001485"/>
              <a:gd name="connsiteX20" fmla="*/ 163285 w 1611085"/>
              <a:gd name="connsiteY20" fmla="*/ 957942 h 1001485"/>
              <a:gd name="connsiteX21" fmla="*/ 206828 w 1611085"/>
              <a:gd name="connsiteY21" fmla="*/ 968828 h 1001485"/>
              <a:gd name="connsiteX22" fmla="*/ 228600 w 1611085"/>
              <a:gd name="connsiteY22" fmla="*/ 979714 h 1001485"/>
              <a:gd name="connsiteX23" fmla="*/ 381000 w 1611085"/>
              <a:gd name="connsiteY23" fmla="*/ 1001485 h 1001485"/>
              <a:gd name="connsiteX24" fmla="*/ 827314 w 1611085"/>
              <a:gd name="connsiteY24" fmla="*/ 990600 h 1001485"/>
              <a:gd name="connsiteX25" fmla="*/ 1088571 w 1611085"/>
              <a:gd name="connsiteY25" fmla="*/ 979714 h 1001485"/>
              <a:gd name="connsiteX26" fmla="*/ 1545771 w 1611085"/>
              <a:gd name="connsiteY26" fmla="*/ 968828 h 1001485"/>
              <a:gd name="connsiteX27" fmla="*/ 1589314 w 1611085"/>
              <a:gd name="connsiteY27" fmla="*/ 925285 h 1001485"/>
              <a:gd name="connsiteX28" fmla="*/ 1611085 w 1611085"/>
              <a:gd name="connsiteY28" fmla="*/ 870857 h 1001485"/>
              <a:gd name="connsiteX29" fmla="*/ 1600200 w 1611085"/>
              <a:gd name="connsiteY29" fmla="*/ 740228 h 1001485"/>
              <a:gd name="connsiteX30" fmla="*/ 1556657 w 1611085"/>
              <a:gd name="connsiteY30" fmla="*/ 685800 h 1001485"/>
              <a:gd name="connsiteX31" fmla="*/ 1513114 w 1611085"/>
              <a:gd name="connsiteY31" fmla="*/ 674914 h 1001485"/>
              <a:gd name="connsiteX32" fmla="*/ 1404257 w 1611085"/>
              <a:gd name="connsiteY32" fmla="*/ 664028 h 1001485"/>
              <a:gd name="connsiteX33" fmla="*/ 990600 w 1611085"/>
              <a:gd name="connsiteY33" fmla="*/ 653142 h 1001485"/>
              <a:gd name="connsiteX34" fmla="*/ 838200 w 1611085"/>
              <a:gd name="connsiteY34" fmla="*/ 631371 h 1001485"/>
              <a:gd name="connsiteX35" fmla="*/ 762000 w 1611085"/>
              <a:gd name="connsiteY35" fmla="*/ 609600 h 1001485"/>
              <a:gd name="connsiteX36" fmla="*/ 718457 w 1611085"/>
              <a:gd name="connsiteY36" fmla="*/ 587828 h 1001485"/>
              <a:gd name="connsiteX37" fmla="*/ 696685 w 1611085"/>
              <a:gd name="connsiteY37" fmla="*/ 576942 h 1001485"/>
              <a:gd name="connsiteX38" fmla="*/ 674914 w 1611085"/>
              <a:gd name="connsiteY38" fmla="*/ 566057 h 1001485"/>
              <a:gd name="connsiteX39" fmla="*/ 653143 w 1611085"/>
              <a:gd name="connsiteY39" fmla="*/ 555171 h 1001485"/>
              <a:gd name="connsiteX40" fmla="*/ 620485 w 1611085"/>
              <a:gd name="connsiteY40" fmla="*/ 478971 h 1001485"/>
              <a:gd name="connsiteX41" fmla="*/ 587828 w 1611085"/>
              <a:gd name="connsiteY41" fmla="*/ 457200 h 1001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611085" h="1001485">
                <a:moveTo>
                  <a:pt x="587828" y="457200"/>
                </a:moveTo>
                <a:cubicBezTo>
                  <a:pt x="578757" y="435429"/>
                  <a:pt x="576733" y="417736"/>
                  <a:pt x="566057" y="348342"/>
                </a:cubicBezTo>
                <a:cubicBezTo>
                  <a:pt x="552687" y="261436"/>
                  <a:pt x="567069" y="295936"/>
                  <a:pt x="544285" y="250371"/>
                </a:cubicBezTo>
                <a:cubicBezTo>
                  <a:pt x="536546" y="211675"/>
                  <a:pt x="535904" y="196759"/>
                  <a:pt x="522514" y="163285"/>
                </a:cubicBezTo>
                <a:cubicBezTo>
                  <a:pt x="519501" y="155752"/>
                  <a:pt x="514641" y="149047"/>
                  <a:pt x="511628" y="141514"/>
                </a:cubicBezTo>
                <a:cubicBezTo>
                  <a:pt x="507367" y="130860"/>
                  <a:pt x="506436" y="118820"/>
                  <a:pt x="500743" y="108857"/>
                </a:cubicBezTo>
                <a:cubicBezTo>
                  <a:pt x="491741" y="93104"/>
                  <a:pt x="478149" y="80410"/>
                  <a:pt x="468085" y="65314"/>
                </a:cubicBezTo>
                <a:cubicBezTo>
                  <a:pt x="449539" y="37495"/>
                  <a:pt x="466823" y="45317"/>
                  <a:pt x="435428" y="21771"/>
                </a:cubicBezTo>
                <a:cubicBezTo>
                  <a:pt x="422612" y="12159"/>
                  <a:pt x="394177" y="4392"/>
                  <a:pt x="381000" y="0"/>
                </a:cubicBezTo>
                <a:cubicBezTo>
                  <a:pt x="308428" y="3628"/>
                  <a:pt x="235674" y="4590"/>
                  <a:pt x="163285" y="10885"/>
                </a:cubicBezTo>
                <a:cubicBezTo>
                  <a:pt x="151854" y="11879"/>
                  <a:pt x="140467" y="15867"/>
                  <a:pt x="130628" y="21771"/>
                </a:cubicBezTo>
                <a:cubicBezTo>
                  <a:pt x="-6909" y="104294"/>
                  <a:pt x="205026" y="-4542"/>
                  <a:pt x="87085" y="54428"/>
                </a:cubicBezTo>
                <a:cubicBezTo>
                  <a:pt x="58058" y="112487"/>
                  <a:pt x="97971" y="43542"/>
                  <a:pt x="54428" y="87085"/>
                </a:cubicBezTo>
                <a:cubicBezTo>
                  <a:pt x="48691" y="92822"/>
                  <a:pt x="46392" y="101260"/>
                  <a:pt x="43543" y="108857"/>
                </a:cubicBezTo>
                <a:cubicBezTo>
                  <a:pt x="7042" y="206193"/>
                  <a:pt x="36335" y="145045"/>
                  <a:pt x="10885" y="195942"/>
                </a:cubicBezTo>
                <a:cubicBezTo>
                  <a:pt x="7257" y="232228"/>
                  <a:pt x="0" y="268333"/>
                  <a:pt x="0" y="304800"/>
                </a:cubicBezTo>
                <a:cubicBezTo>
                  <a:pt x="0" y="370215"/>
                  <a:pt x="7447" y="435418"/>
                  <a:pt x="10885" y="500742"/>
                </a:cubicBezTo>
                <a:cubicBezTo>
                  <a:pt x="14704" y="573304"/>
                  <a:pt x="16594" y="645979"/>
                  <a:pt x="21771" y="718457"/>
                </a:cubicBezTo>
                <a:cubicBezTo>
                  <a:pt x="23506" y="742741"/>
                  <a:pt x="36818" y="840593"/>
                  <a:pt x="43543" y="870857"/>
                </a:cubicBezTo>
                <a:cubicBezTo>
                  <a:pt x="44195" y="873792"/>
                  <a:pt x="58346" y="919711"/>
                  <a:pt x="65314" y="925285"/>
                </a:cubicBezTo>
                <a:cubicBezTo>
                  <a:pt x="96579" y="950297"/>
                  <a:pt x="125811" y="949615"/>
                  <a:pt x="163285" y="957942"/>
                </a:cubicBezTo>
                <a:cubicBezTo>
                  <a:pt x="177890" y="961187"/>
                  <a:pt x="192635" y="964097"/>
                  <a:pt x="206828" y="968828"/>
                </a:cubicBezTo>
                <a:cubicBezTo>
                  <a:pt x="214526" y="971394"/>
                  <a:pt x="220625" y="978219"/>
                  <a:pt x="228600" y="979714"/>
                </a:cubicBezTo>
                <a:cubicBezTo>
                  <a:pt x="279037" y="989171"/>
                  <a:pt x="381000" y="1001485"/>
                  <a:pt x="381000" y="1001485"/>
                </a:cubicBezTo>
                <a:lnTo>
                  <a:pt x="827314" y="990600"/>
                </a:lnTo>
                <a:cubicBezTo>
                  <a:pt x="914434" y="987919"/>
                  <a:pt x="1001450" y="982354"/>
                  <a:pt x="1088571" y="979714"/>
                </a:cubicBezTo>
                <a:lnTo>
                  <a:pt x="1545771" y="968828"/>
                </a:lnTo>
                <a:cubicBezTo>
                  <a:pt x="1560285" y="954314"/>
                  <a:pt x="1582823" y="944758"/>
                  <a:pt x="1589314" y="925285"/>
                </a:cubicBezTo>
                <a:cubicBezTo>
                  <a:pt x="1602766" y="884931"/>
                  <a:pt x="1595069" y="902891"/>
                  <a:pt x="1611085" y="870857"/>
                </a:cubicBezTo>
                <a:cubicBezTo>
                  <a:pt x="1607457" y="827314"/>
                  <a:pt x="1608252" y="783174"/>
                  <a:pt x="1600200" y="740228"/>
                </a:cubicBezTo>
                <a:cubicBezTo>
                  <a:pt x="1594152" y="707973"/>
                  <a:pt x="1583266" y="694670"/>
                  <a:pt x="1556657" y="685800"/>
                </a:cubicBezTo>
                <a:cubicBezTo>
                  <a:pt x="1542464" y="681069"/>
                  <a:pt x="1527925" y="677030"/>
                  <a:pt x="1513114" y="674914"/>
                </a:cubicBezTo>
                <a:cubicBezTo>
                  <a:pt x="1477014" y="669757"/>
                  <a:pt x="1440692" y="665546"/>
                  <a:pt x="1404257" y="664028"/>
                </a:cubicBezTo>
                <a:cubicBezTo>
                  <a:pt x="1266443" y="658286"/>
                  <a:pt x="1128486" y="656771"/>
                  <a:pt x="990600" y="653142"/>
                </a:cubicBezTo>
                <a:cubicBezTo>
                  <a:pt x="937077" y="646452"/>
                  <a:pt x="890524" y="641836"/>
                  <a:pt x="838200" y="631371"/>
                </a:cubicBezTo>
                <a:cubicBezTo>
                  <a:pt x="820944" y="627920"/>
                  <a:pt x="780152" y="617379"/>
                  <a:pt x="762000" y="609600"/>
                </a:cubicBezTo>
                <a:cubicBezTo>
                  <a:pt x="747084" y="603208"/>
                  <a:pt x="732971" y="595085"/>
                  <a:pt x="718457" y="587828"/>
                </a:cubicBezTo>
                <a:lnTo>
                  <a:pt x="696685" y="576942"/>
                </a:lnTo>
                <a:lnTo>
                  <a:pt x="674914" y="566057"/>
                </a:lnTo>
                <a:lnTo>
                  <a:pt x="653143" y="555171"/>
                </a:lnTo>
                <a:cubicBezTo>
                  <a:pt x="637566" y="524018"/>
                  <a:pt x="628494" y="511005"/>
                  <a:pt x="620485" y="478971"/>
                </a:cubicBezTo>
                <a:cubicBezTo>
                  <a:pt x="619605" y="475451"/>
                  <a:pt x="596899" y="478971"/>
                  <a:pt x="587828" y="457200"/>
                </a:cubicBezTo>
                <a:close/>
              </a:path>
            </a:pathLst>
          </a:cu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슬라이드 번호 개체 틀 20"/>
          <p:cNvSpPr>
            <a:spLocks noGrp="1"/>
          </p:cNvSpPr>
          <p:nvPr>
            <p:ph type="sldNum" sz="quarter" idx="12"/>
          </p:nvPr>
        </p:nvSpPr>
        <p:spPr/>
        <p:txBody>
          <a:bodyPr/>
          <a:lstStyle/>
          <a:p>
            <a:fld id="{7E143334-4AB7-49CA-B52F-E6E20F79A69B}" type="slidenum">
              <a:rPr lang="ko-KR" altLang="en-US" smtClean="0"/>
              <a:pPr/>
              <a:t>43</a:t>
            </a:fld>
            <a:endParaRPr lang="ko-KR" altLang="en-US"/>
          </a:p>
        </p:txBody>
      </p:sp>
      <p:pic>
        <p:nvPicPr>
          <p:cNvPr id="24" name="오디오 23">
            <a:hlinkClick r:id="" action="ppaction://media"/>
            <a:extLst>
              <a:ext uri="{FF2B5EF4-FFF2-40B4-BE49-F238E27FC236}">
                <a16:creationId xmlns:a16="http://schemas.microsoft.com/office/drawing/2014/main" id="{E14365A8-22F8-A745-96AA-9339B56F9D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05027299"/>
      </p:ext>
    </p:extLst>
  </p:cSld>
  <p:clrMapOvr>
    <a:masterClrMapping/>
  </p:clrMapOvr>
  <mc:AlternateContent xmlns:mc="http://schemas.openxmlformats.org/markup-compatibility/2006">
    <mc:Choice xmlns:p14="http://schemas.microsoft.com/office/powerpoint/2010/main" Requires="p14">
      <p:transition spd="slow" p14:dur="2000" advTm="10803"/>
    </mc:Choice>
    <mc:Fallback>
      <p:transition spd="slow" advTm="10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Week 9: SW Communicates with BRAM</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5"/>
          <a:stretch>
            <a:fillRect/>
          </a:stretch>
        </p:blipFill>
        <p:spPr>
          <a:xfrm>
            <a:off x="148244" y="1770887"/>
            <a:ext cx="11895512" cy="4406076"/>
          </a:xfrm>
          <a:prstGeom prst="rect">
            <a:avLst/>
          </a:prstGeom>
          <a:noFill/>
          <a:ln>
            <a:noFill/>
          </a:ln>
        </p:spPr>
      </p:pic>
      <p:sp>
        <p:nvSpPr>
          <p:cNvPr id="5" name="슬라이드 번호 개체 틀 4"/>
          <p:cNvSpPr>
            <a:spLocks noGrp="1"/>
          </p:cNvSpPr>
          <p:nvPr>
            <p:ph type="sldNum" sz="quarter" idx="12"/>
          </p:nvPr>
        </p:nvSpPr>
        <p:spPr/>
        <p:txBody>
          <a:bodyPr/>
          <a:lstStyle/>
          <a:p>
            <a:fld id="{7E143334-4AB7-49CA-B52F-E6E20F79A69B}" type="slidenum">
              <a:rPr lang="ko-KR" altLang="en-US" smtClean="0"/>
              <a:pPr/>
              <a:t>44</a:t>
            </a:fld>
            <a:endParaRPr lang="ko-KR" altLang="en-US"/>
          </a:p>
        </p:txBody>
      </p:sp>
      <p:pic>
        <p:nvPicPr>
          <p:cNvPr id="7" name="오디오 6">
            <a:hlinkClick r:id="" action="ppaction://media"/>
            <a:extLst>
              <a:ext uri="{FF2B5EF4-FFF2-40B4-BE49-F238E27FC236}">
                <a16:creationId xmlns:a16="http://schemas.microsoft.com/office/drawing/2014/main" id="{DB8BCCB1-505C-7F49-BEC9-4DD7F7BC11D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589723055"/>
      </p:ext>
    </p:extLst>
  </p:cSld>
  <p:clrMapOvr>
    <a:masterClrMapping/>
  </p:clrMapOvr>
  <mc:AlternateContent xmlns:mc="http://schemas.openxmlformats.org/markup-compatibility/2006">
    <mc:Choice xmlns:p14="http://schemas.microsoft.com/office/powerpoint/2010/main" Requires="p14">
      <p:transition spd="slow" p14:dur="2000" advTm="3362"/>
    </mc:Choice>
    <mc:Fallback>
      <p:transition spd="slow" advTm="3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Interconnects</a:t>
            </a:r>
            <a:endParaRPr lang="ko-KR" altLang="en-US"/>
          </a:p>
        </p:txBody>
      </p:sp>
      <p:sp>
        <p:nvSpPr>
          <p:cNvPr id="3" name="내용 개체 틀 2"/>
          <p:cNvSpPr>
            <a:spLocks noGrp="1"/>
          </p:cNvSpPr>
          <p:nvPr>
            <p:ph idx="1"/>
          </p:nvPr>
        </p:nvSpPr>
        <p:spPr>
          <a:xfrm>
            <a:off x="838200" y="1825625"/>
            <a:ext cx="4040978" cy="4351338"/>
          </a:xfrm>
        </p:spPr>
        <p:txBody>
          <a:bodyPr/>
          <a:lstStyle/>
          <a:p>
            <a:r>
              <a:rPr lang="en-US" altLang="ko-KR" dirty="0"/>
              <a:t>Interconnect switches</a:t>
            </a:r>
          </a:p>
          <a:p>
            <a:pPr lvl="1"/>
            <a:r>
              <a:rPr lang="en-US" altLang="ko-KR" dirty="0"/>
              <a:t>Central Interconnect</a:t>
            </a:r>
          </a:p>
          <a:p>
            <a:pPr lvl="1"/>
            <a:r>
              <a:rPr lang="en-US" altLang="ko-KR" dirty="0"/>
              <a:t>Master Interconnect</a:t>
            </a:r>
          </a:p>
          <a:p>
            <a:pPr lvl="1"/>
            <a:r>
              <a:rPr lang="en-US" altLang="ko-KR" dirty="0"/>
              <a:t>Slave Interconnect</a:t>
            </a:r>
          </a:p>
          <a:p>
            <a:pPr lvl="1"/>
            <a:r>
              <a:rPr lang="en-US" altLang="ko-KR" dirty="0"/>
              <a:t>Memory Interconnect</a:t>
            </a:r>
          </a:p>
          <a:p>
            <a:pPr lvl="1"/>
            <a:r>
              <a:rPr lang="en-US" altLang="ko-KR" dirty="0"/>
              <a:t>OCM Interconnect</a:t>
            </a:r>
          </a:p>
        </p:txBody>
      </p:sp>
      <p:pic>
        <p:nvPicPr>
          <p:cNvPr id="4" name="그림 3"/>
          <p:cNvPicPr>
            <a:picLocks noChangeAspect="1"/>
          </p:cNvPicPr>
          <p:nvPr/>
        </p:nvPicPr>
        <p:blipFill>
          <a:blip r:embed="rId5"/>
          <a:stretch>
            <a:fillRect/>
          </a:stretch>
        </p:blipFill>
        <p:spPr>
          <a:xfrm>
            <a:off x="5268516" y="365125"/>
            <a:ext cx="6923483" cy="6492876"/>
          </a:xfrm>
          <a:prstGeom prst="rect">
            <a:avLst/>
          </a:prstGeom>
        </p:spPr>
      </p:pic>
      <p:sp>
        <p:nvSpPr>
          <p:cNvPr id="5" name="TextBox 4"/>
          <p:cNvSpPr txBox="1"/>
          <p:nvPr/>
        </p:nvSpPr>
        <p:spPr>
          <a:xfrm>
            <a:off x="9064487" y="-4207"/>
            <a:ext cx="3127513" cy="369332"/>
          </a:xfrm>
          <a:prstGeom prst="rect">
            <a:avLst/>
          </a:prstGeom>
          <a:noFill/>
        </p:spPr>
        <p:txBody>
          <a:bodyPr wrap="square" rtlCol="0">
            <a:spAutoFit/>
          </a:bodyPr>
          <a:lstStyle/>
          <a:p>
            <a:pPr algn="r"/>
            <a:r>
              <a:rPr lang="en-US" altLang="ko-KR" dirty="0"/>
              <a:t>[UG585 </a:t>
            </a:r>
            <a:r>
              <a:rPr lang="en-US" altLang="ko-KR" dirty="0" err="1"/>
              <a:t>Zynq</a:t>
            </a:r>
            <a:r>
              <a:rPr lang="en-US" altLang="ko-KR" dirty="0"/>
              <a:t> TRM, 2016]</a:t>
            </a:r>
          </a:p>
        </p:txBody>
      </p:sp>
      <p:pic>
        <p:nvPicPr>
          <p:cNvPr id="6" name="그림 5"/>
          <p:cNvPicPr>
            <a:picLocks noChangeAspect="1"/>
          </p:cNvPicPr>
          <p:nvPr/>
        </p:nvPicPr>
        <p:blipFill>
          <a:blip r:embed="rId6"/>
          <a:stretch>
            <a:fillRect/>
          </a:stretch>
        </p:blipFill>
        <p:spPr>
          <a:xfrm>
            <a:off x="103128" y="4588329"/>
            <a:ext cx="5348847" cy="1893434"/>
          </a:xfrm>
          <a:prstGeom prst="rect">
            <a:avLst/>
          </a:prstGeom>
        </p:spPr>
      </p:pic>
      <p:sp>
        <p:nvSpPr>
          <p:cNvPr id="8" name="모서리가 둥근 직사각형 7"/>
          <p:cNvSpPr/>
          <p:nvPr/>
        </p:nvSpPr>
        <p:spPr>
          <a:xfrm>
            <a:off x="1900719" y="4588329"/>
            <a:ext cx="2978459" cy="189343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모서리가 둥근 직사각형 9"/>
          <p:cNvSpPr/>
          <p:nvPr/>
        </p:nvSpPr>
        <p:spPr>
          <a:xfrm>
            <a:off x="244927" y="5483679"/>
            <a:ext cx="1436915" cy="998084"/>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모서리가 둥근 직사각형 10"/>
          <p:cNvSpPr/>
          <p:nvPr/>
        </p:nvSpPr>
        <p:spPr>
          <a:xfrm>
            <a:off x="8245927" y="1825625"/>
            <a:ext cx="1063567" cy="792389"/>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모서리가 둥근 직사각형 12"/>
          <p:cNvSpPr/>
          <p:nvPr/>
        </p:nvSpPr>
        <p:spPr>
          <a:xfrm>
            <a:off x="10685123" y="516496"/>
            <a:ext cx="950787" cy="81914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pPr/>
              <a:t>45</a:t>
            </a:fld>
            <a:endParaRPr lang="ko-KR" altLang="en-US"/>
          </a:p>
        </p:txBody>
      </p:sp>
      <p:pic>
        <p:nvPicPr>
          <p:cNvPr id="12" name="오디오 11">
            <a:hlinkClick r:id="" action="ppaction://media"/>
            <a:extLst>
              <a:ext uri="{FF2B5EF4-FFF2-40B4-BE49-F238E27FC236}">
                <a16:creationId xmlns:a16="http://schemas.microsoft.com/office/drawing/2014/main" id="{7A426110-1015-1F4F-932A-9F947F2BA01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801687669"/>
      </p:ext>
    </p:extLst>
  </p:cSld>
  <p:clrMapOvr>
    <a:masterClrMapping/>
  </p:clrMapOvr>
  <mc:AlternateContent xmlns:mc="http://schemas.openxmlformats.org/markup-compatibility/2006">
    <mc:Choice xmlns:p14="http://schemas.microsoft.com/office/powerpoint/2010/main" Requires="p14">
      <p:transition spd="slow" p14:dur="2000" advTm="18365"/>
    </mc:Choice>
    <mc:Fallback>
      <p:transition spd="slow" advTm="18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Week 9: SW Communicates with BRAM</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5"/>
          <a:stretch>
            <a:fillRect/>
          </a:stretch>
        </p:blipFill>
        <p:spPr>
          <a:xfrm>
            <a:off x="148244" y="1770887"/>
            <a:ext cx="11895512" cy="4406076"/>
          </a:xfrm>
          <a:prstGeom prst="rect">
            <a:avLst/>
          </a:prstGeom>
          <a:noFill/>
          <a:ln>
            <a:noFill/>
          </a:ln>
        </p:spPr>
      </p:pic>
      <p:sp>
        <p:nvSpPr>
          <p:cNvPr id="5" name="자유형 4"/>
          <p:cNvSpPr/>
          <p:nvPr/>
        </p:nvSpPr>
        <p:spPr>
          <a:xfrm>
            <a:off x="1986337" y="2270588"/>
            <a:ext cx="8219326" cy="2397867"/>
          </a:xfrm>
          <a:custGeom>
            <a:avLst/>
            <a:gdLst>
              <a:gd name="connsiteX0" fmla="*/ 0 w 8219326"/>
              <a:gd name="connsiteY0" fmla="*/ 2363057 h 2428689"/>
              <a:gd name="connsiteX1" fmla="*/ 914400 w 8219326"/>
              <a:gd name="connsiteY1" fmla="*/ 2383605 h 2428689"/>
              <a:gd name="connsiteX2" fmla="*/ 1027416 w 8219326"/>
              <a:gd name="connsiteY2" fmla="*/ 2393879 h 2428689"/>
              <a:gd name="connsiteX3" fmla="*/ 1099335 w 8219326"/>
              <a:gd name="connsiteY3" fmla="*/ 2404153 h 2428689"/>
              <a:gd name="connsiteX4" fmla="*/ 1407560 w 8219326"/>
              <a:gd name="connsiteY4" fmla="*/ 2414427 h 2428689"/>
              <a:gd name="connsiteX5" fmla="*/ 1890445 w 8219326"/>
              <a:gd name="connsiteY5" fmla="*/ 2414427 h 2428689"/>
              <a:gd name="connsiteX6" fmla="*/ 1952090 w 8219326"/>
              <a:gd name="connsiteY6" fmla="*/ 2393879 h 2428689"/>
              <a:gd name="connsiteX7" fmla="*/ 1982913 w 8219326"/>
              <a:gd name="connsiteY7" fmla="*/ 2383605 h 2428689"/>
              <a:gd name="connsiteX8" fmla="*/ 2054832 w 8219326"/>
              <a:gd name="connsiteY8" fmla="*/ 2321960 h 2428689"/>
              <a:gd name="connsiteX9" fmla="*/ 2085654 w 8219326"/>
              <a:gd name="connsiteY9" fmla="*/ 2291137 h 2428689"/>
              <a:gd name="connsiteX10" fmla="*/ 2095928 w 8219326"/>
              <a:gd name="connsiteY10" fmla="*/ 2260315 h 2428689"/>
              <a:gd name="connsiteX11" fmla="*/ 2106203 w 8219326"/>
              <a:gd name="connsiteY11" fmla="*/ 2188396 h 2428689"/>
              <a:gd name="connsiteX12" fmla="*/ 2116477 w 8219326"/>
              <a:gd name="connsiteY12" fmla="*/ 2137025 h 2428689"/>
              <a:gd name="connsiteX13" fmla="*/ 2126751 w 8219326"/>
              <a:gd name="connsiteY13" fmla="*/ 1849349 h 2428689"/>
              <a:gd name="connsiteX14" fmla="*/ 2137025 w 8219326"/>
              <a:gd name="connsiteY14" fmla="*/ 1746607 h 2428689"/>
              <a:gd name="connsiteX15" fmla="*/ 2116477 w 8219326"/>
              <a:gd name="connsiteY15" fmla="*/ 267128 h 2428689"/>
              <a:gd name="connsiteX16" fmla="*/ 2126751 w 8219326"/>
              <a:gd name="connsiteY16" fmla="*/ 61645 h 2428689"/>
              <a:gd name="connsiteX17" fmla="*/ 2157573 w 8219326"/>
              <a:gd name="connsiteY17" fmla="*/ 10274 h 2428689"/>
              <a:gd name="connsiteX18" fmla="*/ 2188396 w 8219326"/>
              <a:gd name="connsiteY18" fmla="*/ 0 h 2428689"/>
              <a:gd name="connsiteX19" fmla="*/ 2352782 w 8219326"/>
              <a:gd name="connsiteY19" fmla="*/ 10274 h 2428689"/>
              <a:gd name="connsiteX20" fmla="*/ 2373331 w 8219326"/>
              <a:gd name="connsiteY20" fmla="*/ 30823 h 2428689"/>
              <a:gd name="connsiteX21" fmla="*/ 2434976 w 8219326"/>
              <a:gd name="connsiteY21" fmla="*/ 41097 h 2428689"/>
              <a:gd name="connsiteX22" fmla="*/ 2496620 w 8219326"/>
              <a:gd name="connsiteY22" fmla="*/ 61645 h 2428689"/>
              <a:gd name="connsiteX23" fmla="*/ 2527443 w 8219326"/>
              <a:gd name="connsiteY23" fmla="*/ 71919 h 2428689"/>
              <a:gd name="connsiteX24" fmla="*/ 2568540 w 8219326"/>
              <a:gd name="connsiteY24" fmla="*/ 92468 h 2428689"/>
              <a:gd name="connsiteX25" fmla="*/ 2609636 w 8219326"/>
              <a:gd name="connsiteY25" fmla="*/ 102742 h 2428689"/>
              <a:gd name="connsiteX26" fmla="*/ 2640459 w 8219326"/>
              <a:gd name="connsiteY26" fmla="*/ 113016 h 2428689"/>
              <a:gd name="connsiteX27" fmla="*/ 2732926 w 8219326"/>
              <a:gd name="connsiteY27" fmla="*/ 143839 h 2428689"/>
              <a:gd name="connsiteX28" fmla="*/ 2804845 w 8219326"/>
              <a:gd name="connsiteY28" fmla="*/ 174661 h 2428689"/>
              <a:gd name="connsiteX29" fmla="*/ 2866490 w 8219326"/>
              <a:gd name="connsiteY29" fmla="*/ 195209 h 2428689"/>
              <a:gd name="connsiteX30" fmla="*/ 3071973 w 8219326"/>
              <a:gd name="connsiteY30" fmla="*/ 215758 h 2428689"/>
              <a:gd name="connsiteX31" fmla="*/ 3236360 w 8219326"/>
              <a:gd name="connsiteY31" fmla="*/ 246580 h 2428689"/>
              <a:gd name="connsiteX32" fmla="*/ 3349376 w 8219326"/>
              <a:gd name="connsiteY32" fmla="*/ 267128 h 2428689"/>
              <a:gd name="connsiteX33" fmla="*/ 3513762 w 8219326"/>
              <a:gd name="connsiteY33" fmla="*/ 287677 h 2428689"/>
              <a:gd name="connsiteX34" fmla="*/ 3616504 w 8219326"/>
              <a:gd name="connsiteY34" fmla="*/ 308225 h 2428689"/>
              <a:gd name="connsiteX35" fmla="*/ 3647326 w 8219326"/>
              <a:gd name="connsiteY35" fmla="*/ 318499 h 2428689"/>
              <a:gd name="connsiteX36" fmla="*/ 3708971 w 8219326"/>
              <a:gd name="connsiteY36" fmla="*/ 359596 h 2428689"/>
              <a:gd name="connsiteX37" fmla="*/ 3770616 w 8219326"/>
              <a:gd name="connsiteY37" fmla="*/ 400692 h 2428689"/>
              <a:gd name="connsiteX38" fmla="*/ 3801438 w 8219326"/>
              <a:gd name="connsiteY38" fmla="*/ 462337 h 2428689"/>
              <a:gd name="connsiteX39" fmla="*/ 3811713 w 8219326"/>
              <a:gd name="connsiteY39" fmla="*/ 493160 h 2428689"/>
              <a:gd name="connsiteX40" fmla="*/ 3893906 w 8219326"/>
              <a:gd name="connsiteY40" fmla="*/ 565079 h 2428689"/>
              <a:gd name="connsiteX41" fmla="*/ 3955551 w 8219326"/>
              <a:gd name="connsiteY41" fmla="*/ 585627 h 2428689"/>
              <a:gd name="connsiteX42" fmla="*/ 4027470 w 8219326"/>
              <a:gd name="connsiteY42" fmla="*/ 616450 h 2428689"/>
              <a:gd name="connsiteX43" fmla="*/ 4068567 w 8219326"/>
              <a:gd name="connsiteY43" fmla="*/ 636998 h 2428689"/>
              <a:gd name="connsiteX44" fmla="*/ 4171308 w 8219326"/>
              <a:gd name="connsiteY44" fmla="*/ 667821 h 2428689"/>
              <a:gd name="connsiteX45" fmla="*/ 4202131 w 8219326"/>
              <a:gd name="connsiteY45" fmla="*/ 678095 h 2428689"/>
              <a:gd name="connsiteX46" fmla="*/ 4500081 w 8219326"/>
              <a:gd name="connsiteY46" fmla="*/ 667821 h 2428689"/>
              <a:gd name="connsiteX47" fmla="*/ 4685016 w 8219326"/>
              <a:gd name="connsiteY47" fmla="*/ 678095 h 2428689"/>
              <a:gd name="connsiteX48" fmla="*/ 4736387 w 8219326"/>
              <a:gd name="connsiteY48" fmla="*/ 688369 h 2428689"/>
              <a:gd name="connsiteX49" fmla="*/ 5054886 w 8219326"/>
              <a:gd name="connsiteY49" fmla="*/ 698643 h 2428689"/>
              <a:gd name="connsiteX50" fmla="*/ 5126805 w 8219326"/>
              <a:gd name="connsiteY50" fmla="*/ 708917 h 2428689"/>
              <a:gd name="connsiteX51" fmla="*/ 5208998 w 8219326"/>
              <a:gd name="connsiteY51" fmla="*/ 719191 h 2428689"/>
              <a:gd name="connsiteX52" fmla="*/ 5322014 w 8219326"/>
              <a:gd name="connsiteY52" fmla="*/ 750014 h 2428689"/>
              <a:gd name="connsiteX53" fmla="*/ 5373385 w 8219326"/>
              <a:gd name="connsiteY53" fmla="*/ 760288 h 2428689"/>
              <a:gd name="connsiteX54" fmla="*/ 5404207 w 8219326"/>
              <a:gd name="connsiteY54" fmla="*/ 770562 h 2428689"/>
              <a:gd name="connsiteX55" fmla="*/ 5517223 w 8219326"/>
              <a:gd name="connsiteY55" fmla="*/ 791110 h 2428689"/>
              <a:gd name="connsiteX56" fmla="*/ 5619964 w 8219326"/>
              <a:gd name="connsiteY56" fmla="*/ 821933 h 2428689"/>
              <a:gd name="connsiteX57" fmla="*/ 5650787 w 8219326"/>
              <a:gd name="connsiteY57" fmla="*/ 832207 h 2428689"/>
              <a:gd name="connsiteX58" fmla="*/ 5722706 w 8219326"/>
              <a:gd name="connsiteY58" fmla="*/ 842481 h 2428689"/>
              <a:gd name="connsiteX59" fmla="*/ 5866544 w 8219326"/>
              <a:gd name="connsiteY59" fmla="*/ 883578 h 2428689"/>
              <a:gd name="connsiteX60" fmla="*/ 5948737 w 8219326"/>
              <a:gd name="connsiteY60" fmla="*/ 893852 h 2428689"/>
              <a:gd name="connsiteX61" fmla="*/ 6061753 w 8219326"/>
              <a:gd name="connsiteY61" fmla="*/ 924674 h 2428689"/>
              <a:gd name="connsiteX62" fmla="*/ 6113124 w 8219326"/>
              <a:gd name="connsiteY62" fmla="*/ 945223 h 2428689"/>
              <a:gd name="connsiteX63" fmla="*/ 6256962 w 8219326"/>
              <a:gd name="connsiteY63" fmla="*/ 965771 h 2428689"/>
              <a:gd name="connsiteX64" fmla="*/ 6524090 w 8219326"/>
              <a:gd name="connsiteY64" fmla="*/ 945223 h 2428689"/>
              <a:gd name="connsiteX65" fmla="*/ 6626832 w 8219326"/>
              <a:gd name="connsiteY65" fmla="*/ 914400 h 2428689"/>
              <a:gd name="connsiteX66" fmla="*/ 6657654 w 8219326"/>
              <a:gd name="connsiteY66" fmla="*/ 904126 h 2428689"/>
              <a:gd name="connsiteX67" fmla="*/ 6852863 w 8219326"/>
              <a:gd name="connsiteY67" fmla="*/ 883578 h 2428689"/>
              <a:gd name="connsiteX68" fmla="*/ 7325474 w 8219326"/>
              <a:gd name="connsiteY68" fmla="*/ 893852 h 2428689"/>
              <a:gd name="connsiteX69" fmla="*/ 7438490 w 8219326"/>
              <a:gd name="connsiteY69" fmla="*/ 904126 h 2428689"/>
              <a:gd name="connsiteX70" fmla="*/ 8219326 w 8219326"/>
              <a:gd name="connsiteY70" fmla="*/ 914400 h 242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19326" h="2428689">
                <a:moveTo>
                  <a:pt x="0" y="2363057"/>
                </a:moveTo>
                <a:lnTo>
                  <a:pt x="914400" y="2383605"/>
                </a:lnTo>
                <a:cubicBezTo>
                  <a:pt x="952198" y="2385087"/>
                  <a:pt x="989820" y="2389702"/>
                  <a:pt x="1027416" y="2393879"/>
                </a:cubicBezTo>
                <a:cubicBezTo>
                  <a:pt x="1051484" y="2396553"/>
                  <a:pt x="1075154" y="2402846"/>
                  <a:pt x="1099335" y="2404153"/>
                </a:cubicBezTo>
                <a:cubicBezTo>
                  <a:pt x="1201984" y="2409702"/>
                  <a:pt x="1304818" y="2411002"/>
                  <a:pt x="1407560" y="2414427"/>
                </a:cubicBezTo>
                <a:cubicBezTo>
                  <a:pt x="1611068" y="2431386"/>
                  <a:pt x="1603850" y="2435397"/>
                  <a:pt x="1890445" y="2414427"/>
                </a:cubicBezTo>
                <a:cubicBezTo>
                  <a:pt x="1912047" y="2412846"/>
                  <a:pt x="1931542" y="2400728"/>
                  <a:pt x="1952090" y="2393879"/>
                </a:cubicBezTo>
                <a:lnTo>
                  <a:pt x="1982913" y="2383605"/>
                </a:lnTo>
                <a:cubicBezTo>
                  <a:pt x="2029853" y="2352312"/>
                  <a:pt x="2005006" y="2371787"/>
                  <a:pt x="2054832" y="2321960"/>
                </a:cubicBezTo>
                <a:lnTo>
                  <a:pt x="2085654" y="2291137"/>
                </a:lnTo>
                <a:cubicBezTo>
                  <a:pt x="2089079" y="2280863"/>
                  <a:pt x="2093804" y="2270934"/>
                  <a:pt x="2095928" y="2260315"/>
                </a:cubicBezTo>
                <a:cubicBezTo>
                  <a:pt x="2100677" y="2236569"/>
                  <a:pt x="2102222" y="2212283"/>
                  <a:pt x="2106203" y="2188396"/>
                </a:cubicBezTo>
                <a:cubicBezTo>
                  <a:pt x="2109074" y="2171171"/>
                  <a:pt x="2113052" y="2154149"/>
                  <a:pt x="2116477" y="2137025"/>
                </a:cubicBezTo>
                <a:cubicBezTo>
                  <a:pt x="2119902" y="2041133"/>
                  <a:pt x="2121708" y="1945170"/>
                  <a:pt x="2126751" y="1849349"/>
                </a:cubicBezTo>
                <a:cubicBezTo>
                  <a:pt x="2128560" y="1814978"/>
                  <a:pt x="2137025" y="1781025"/>
                  <a:pt x="2137025" y="1746607"/>
                </a:cubicBezTo>
                <a:cubicBezTo>
                  <a:pt x="2137025" y="731914"/>
                  <a:pt x="2139851" y="874860"/>
                  <a:pt x="2116477" y="267128"/>
                </a:cubicBezTo>
                <a:cubicBezTo>
                  <a:pt x="2119902" y="198634"/>
                  <a:pt x="2120810" y="129967"/>
                  <a:pt x="2126751" y="61645"/>
                </a:cubicBezTo>
                <a:cubicBezTo>
                  <a:pt x="2128530" y="41183"/>
                  <a:pt x="2139705" y="20995"/>
                  <a:pt x="2157573" y="10274"/>
                </a:cubicBezTo>
                <a:cubicBezTo>
                  <a:pt x="2166860" y="4702"/>
                  <a:pt x="2178122" y="3425"/>
                  <a:pt x="2188396" y="0"/>
                </a:cubicBezTo>
                <a:cubicBezTo>
                  <a:pt x="2243191" y="3425"/>
                  <a:pt x="2298627" y="1248"/>
                  <a:pt x="2352782" y="10274"/>
                </a:cubicBezTo>
                <a:cubicBezTo>
                  <a:pt x="2362337" y="11867"/>
                  <a:pt x="2364261" y="27422"/>
                  <a:pt x="2373331" y="30823"/>
                </a:cubicBezTo>
                <a:cubicBezTo>
                  <a:pt x="2392836" y="38138"/>
                  <a:pt x="2414428" y="37672"/>
                  <a:pt x="2434976" y="41097"/>
                </a:cubicBezTo>
                <a:lnTo>
                  <a:pt x="2496620" y="61645"/>
                </a:lnTo>
                <a:cubicBezTo>
                  <a:pt x="2506894" y="65070"/>
                  <a:pt x="2517756" y="67076"/>
                  <a:pt x="2527443" y="71919"/>
                </a:cubicBezTo>
                <a:cubicBezTo>
                  <a:pt x="2541142" y="78769"/>
                  <a:pt x="2554199" y="87090"/>
                  <a:pt x="2568540" y="92468"/>
                </a:cubicBezTo>
                <a:cubicBezTo>
                  <a:pt x="2581761" y="97426"/>
                  <a:pt x="2596059" y="98863"/>
                  <a:pt x="2609636" y="102742"/>
                </a:cubicBezTo>
                <a:cubicBezTo>
                  <a:pt x="2620049" y="105717"/>
                  <a:pt x="2630318" y="109213"/>
                  <a:pt x="2640459" y="113016"/>
                </a:cubicBezTo>
                <a:cubicBezTo>
                  <a:pt x="2717841" y="142034"/>
                  <a:pt x="2664060" y="126621"/>
                  <a:pt x="2732926" y="143839"/>
                </a:cubicBezTo>
                <a:cubicBezTo>
                  <a:pt x="2781827" y="176439"/>
                  <a:pt x="2744532" y="156567"/>
                  <a:pt x="2804845" y="174661"/>
                </a:cubicBezTo>
                <a:cubicBezTo>
                  <a:pt x="2825591" y="180885"/>
                  <a:pt x="2845942" y="188360"/>
                  <a:pt x="2866490" y="195209"/>
                </a:cubicBezTo>
                <a:cubicBezTo>
                  <a:pt x="2952640" y="223925"/>
                  <a:pt x="2886508" y="204847"/>
                  <a:pt x="3071973" y="215758"/>
                </a:cubicBezTo>
                <a:cubicBezTo>
                  <a:pt x="3126769" y="226032"/>
                  <a:pt x="3182274" y="233059"/>
                  <a:pt x="3236360" y="246580"/>
                </a:cubicBezTo>
                <a:cubicBezTo>
                  <a:pt x="3293797" y="260939"/>
                  <a:pt x="3275744" y="257924"/>
                  <a:pt x="3349376" y="267128"/>
                </a:cubicBezTo>
                <a:cubicBezTo>
                  <a:pt x="3411516" y="274896"/>
                  <a:pt x="3453618" y="277064"/>
                  <a:pt x="3513762" y="287677"/>
                </a:cubicBezTo>
                <a:cubicBezTo>
                  <a:pt x="3548156" y="293746"/>
                  <a:pt x="3583371" y="297181"/>
                  <a:pt x="3616504" y="308225"/>
                </a:cubicBezTo>
                <a:lnTo>
                  <a:pt x="3647326" y="318499"/>
                </a:lnTo>
                <a:cubicBezTo>
                  <a:pt x="3686570" y="357745"/>
                  <a:pt x="3646772" y="322277"/>
                  <a:pt x="3708971" y="359596"/>
                </a:cubicBezTo>
                <a:cubicBezTo>
                  <a:pt x="3730148" y="372302"/>
                  <a:pt x="3770616" y="400692"/>
                  <a:pt x="3770616" y="400692"/>
                </a:cubicBezTo>
                <a:cubicBezTo>
                  <a:pt x="3796438" y="478161"/>
                  <a:pt x="3761607" y="382677"/>
                  <a:pt x="3801438" y="462337"/>
                </a:cubicBezTo>
                <a:cubicBezTo>
                  <a:pt x="3806281" y="472024"/>
                  <a:pt x="3805215" y="484496"/>
                  <a:pt x="3811713" y="493160"/>
                </a:cubicBezTo>
                <a:cubicBezTo>
                  <a:pt x="3824288" y="509927"/>
                  <a:pt x="3867167" y="553195"/>
                  <a:pt x="3893906" y="565079"/>
                </a:cubicBezTo>
                <a:cubicBezTo>
                  <a:pt x="3913699" y="573876"/>
                  <a:pt x="3935643" y="577095"/>
                  <a:pt x="3955551" y="585627"/>
                </a:cubicBezTo>
                <a:cubicBezTo>
                  <a:pt x="3979524" y="595901"/>
                  <a:pt x="4003726" y="605657"/>
                  <a:pt x="4027470" y="616450"/>
                </a:cubicBezTo>
                <a:cubicBezTo>
                  <a:pt x="4041413" y="622788"/>
                  <a:pt x="4054347" y="631310"/>
                  <a:pt x="4068567" y="636998"/>
                </a:cubicBezTo>
                <a:cubicBezTo>
                  <a:pt x="4129596" y="661410"/>
                  <a:pt x="4118332" y="652685"/>
                  <a:pt x="4171308" y="667821"/>
                </a:cubicBezTo>
                <a:cubicBezTo>
                  <a:pt x="4181721" y="670796"/>
                  <a:pt x="4191857" y="674670"/>
                  <a:pt x="4202131" y="678095"/>
                </a:cubicBezTo>
                <a:cubicBezTo>
                  <a:pt x="4301448" y="674670"/>
                  <a:pt x="4400705" y="667821"/>
                  <a:pt x="4500081" y="667821"/>
                </a:cubicBezTo>
                <a:cubicBezTo>
                  <a:pt x="4561821" y="667821"/>
                  <a:pt x="4623508" y="672747"/>
                  <a:pt x="4685016" y="678095"/>
                </a:cubicBezTo>
                <a:cubicBezTo>
                  <a:pt x="4702413" y="679608"/>
                  <a:pt x="4718951" y="687400"/>
                  <a:pt x="4736387" y="688369"/>
                </a:cubicBezTo>
                <a:cubicBezTo>
                  <a:pt x="4842445" y="694261"/>
                  <a:pt x="4948720" y="695218"/>
                  <a:pt x="5054886" y="698643"/>
                </a:cubicBezTo>
                <a:lnTo>
                  <a:pt x="5126805" y="708917"/>
                </a:lnTo>
                <a:cubicBezTo>
                  <a:pt x="5154174" y="712566"/>
                  <a:pt x="5181763" y="714652"/>
                  <a:pt x="5208998" y="719191"/>
                </a:cubicBezTo>
                <a:cubicBezTo>
                  <a:pt x="5229735" y="722647"/>
                  <a:pt x="5315173" y="748304"/>
                  <a:pt x="5322014" y="750014"/>
                </a:cubicBezTo>
                <a:cubicBezTo>
                  <a:pt x="5338955" y="754249"/>
                  <a:pt x="5356444" y="756053"/>
                  <a:pt x="5373385" y="760288"/>
                </a:cubicBezTo>
                <a:cubicBezTo>
                  <a:pt x="5383891" y="762915"/>
                  <a:pt x="5393701" y="767935"/>
                  <a:pt x="5404207" y="770562"/>
                </a:cubicBezTo>
                <a:cubicBezTo>
                  <a:pt x="5432925" y="777742"/>
                  <a:pt x="5489744" y="786530"/>
                  <a:pt x="5517223" y="791110"/>
                </a:cubicBezTo>
                <a:cubicBezTo>
                  <a:pt x="5663688" y="839933"/>
                  <a:pt x="5511293" y="790884"/>
                  <a:pt x="5619964" y="821933"/>
                </a:cubicBezTo>
                <a:cubicBezTo>
                  <a:pt x="5630377" y="824908"/>
                  <a:pt x="5640167" y="830083"/>
                  <a:pt x="5650787" y="832207"/>
                </a:cubicBezTo>
                <a:cubicBezTo>
                  <a:pt x="5674533" y="836956"/>
                  <a:pt x="5698733" y="839056"/>
                  <a:pt x="5722706" y="842481"/>
                </a:cubicBezTo>
                <a:cubicBezTo>
                  <a:pt x="5777222" y="860654"/>
                  <a:pt x="5807565" y="872519"/>
                  <a:pt x="5866544" y="883578"/>
                </a:cubicBezTo>
                <a:cubicBezTo>
                  <a:pt x="5893682" y="888666"/>
                  <a:pt x="5921599" y="888764"/>
                  <a:pt x="5948737" y="893852"/>
                </a:cubicBezTo>
                <a:cubicBezTo>
                  <a:pt x="5977149" y="899179"/>
                  <a:pt x="6028792" y="912313"/>
                  <a:pt x="6061753" y="924674"/>
                </a:cubicBezTo>
                <a:cubicBezTo>
                  <a:pt x="6079022" y="931150"/>
                  <a:pt x="6095077" y="941424"/>
                  <a:pt x="6113124" y="945223"/>
                </a:cubicBezTo>
                <a:cubicBezTo>
                  <a:pt x="6160518" y="955201"/>
                  <a:pt x="6256962" y="965771"/>
                  <a:pt x="6256962" y="965771"/>
                </a:cubicBezTo>
                <a:cubicBezTo>
                  <a:pt x="6335353" y="961160"/>
                  <a:pt x="6441312" y="957958"/>
                  <a:pt x="6524090" y="945223"/>
                </a:cubicBezTo>
                <a:cubicBezTo>
                  <a:pt x="6552931" y="940786"/>
                  <a:pt x="6602824" y="922403"/>
                  <a:pt x="6626832" y="914400"/>
                </a:cubicBezTo>
                <a:cubicBezTo>
                  <a:pt x="6637106" y="910975"/>
                  <a:pt x="6647035" y="906250"/>
                  <a:pt x="6657654" y="904126"/>
                </a:cubicBezTo>
                <a:cubicBezTo>
                  <a:pt x="6756160" y="884425"/>
                  <a:pt x="6691607" y="895096"/>
                  <a:pt x="6852863" y="883578"/>
                </a:cubicBezTo>
                <a:lnTo>
                  <a:pt x="7325474" y="893852"/>
                </a:lnTo>
                <a:cubicBezTo>
                  <a:pt x="7363278" y="895178"/>
                  <a:pt x="7400673" y="903236"/>
                  <a:pt x="7438490" y="904126"/>
                </a:cubicBezTo>
                <a:cubicBezTo>
                  <a:pt x="7698719" y="910249"/>
                  <a:pt x="7959025" y="914400"/>
                  <a:pt x="8219326" y="91440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p:cNvSpPr txBox="1"/>
          <p:nvPr/>
        </p:nvSpPr>
        <p:spPr>
          <a:xfrm>
            <a:off x="5558318" y="5113418"/>
            <a:ext cx="5078826" cy="646331"/>
          </a:xfrm>
          <a:prstGeom prst="rect">
            <a:avLst/>
          </a:prstGeom>
          <a:noFill/>
        </p:spPr>
        <p:txBody>
          <a:bodyPr wrap="none" rtlCol="0">
            <a:spAutoFit/>
          </a:bodyPr>
          <a:lstStyle/>
          <a:p>
            <a:r>
              <a:rPr lang="en-US" altLang="ko-KR" dirty="0"/>
              <a:t>for (</a:t>
            </a:r>
            <a:r>
              <a:rPr lang="en-US" altLang="ko-KR" dirty="0" err="1"/>
              <a:t>i</a:t>
            </a:r>
            <a:r>
              <a:rPr lang="en-US" altLang="ko-KR" dirty="0"/>
              <a:t> = 0; </a:t>
            </a:r>
            <a:r>
              <a:rPr lang="en-US" altLang="ko-KR" dirty="0" err="1"/>
              <a:t>i</a:t>
            </a:r>
            <a:r>
              <a:rPr lang="en-US" altLang="ko-KR" dirty="0"/>
              <a:t> &lt; SIZE; </a:t>
            </a:r>
            <a:r>
              <a:rPr lang="en-US" altLang="ko-KR" dirty="0" err="1"/>
              <a:t>i</a:t>
            </a:r>
            <a:r>
              <a:rPr lang="en-US" altLang="ko-KR" dirty="0"/>
              <a:t>++)</a:t>
            </a:r>
          </a:p>
          <a:p>
            <a:r>
              <a:rPr lang="en-US" altLang="ko-KR" dirty="0"/>
              <a:t>   </a:t>
            </a:r>
            <a:r>
              <a:rPr lang="en-US" altLang="ko-KR" dirty="0" err="1"/>
              <a:t>printf</a:t>
            </a:r>
            <a:r>
              <a:rPr lang="en-US" altLang="ko-KR" dirty="0"/>
              <a:t>("%-10d%-10X\n", </a:t>
            </a:r>
            <a:r>
              <a:rPr lang="en-US" altLang="ko-KR" dirty="0" err="1"/>
              <a:t>i</a:t>
            </a:r>
            <a:r>
              <a:rPr lang="en-US" altLang="ko-KR" dirty="0"/>
              <a:t>, </a:t>
            </a:r>
            <a:r>
              <a:rPr lang="en-US" altLang="ko-KR" dirty="0">
                <a:solidFill>
                  <a:srgbClr val="FF0000"/>
                </a:solidFill>
              </a:rPr>
              <a:t>*(</a:t>
            </a:r>
            <a:r>
              <a:rPr lang="en-US" altLang="ko-KR" dirty="0" err="1">
                <a:solidFill>
                  <a:srgbClr val="FF0000"/>
                </a:solidFill>
              </a:rPr>
              <a:t>fpga_bram</a:t>
            </a:r>
            <a:r>
              <a:rPr lang="en-US" altLang="ko-KR" dirty="0">
                <a:solidFill>
                  <a:srgbClr val="FF0000"/>
                </a:solidFill>
              </a:rPr>
              <a:t> + </a:t>
            </a:r>
            <a:r>
              <a:rPr lang="en-US" altLang="ko-KR" dirty="0" err="1">
                <a:solidFill>
                  <a:srgbClr val="FF0000"/>
                </a:solidFill>
              </a:rPr>
              <a:t>i</a:t>
            </a:r>
            <a:r>
              <a:rPr lang="en-US" altLang="ko-KR" dirty="0">
                <a:solidFill>
                  <a:srgbClr val="FF0000"/>
                </a:solidFill>
              </a:rPr>
              <a:t>)</a:t>
            </a:r>
            <a:r>
              <a:rPr lang="en-US" altLang="ko-KR" dirty="0"/>
              <a:t>);</a:t>
            </a:r>
          </a:p>
        </p:txBody>
      </p:sp>
      <p:sp>
        <p:nvSpPr>
          <p:cNvPr id="7" name="슬라이드 번호 개체 틀 6"/>
          <p:cNvSpPr>
            <a:spLocks noGrp="1"/>
          </p:cNvSpPr>
          <p:nvPr>
            <p:ph type="sldNum" sz="quarter" idx="12"/>
          </p:nvPr>
        </p:nvSpPr>
        <p:spPr/>
        <p:txBody>
          <a:bodyPr/>
          <a:lstStyle/>
          <a:p>
            <a:fld id="{7E143334-4AB7-49CA-B52F-E6E20F79A69B}" type="slidenum">
              <a:rPr lang="ko-KR" altLang="en-US" smtClean="0"/>
              <a:pPr/>
              <a:t>46</a:t>
            </a:fld>
            <a:endParaRPr lang="ko-KR" altLang="en-US"/>
          </a:p>
        </p:txBody>
      </p:sp>
      <p:pic>
        <p:nvPicPr>
          <p:cNvPr id="9" name="오디오 8">
            <a:hlinkClick r:id="" action="ppaction://media"/>
            <a:extLst>
              <a:ext uri="{FF2B5EF4-FFF2-40B4-BE49-F238E27FC236}">
                <a16:creationId xmlns:a16="http://schemas.microsoft.com/office/drawing/2014/main" id="{CFFEB6B2-8EB8-B644-950B-CD042F17C54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09914886"/>
      </p:ext>
    </p:extLst>
  </p:cSld>
  <p:clrMapOvr>
    <a:masterClrMapping/>
  </p:clrMapOvr>
  <mc:AlternateContent xmlns:mc="http://schemas.openxmlformats.org/markup-compatibility/2006">
    <mc:Choice xmlns:p14="http://schemas.microsoft.com/office/powerpoint/2010/main" Requires="p14">
      <p:transition spd="slow" p14:dur="2000" advTm="37879"/>
    </mc:Choice>
    <mc:Fallback>
      <p:transition spd="slow" advTm="37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Interconnects</a:t>
            </a:r>
            <a:endParaRPr lang="ko-KR" altLang="en-US"/>
          </a:p>
        </p:txBody>
      </p:sp>
      <p:sp>
        <p:nvSpPr>
          <p:cNvPr id="3" name="내용 개체 틀 2"/>
          <p:cNvSpPr>
            <a:spLocks noGrp="1"/>
          </p:cNvSpPr>
          <p:nvPr>
            <p:ph idx="1"/>
          </p:nvPr>
        </p:nvSpPr>
        <p:spPr>
          <a:xfrm>
            <a:off x="838200" y="1825625"/>
            <a:ext cx="4040978" cy="4351338"/>
          </a:xfrm>
        </p:spPr>
        <p:txBody>
          <a:bodyPr/>
          <a:lstStyle/>
          <a:p>
            <a:r>
              <a:rPr lang="en-US" altLang="ko-KR" dirty="0"/>
              <a:t>Interconnect switches</a:t>
            </a:r>
          </a:p>
          <a:p>
            <a:pPr lvl="1"/>
            <a:r>
              <a:rPr lang="en-US" altLang="ko-KR" dirty="0"/>
              <a:t>Central Interconnect</a:t>
            </a:r>
          </a:p>
          <a:p>
            <a:pPr lvl="1"/>
            <a:r>
              <a:rPr lang="en-US" altLang="ko-KR" dirty="0"/>
              <a:t>Master Interconnect</a:t>
            </a:r>
          </a:p>
          <a:p>
            <a:pPr lvl="1"/>
            <a:r>
              <a:rPr lang="en-US" altLang="ko-KR" dirty="0"/>
              <a:t>Slave Interconnect</a:t>
            </a:r>
          </a:p>
          <a:p>
            <a:pPr lvl="1"/>
            <a:r>
              <a:rPr lang="en-US" altLang="ko-KR" dirty="0"/>
              <a:t>Memory Interconnect</a:t>
            </a:r>
          </a:p>
          <a:p>
            <a:pPr lvl="1"/>
            <a:r>
              <a:rPr lang="en-US" altLang="ko-KR" dirty="0"/>
              <a:t>OCM Interconnect</a:t>
            </a:r>
          </a:p>
        </p:txBody>
      </p:sp>
      <p:pic>
        <p:nvPicPr>
          <p:cNvPr id="4" name="그림 3"/>
          <p:cNvPicPr>
            <a:picLocks noChangeAspect="1"/>
          </p:cNvPicPr>
          <p:nvPr/>
        </p:nvPicPr>
        <p:blipFill>
          <a:blip r:embed="rId5"/>
          <a:stretch>
            <a:fillRect/>
          </a:stretch>
        </p:blipFill>
        <p:spPr>
          <a:xfrm>
            <a:off x="5268516" y="365125"/>
            <a:ext cx="6923483" cy="6492876"/>
          </a:xfrm>
          <a:prstGeom prst="rect">
            <a:avLst/>
          </a:prstGeom>
        </p:spPr>
      </p:pic>
      <p:sp>
        <p:nvSpPr>
          <p:cNvPr id="5" name="TextBox 4"/>
          <p:cNvSpPr txBox="1"/>
          <p:nvPr/>
        </p:nvSpPr>
        <p:spPr>
          <a:xfrm>
            <a:off x="9064487" y="-4207"/>
            <a:ext cx="3127513" cy="369332"/>
          </a:xfrm>
          <a:prstGeom prst="rect">
            <a:avLst/>
          </a:prstGeom>
          <a:noFill/>
        </p:spPr>
        <p:txBody>
          <a:bodyPr wrap="square" rtlCol="0">
            <a:spAutoFit/>
          </a:bodyPr>
          <a:lstStyle/>
          <a:p>
            <a:pPr algn="r"/>
            <a:r>
              <a:rPr lang="en-US" altLang="ko-KR" dirty="0"/>
              <a:t>[UG585 </a:t>
            </a:r>
            <a:r>
              <a:rPr lang="en-US" altLang="ko-KR" dirty="0" err="1"/>
              <a:t>Zynq</a:t>
            </a:r>
            <a:r>
              <a:rPr lang="en-US" altLang="ko-KR" dirty="0"/>
              <a:t> TRM, 2016]</a:t>
            </a:r>
          </a:p>
        </p:txBody>
      </p:sp>
      <p:pic>
        <p:nvPicPr>
          <p:cNvPr id="6" name="그림 5"/>
          <p:cNvPicPr>
            <a:picLocks noChangeAspect="1"/>
          </p:cNvPicPr>
          <p:nvPr/>
        </p:nvPicPr>
        <p:blipFill>
          <a:blip r:embed="rId6"/>
          <a:stretch>
            <a:fillRect/>
          </a:stretch>
        </p:blipFill>
        <p:spPr>
          <a:xfrm>
            <a:off x="103128" y="4588329"/>
            <a:ext cx="5348847" cy="1893434"/>
          </a:xfrm>
          <a:prstGeom prst="rect">
            <a:avLst/>
          </a:prstGeom>
        </p:spPr>
      </p:pic>
      <p:sp>
        <p:nvSpPr>
          <p:cNvPr id="8" name="모서리가 둥근 직사각형 7"/>
          <p:cNvSpPr/>
          <p:nvPr/>
        </p:nvSpPr>
        <p:spPr>
          <a:xfrm>
            <a:off x="1900719" y="4588329"/>
            <a:ext cx="2978459" cy="189343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모서리가 둥근 직사각형 9"/>
          <p:cNvSpPr/>
          <p:nvPr/>
        </p:nvSpPr>
        <p:spPr>
          <a:xfrm>
            <a:off x="244927" y="5483679"/>
            <a:ext cx="1436915" cy="998084"/>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모서리가 둥근 직사각형 10"/>
          <p:cNvSpPr/>
          <p:nvPr/>
        </p:nvSpPr>
        <p:spPr>
          <a:xfrm>
            <a:off x="8245927" y="1825625"/>
            <a:ext cx="1063567" cy="792389"/>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모서리가 둥근 직사각형 12"/>
          <p:cNvSpPr/>
          <p:nvPr/>
        </p:nvSpPr>
        <p:spPr>
          <a:xfrm>
            <a:off x="10685123" y="516496"/>
            <a:ext cx="950787" cy="81914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자유형 6"/>
          <p:cNvSpPr/>
          <p:nvPr/>
        </p:nvSpPr>
        <p:spPr>
          <a:xfrm>
            <a:off x="8638794" y="1140431"/>
            <a:ext cx="3308279" cy="5436424"/>
          </a:xfrm>
          <a:custGeom>
            <a:avLst/>
            <a:gdLst>
              <a:gd name="connsiteX0" fmla="*/ 0 w 3308279"/>
              <a:gd name="connsiteY0" fmla="*/ 1171254 h 5280917"/>
              <a:gd name="connsiteX1" fmla="*/ 20549 w 3308279"/>
              <a:gd name="connsiteY1" fmla="*/ 1284270 h 5280917"/>
              <a:gd name="connsiteX2" fmla="*/ 41097 w 3308279"/>
              <a:gd name="connsiteY2" fmla="*/ 1387011 h 5280917"/>
              <a:gd name="connsiteX3" fmla="*/ 61645 w 3308279"/>
              <a:gd name="connsiteY3" fmla="*/ 1520575 h 5280917"/>
              <a:gd name="connsiteX4" fmla="*/ 71919 w 3308279"/>
              <a:gd name="connsiteY4" fmla="*/ 1582220 h 5280917"/>
              <a:gd name="connsiteX5" fmla="*/ 82194 w 3308279"/>
              <a:gd name="connsiteY5" fmla="*/ 1613043 h 5280917"/>
              <a:gd name="connsiteX6" fmla="*/ 113016 w 3308279"/>
              <a:gd name="connsiteY6" fmla="*/ 1767155 h 5280917"/>
              <a:gd name="connsiteX7" fmla="*/ 123290 w 3308279"/>
              <a:gd name="connsiteY7" fmla="*/ 2208944 h 5280917"/>
              <a:gd name="connsiteX8" fmla="*/ 154113 w 3308279"/>
              <a:gd name="connsiteY8" fmla="*/ 2239766 h 5280917"/>
              <a:gd name="connsiteX9" fmla="*/ 215758 w 3308279"/>
              <a:gd name="connsiteY9" fmla="*/ 2280863 h 5280917"/>
              <a:gd name="connsiteX10" fmla="*/ 246580 w 3308279"/>
              <a:gd name="connsiteY10" fmla="*/ 2301411 h 5280917"/>
              <a:gd name="connsiteX11" fmla="*/ 277403 w 3308279"/>
              <a:gd name="connsiteY11" fmla="*/ 2311685 h 5280917"/>
              <a:gd name="connsiteX12" fmla="*/ 308225 w 3308279"/>
              <a:gd name="connsiteY12" fmla="*/ 2332234 h 5280917"/>
              <a:gd name="connsiteX13" fmla="*/ 359596 w 3308279"/>
              <a:gd name="connsiteY13" fmla="*/ 2383604 h 5280917"/>
              <a:gd name="connsiteX14" fmla="*/ 380144 w 3308279"/>
              <a:gd name="connsiteY14" fmla="*/ 2445249 h 5280917"/>
              <a:gd name="connsiteX15" fmla="*/ 390418 w 3308279"/>
              <a:gd name="connsiteY15" fmla="*/ 2476072 h 5280917"/>
              <a:gd name="connsiteX16" fmla="*/ 400692 w 3308279"/>
              <a:gd name="connsiteY16" fmla="*/ 2527443 h 5280917"/>
              <a:gd name="connsiteX17" fmla="*/ 390418 w 3308279"/>
              <a:gd name="connsiteY17" fmla="*/ 2753474 h 5280917"/>
              <a:gd name="connsiteX18" fmla="*/ 369870 w 3308279"/>
              <a:gd name="connsiteY18" fmla="*/ 2897312 h 5280917"/>
              <a:gd name="connsiteX19" fmla="*/ 359596 w 3308279"/>
              <a:gd name="connsiteY19" fmla="*/ 3041151 h 5280917"/>
              <a:gd name="connsiteX20" fmla="*/ 380144 w 3308279"/>
              <a:gd name="connsiteY20" fmla="*/ 3421294 h 5280917"/>
              <a:gd name="connsiteX21" fmla="*/ 400692 w 3308279"/>
              <a:gd name="connsiteY21" fmla="*/ 3914454 h 5280917"/>
              <a:gd name="connsiteX22" fmla="*/ 410967 w 3308279"/>
              <a:gd name="connsiteY22" fmla="*/ 3955551 h 5280917"/>
              <a:gd name="connsiteX23" fmla="*/ 421241 w 3308279"/>
              <a:gd name="connsiteY23" fmla="*/ 4006921 h 5280917"/>
              <a:gd name="connsiteX24" fmla="*/ 441789 w 3308279"/>
              <a:gd name="connsiteY24" fmla="*/ 4068566 h 5280917"/>
              <a:gd name="connsiteX25" fmla="*/ 452063 w 3308279"/>
              <a:gd name="connsiteY25" fmla="*/ 4099389 h 5280917"/>
              <a:gd name="connsiteX26" fmla="*/ 472612 w 3308279"/>
              <a:gd name="connsiteY26" fmla="*/ 4161034 h 5280917"/>
              <a:gd name="connsiteX27" fmla="*/ 482886 w 3308279"/>
              <a:gd name="connsiteY27" fmla="*/ 4191856 h 5280917"/>
              <a:gd name="connsiteX28" fmla="*/ 503434 w 3308279"/>
              <a:gd name="connsiteY28" fmla="*/ 4315146 h 5280917"/>
              <a:gd name="connsiteX29" fmla="*/ 513708 w 3308279"/>
              <a:gd name="connsiteY29" fmla="*/ 4356243 h 5280917"/>
              <a:gd name="connsiteX30" fmla="*/ 523982 w 3308279"/>
              <a:gd name="connsiteY30" fmla="*/ 4407613 h 5280917"/>
              <a:gd name="connsiteX31" fmla="*/ 544531 w 3308279"/>
              <a:gd name="connsiteY31" fmla="*/ 4438436 h 5280917"/>
              <a:gd name="connsiteX32" fmla="*/ 554805 w 3308279"/>
              <a:gd name="connsiteY32" fmla="*/ 4469258 h 5280917"/>
              <a:gd name="connsiteX33" fmla="*/ 575353 w 3308279"/>
              <a:gd name="connsiteY33" fmla="*/ 4500081 h 5280917"/>
              <a:gd name="connsiteX34" fmla="*/ 585627 w 3308279"/>
              <a:gd name="connsiteY34" fmla="*/ 4541178 h 5280917"/>
              <a:gd name="connsiteX35" fmla="*/ 595901 w 3308279"/>
              <a:gd name="connsiteY35" fmla="*/ 4931595 h 5280917"/>
              <a:gd name="connsiteX36" fmla="*/ 606176 w 3308279"/>
              <a:gd name="connsiteY36" fmla="*/ 4962418 h 5280917"/>
              <a:gd name="connsiteX37" fmla="*/ 626724 w 3308279"/>
              <a:gd name="connsiteY37" fmla="*/ 4993240 h 5280917"/>
              <a:gd name="connsiteX38" fmla="*/ 657546 w 3308279"/>
              <a:gd name="connsiteY38" fmla="*/ 5065160 h 5280917"/>
              <a:gd name="connsiteX39" fmla="*/ 719191 w 3308279"/>
              <a:gd name="connsiteY39" fmla="*/ 5116530 h 5280917"/>
              <a:gd name="connsiteX40" fmla="*/ 750014 w 3308279"/>
              <a:gd name="connsiteY40" fmla="*/ 5126804 h 5280917"/>
              <a:gd name="connsiteX41" fmla="*/ 780836 w 3308279"/>
              <a:gd name="connsiteY41" fmla="*/ 5147353 h 5280917"/>
              <a:gd name="connsiteX42" fmla="*/ 821933 w 3308279"/>
              <a:gd name="connsiteY42" fmla="*/ 5157627 h 5280917"/>
              <a:gd name="connsiteX43" fmla="*/ 914400 w 3308279"/>
              <a:gd name="connsiteY43" fmla="*/ 5188449 h 5280917"/>
              <a:gd name="connsiteX44" fmla="*/ 976045 w 3308279"/>
              <a:gd name="connsiteY44" fmla="*/ 5208998 h 5280917"/>
              <a:gd name="connsiteX45" fmla="*/ 1017142 w 3308279"/>
              <a:gd name="connsiteY45" fmla="*/ 5219272 h 5280917"/>
              <a:gd name="connsiteX46" fmla="*/ 1047964 w 3308279"/>
              <a:gd name="connsiteY46" fmla="*/ 5229546 h 5280917"/>
              <a:gd name="connsiteX47" fmla="*/ 1089061 w 3308279"/>
              <a:gd name="connsiteY47" fmla="*/ 5239820 h 5280917"/>
              <a:gd name="connsiteX48" fmla="*/ 1150706 w 3308279"/>
              <a:gd name="connsiteY48" fmla="*/ 5260369 h 5280917"/>
              <a:gd name="connsiteX49" fmla="*/ 1263722 w 3308279"/>
              <a:gd name="connsiteY49" fmla="*/ 5280917 h 5280917"/>
              <a:gd name="connsiteX50" fmla="*/ 1541124 w 3308279"/>
              <a:gd name="connsiteY50" fmla="*/ 5270643 h 5280917"/>
              <a:gd name="connsiteX51" fmla="*/ 1571946 w 3308279"/>
              <a:gd name="connsiteY51" fmla="*/ 5260369 h 5280917"/>
              <a:gd name="connsiteX52" fmla="*/ 1695236 w 3308279"/>
              <a:gd name="connsiteY52" fmla="*/ 5239820 h 5280917"/>
              <a:gd name="connsiteX53" fmla="*/ 1726059 w 3308279"/>
              <a:gd name="connsiteY53" fmla="*/ 5229546 h 5280917"/>
              <a:gd name="connsiteX54" fmla="*/ 1808252 w 3308279"/>
              <a:gd name="connsiteY54" fmla="*/ 5219272 h 5280917"/>
              <a:gd name="connsiteX55" fmla="*/ 1890445 w 3308279"/>
              <a:gd name="connsiteY55" fmla="*/ 5198724 h 5280917"/>
              <a:gd name="connsiteX56" fmla="*/ 2095928 w 3308279"/>
              <a:gd name="connsiteY56" fmla="*/ 5208998 h 5280917"/>
              <a:gd name="connsiteX57" fmla="*/ 2147299 w 3308279"/>
              <a:gd name="connsiteY57" fmla="*/ 5219272 h 5280917"/>
              <a:gd name="connsiteX58" fmla="*/ 2506895 w 3308279"/>
              <a:gd name="connsiteY58" fmla="*/ 5229546 h 5280917"/>
              <a:gd name="connsiteX59" fmla="*/ 2681555 w 3308279"/>
              <a:gd name="connsiteY59" fmla="*/ 5219272 h 5280917"/>
              <a:gd name="connsiteX60" fmla="*/ 2712378 w 3308279"/>
              <a:gd name="connsiteY60" fmla="*/ 5208998 h 5280917"/>
              <a:gd name="connsiteX61" fmla="*/ 2784297 w 3308279"/>
              <a:gd name="connsiteY61" fmla="*/ 5188449 h 5280917"/>
              <a:gd name="connsiteX62" fmla="*/ 2815119 w 3308279"/>
              <a:gd name="connsiteY62" fmla="*/ 5157627 h 5280917"/>
              <a:gd name="connsiteX63" fmla="*/ 2845942 w 3308279"/>
              <a:gd name="connsiteY63" fmla="*/ 5137079 h 5280917"/>
              <a:gd name="connsiteX64" fmla="*/ 2856216 w 3308279"/>
              <a:gd name="connsiteY64" fmla="*/ 5095982 h 5280917"/>
              <a:gd name="connsiteX65" fmla="*/ 2887038 w 3308279"/>
              <a:gd name="connsiteY65" fmla="*/ 5044611 h 5280917"/>
              <a:gd name="connsiteX66" fmla="*/ 2876764 w 3308279"/>
              <a:gd name="connsiteY66" fmla="*/ 4911047 h 5280917"/>
              <a:gd name="connsiteX67" fmla="*/ 2866490 w 3308279"/>
              <a:gd name="connsiteY67" fmla="*/ 4859676 h 5280917"/>
              <a:gd name="connsiteX68" fmla="*/ 2856216 w 3308279"/>
              <a:gd name="connsiteY68" fmla="*/ 4777483 h 5280917"/>
              <a:gd name="connsiteX69" fmla="*/ 2866490 w 3308279"/>
              <a:gd name="connsiteY69" fmla="*/ 4633645 h 5280917"/>
              <a:gd name="connsiteX70" fmla="*/ 2876764 w 3308279"/>
              <a:gd name="connsiteY70" fmla="*/ 4602822 h 5280917"/>
              <a:gd name="connsiteX71" fmla="*/ 2969232 w 3308279"/>
              <a:gd name="connsiteY71" fmla="*/ 4489807 h 5280917"/>
              <a:gd name="connsiteX72" fmla="*/ 2989780 w 3308279"/>
              <a:gd name="connsiteY72" fmla="*/ 4469258 h 5280917"/>
              <a:gd name="connsiteX73" fmla="*/ 3082247 w 3308279"/>
              <a:gd name="connsiteY73" fmla="*/ 4438436 h 5280917"/>
              <a:gd name="connsiteX74" fmla="*/ 3113070 w 3308279"/>
              <a:gd name="connsiteY74" fmla="*/ 4428162 h 5280917"/>
              <a:gd name="connsiteX75" fmla="*/ 3195263 w 3308279"/>
              <a:gd name="connsiteY75" fmla="*/ 4407613 h 5280917"/>
              <a:gd name="connsiteX76" fmla="*/ 3226086 w 3308279"/>
              <a:gd name="connsiteY76" fmla="*/ 4171308 h 5280917"/>
              <a:gd name="connsiteX77" fmla="*/ 3236360 w 3308279"/>
              <a:gd name="connsiteY77" fmla="*/ 4109663 h 5280917"/>
              <a:gd name="connsiteX78" fmla="*/ 3246634 w 3308279"/>
              <a:gd name="connsiteY78" fmla="*/ 4017195 h 5280917"/>
              <a:gd name="connsiteX79" fmla="*/ 3267182 w 3308279"/>
              <a:gd name="connsiteY79" fmla="*/ 3893906 h 5280917"/>
              <a:gd name="connsiteX80" fmla="*/ 3277456 w 3308279"/>
              <a:gd name="connsiteY80" fmla="*/ 3811712 h 5280917"/>
              <a:gd name="connsiteX81" fmla="*/ 3298005 w 3308279"/>
              <a:gd name="connsiteY81" fmla="*/ 3688422 h 5280917"/>
              <a:gd name="connsiteX82" fmla="*/ 3308279 w 3308279"/>
              <a:gd name="connsiteY82" fmla="*/ 3575407 h 5280917"/>
              <a:gd name="connsiteX83" fmla="*/ 3298005 w 3308279"/>
              <a:gd name="connsiteY83" fmla="*/ 2537717 h 5280917"/>
              <a:gd name="connsiteX84" fmla="*/ 3277456 w 3308279"/>
              <a:gd name="connsiteY84" fmla="*/ 2198670 h 5280917"/>
              <a:gd name="connsiteX85" fmla="*/ 3267182 w 3308279"/>
              <a:gd name="connsiteY85" fmla="*/ 2075380 h 5280917"/>
              <a:gd name="connsiteX86" fmla="*/ 3205537 w 3308279"/>
              <a:gd name="connsiteY86" fmla="*/ 2054831 h 5280917"/>
              <a:gd name="connsiteX87" fmla="*/ 3143892 w 3308279"/>
              <a:gd name="connsiteY87" fmla="*/ 2024009 h 5280917"/>
              <a:gd name="connsiteX88" fmla="*/ 3113070 w 3308279"/>
              <a:gd name="connsiteY88" fmla="*/ 2003461 h 5280917"/>
              <a:gd name="connsiteX89" fmla="*/ 3082247 w 3308279"/>
              <a:gd name="connsiteY89" fmla="*/ 1993186 h 5280917"/>
              <a:gd name="connsiteX90" fmla="*/ 3030877 w 3308279"/>
              <a:gd name="connsiteY90" fmla="*/ 1952090 h 5280917"/>
              <a:gd name="connsiteX91" fmla="*/ 2979506 w 3308279"/>
              <a:gd name="connsiteY91" fmla="*/ 1921267 h 5280917"/>
              <a:gd name="connsiteX92" fmla="*/ 2948683 w 3308279"/>
              <a:gd name="connsiteY92" fmla="*/ 1900719 h 5280917"/>
              <a:gd name="connsiteX93" fmla="*/ 2907587 w 3308279"/>
              <a:gd name="connsiteY93" fmla="*/ 1880171 h 5280917"/>
              <a:gd name="connsiteX94" fmla="*/ 2835668 w 3308279"/>
              <a:gd name="connsiteY94" fmla="*/ 1849348 h 5280917"/>
              <a:gd name="connsiteX95" fmla="*/ 2774023 w 3308279"/>
              <a:gd name="connsiteY95" fmla="*/ 1808252 h 5280917"/>
              <a:gd name="connsiteX96" fmla="*/ 2743200 w 3308279"/>
              <a:gd name="connsiteY96" fmla="*/ 1787703 h 5280917"/>
              <a:gd name="connsiteX97" fmla="*/ 2722652 w 3308279"/>
              <a:gd name="connsiteY97" fmla="*/ 1756881 h 5280917"/>
              <a:gd name="connsiteX98" fmla="*/ 2691830 w 3308279"/>
              <a:gd name="connsiteY98" fmla="*/ 1726058 h 5280917"/>
              <a:gd name="connsiteX99" fmla="*/ 2671281 w 3308279"/>
              <a:gd name="connsiteY99" fmla="*/ 1684962 h 5280917"/>
              <a:gd name="connsiteX100" fmla="*/ 2671281 w 3308279"/>
              <a:gd name="connsiteY100" fmla="*/ 945222 h 5280917"/>
              <a:gd name="connsiteX101" fmla="*/ 2681555 w 3308279"/>
              <a:gd name="connsiteY101" fmla="*/ 914400 h 5280917"/>
              <a:gd name="connsiteX102" fmla="*/ 2691830 w 3308279"/>
              <a:gd name="connsiteY102" fmla="*/ 852755 h 5280917"/>
              <a:gd name="connsiteX103" fmla="*/ 2681555 w 3308279"/>
              <a:gd name="connsiteY103" fmla="*/ 513708 h 5280917"/>
              <a:gd name="connsiteX104" fmla="*/ 2671281 w 3308279"/>
              <a:gd name="connsiteY104" fmla="*/ 472611 h 5280917"/>
              <a:gd name="connsiteX105" fmla="*/ 2630185 w 3308279"/>
              <a:gd name="connsiteY105" fmla="*/ 380144 h 5280917"/>
              <a:gd name="connsiteX106" fmla="*/ 2527443 w 3308279"/>
              <a:gd name="connsiteY106" fmla="*/ 349321 h 5280917"/>
              <a:gd name="connsiteX107" fmla="*/ 2496621 w 3308279"/>
              <a:gd name="connsiteY107" fmla="*/ 339047 h 5280917"/>
              <a:gd name="connsiteX108" fmla="*/ 2424701 w 3308279"/>
              <a:gd name="connsiteY108" fmla="*/ 328773 h 5280917"/>
              <a:gd name="connsiteX109" fmla="*/ 2414427 w 3308279"/>
              <a:gd name="connsiteY109" fmla="*/ 297951 h 5280917"/>
              <a:gd name="connsiteX110" fmla="*/ 2404153 w 3308279"/>
              <a:gd name="connsiteY110" fmla="*/ 0 h 52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3308279" h="5280917">
                <a:moveTo>
                  <a:pt x="0" y="1171254"/>
                </a:moveTo>
                <a:cubicBezTo>
                  <a:pt x="7438" y="1215882"/>
                  <a:pt x="10972" y="1241176"/>
                  <a:pt x="20549" y="1284270"/>
                </a:cubicBezTo>
                <a:cubicBezTo>
                  <a:pt x="33186" y="1341133"/>
                  <a:pt x="32470" y="1317992"/>
                  <a:pt x="41097" y="1387011"/>
                </a:cubicBezTo>
                <a:cubicBezTo>
                  <a:pt x="56989" y="1514151"/>
                  <a:pt x="39058" y="1452815"/>
                  <a:pt x="61645" y="1520575"/>
                </a:cubicBezTo>
                <a:cubicBezTo>
                  <a:pt x="65070" y="1541123"/>
                  <a:pt x="67400" y="1561884"/>
                  <a:pt x="71919" y="1582220"/>
                </a:cubicBezTo>
                <a:cubicBezTo>
                  <a:pt x="74268" y="1592792"/>
                  <a:pt x="80070" y="1602423"/>
                  <a:pt x="82194" y="1613043"/>
                </a:cubicBezTo>
                <a:cubicBezTo>
                  <a:pt x="115689" y="1780514"/>
                  <a:pt x="86664" y="1688100"/>
                  <a:pt x="113016" y="1767155"/>
                </a:cubicBezTo>
                <a:cubicBezTo>
                  <a:pt x="116441" y="1914418"/>
                  <a:pt x="110529" y="2062195"/>
                  <a:pt x="123290" y="2208944"/>
                </a:cubicBezTo>
                <a:cubicBezTo>
                  <a:pt x="124549" y="2223419"/>
                  <a:pt x="142644" y="2230846"/>
                  <a:pt x="154113" y="2239766"/>
                </a:cubicBezTo>
                <a:cubicBezTo>
                  <a:pt x="173607" y="2254928"/>
                  <a:pt x="195210" y="2267164"/>
                  <a:pt x="215758" y="2280863"/>
                </a:cubicBezTo>
                <a:cubicBezTo>
                  <a:pt x="226032" y="2287712"/>
                  <a:pt x="234866" y="2297506"/>
                  <a:pt x="246580" y="2301411"/>
                </a:cubicBezTo>
                <a:lnTo>
                  <a:pt x="277403" y="2311685"/>
                </a:lnTo>
                <a:cubicBezTo>
                  <a:pt x="287677" y="2318535"/>
                  <a:pt x="298932" y="2324103"/>
                  <a:pt x="308225" y="2332234"/>
                </a:cubicBezTo>
                <a:cubicBezTo>
                  <a:pt x="326450" y="2348181"/>
                  <a:pt x="359596" y="2383604"/>
                  <a:pt x="359596" y="2383604"/>
                </a:cubicBezTo>
                <a:lnTo>
                  <a:pt x="380144" y="2445249"/>
                </a:lnTo>
                <a:cubicBezTo>
                  <a:pt x="383569" y="2455523"/>
                  <a:pt x="388294" y="2465452"/>
                  <a:pt x="390418" y="2476072"/>
                </a:cubicBezTo>
                <a:lnTo>
                  <a:pt x="400692" y="2527443"/>
                </a:lnTo>
                <a:cubicBezTo>
                  <a:pt x="397267" y="2602787"/>
                  <a:pt x="395435" y="2678220"/>
                  <a:pt x="390418" y="2753474"/>
                </a:cubicBezTo>
                <a:cubicBezTo>
                  <a:pt x="387561" y="2796334"/>
                  <a:pt x="377138" y="2853704"/>
                  <a:pt x="369870" y="2897312"/>
                </a:cubicBezTo>
                <a:cubicBezTo>
                  <a:pt x="366445" y="2945258"/>
                  <a:pt x="359596" y="2993083"/>
                  <a:pt x="359596" y="3041151"/>
                </a:cubicBezTo>
                <a:cubicBezTo>
                  <a:pt x="359596" y="3152409"/>
                  <a:pt x="371789" y="3304329"/>
                  <a:pt x="380144" y="3421294"/>
                </a:cubicBezTo>
                <a:cubicBezTo>
                  <a:pt x="382918" y="3529463"/>
                  <a:pt x="377589" y="3764290"/>
                  <a:pt x="400692" y="3914454"/>
                </a:cubicBezTo>
                <a:cubicBezTo>
                  <a:pt x="402839" y="3928410"/>
                  <a:pt x="407904" y="3941767"/>
                  <a:pt x="410967" y="3955551"/>
                </a:cubicBezTo>
                <a:cubicBezTo>
                  <a:pt x="414755" y="3972598"/>
                  <a:pt x="416646" y="3990074"/>
                  <a:pt x="421241" y="4006921"/>
                </a:cubicBezTo>
                <a:cubicBezTo>
                  <a:pt x="426940" y="4027818"/>
                  <a:pt x="434940" y="4048018"/>
                  <a:pt x="441789" y="4068566"/>
                </a:cubicBezTo>
                <a:lnTo>
                  <a:pt x="452063" y="4099389"/>
                </a:lnTo>
                <a:lnTo>
                  <a:pt x="472612" y="4161034"/>
                </a:lnTo>
                <a:lnTo>
                  <a:pt x="482886" y="4191856"/>
                </a:lnTo>
                <a:cubicBezTo>
                  <a:pt x="489735" y="4232953"/>
                  <a:pt x="493329" y="4274726"/>
                  <a:pt x="503434" y="4315146"/>
                </a:cubicBezTo>
                <a:cubicBezTo>
                  <a:pt x="506859" y="4328845"/>
                  <a:pt x="510645" y="4342459"/>
                  <a:pt x="513708" y="4356243"/>
                </a:cubicBezTo>
                <a:cubicBezTo>
                  <a:pt x="517496" y="4373290"/>
                  <a:pt x="517850" y="4391262"/>
                  <a:pt x="523982" y="4407613"/>
                </a:cubicBezTo>
                <a:cubicBezTo>
                  <a:pt x="528318" y="4419175"/>
                  <a:pt x="537681" y="4428162"/>
                  <a:pt x="544531" y="4438436"/>
                </a:cubicBezTo>
                <a:cubicBezTo>
                  <a:pt x="547956" y="4448710"/>
                  <a:pt x="549962" y="4459572"/>
                  <a:pt x="554805" y="4469258"/>
                </a:cubicBezTo>
                <a:cubicBezTo>
                  <a:pt x="560327" y="4480303"/>
                  <a:pt x="570489" y="4488731"/>
                  <a:pt x="575353" y="4500081"/>
                </a:cubicBezTo>
                <a:cubicBezTo>
                  <a:pt x="580915" y="4513060"/>
                  <a:pt x="582202" y="4527479"/>
                  <a:pt x="585627" y="4541178"/>
                </a:cubicBezTo>
                <a:cubicBezTo>
                  <a:pt x="589052" y="4671317"/>
                  <a:pt x="589558" y="4801566"/>
                  <a:pt x="595901" y="4931595"/>
                </a:cubicBezTo>
                <a:cubicBezTo>
                  <a:pt x="596429" y="4942412"/>
                  <a:pt x="601333" y="4952731"/>
                  <a:pt x="606176" y="4962418"/>
                </a:cubicBezTo>
                <a:cubicBezTo>
                  <a:pt x="611698" y="4973462"/>
                  <a:pt x="619875" y="4982966"/>
                  <a:pt x="626724" y="4993240"/>
                </a:cubicBezTo>
                <a:cubicBezTo>
                  <a:pt x="635856" y="5020637"/>
                  <a:pt x="640619" y="5039770"/>
                  <a:pt x="657546" y="5065160"/>
                </a:cubicBezTo>
                <a:cubicBezTo>
                  <a:pt x="667303" y="5079796"/>
                  <a:pt x="710827" y="5111751"/>
                  <a:pt x="719191" y="5116530"/>
                </a:cubicBezTo>
                <a:cubicBezTo>
                  <a:pt x="728594" y="5121903"/>
                  <a:pt x="739740" y="5123379"/>
                  <a:pt x="750014" y="5126804"/>
                </a:cubicBezTo>
                <a:cubicBezTo>
                  <a:pt x="760288" y="5133654"/>
                  <a:pt x="769486" y="5142489"/>
                  <a:pt x="780836" y="5147353"/>
                </a:cubicBezTo>
                <a:cubicBezTo>
                  <a:pt x="793815" y="5152915"/>
                  <a:pt x="808408" y="5153570"/>
                  <a:pt x="821933" y="5157627"/>
                </a:cubicBezTo>
                <a:cubicBezTo>
                  <a:pt x="821935" y="5157627"/>
                  <a:pt x="898988" y="5183311"/>
                  <a:pt x="914400" y="5188449"/>
                </a:cubicBezTo>
                <a:cubicBezTo>
                  <a:pt x="914410" y="5188452"/>
                  <a:pt x="976034" y="5208995"/>
                  <a:pt x="976045" y="5208998"/>
                </a:cubicBezTo>
                <a:cubicBezTo>
                  <a:pt x="989744" y="5212423"/>
                  <a:pt x="1003565" y="5215393"/>
                  <a:pt x="1017142" y="5219272"/>
                </a:cubicBezTo>
                <a:cubicBezTo>
                  <a:pt x="1027555" y="5222247"/>
                  <a:pt x="1037551" y="5226571"/>
                  <a:pt x="1047964" y="5229546"/>
                </a:cubicBezTo>
                <a:cubicBezTo>
                  <a:pt x="1061541" y="5233425"/>
                  <a:pt x="1075536" y="5235762"/>
                  <a:pt x="1089061" y="5239820"/>
                </a:cubicBezTo>
                <a:cubicBezTo>
                  <a:pt x="1109807" y="5246044"/>
                  <a:pt x="1129467" y="5256121"/>
                  <a:pt x="1150706" y="5260369"/>
                </a:cubicBezTo>
                <a:cubicBezTo>
                  <a:pt x="1222504" y="5274728"/>
                  <a:pt x="1184852" y="5267772"/>
                  <a:pt x="1263722" y="5280917"/>
                </a:cubicBezTo>
                <a:cubicBezTo>
                  <a:pt x="1356189" y="5277492"/>
                  <a:pt x="1448798" y="5276798"/>
                  <a:pt x="1541124" y="5270643"/>
                </a:cubicBezTo>
                <a:cubicBezTo>
                  <a:pt x="1551930" y="5269923"/>
                  <a:pt x="1561327" y="5262493"/>
                  <a:pt x="1571946" y="5260369"/>
                </a:cubicBezTo>
                <a:cubicBezTo>
                  <a:pt x="1612800" y="5252198"/>
                  <a:pt x="1655710" y="5252995"/>
                  <a:pt x="1695236" y="5239820"/>
                </a:cubicBezTo>
                <a:cubicBezTo>
                  <a:pt x="1705510" y="5236395"/>
                  <a:pt x="1715404" y="5231483"/>
                  <a:pt x="1726059" y="5229546"/>
                </a:cubicBezTo>
                <a:cubicBezTo>
                  <a:pt x="1753225" y="5224607"/>
                  <a:pt x="1780962" y="5223470"/>
                  <a:pt x="1808252" y="5219272"/>
                </a:cubicBezTo>
                <a:cubicBezTo>
                  <a:pt x="1854303" y="5212187"/>
                  <a:pt x="1852942" y="5211225"/>
                  <a:pt x="1890445" y="5198724"/>
                </a:cubicBezTo>
                <a:cubicBezTo>
                  <a:pt x="1958939" y="5202149"/>
                  <a:pt x="2027567" y="5203529"/>
                  <a:pt x="2095928" y="5208998"/>
                </a:cubicBezTo>
                <a:cubicBezTo>
                  <a:pt x="2113335" y="5210391"/>
                  <a:pt x="2129858" y="5218400"/>
                  <a:pt x="2147299" y="5219272"/>
                </a:cubicBezTo>
                <a:cubicBezTo>
                  <a:pt x="2267064" y="5225260"/>
                  <a:pt x="2387030" y="5226121"/>
                  <a:pt x="2506895" y="5229546"/>
                </a:cubicBezTo>
                <a:cubicBezTo>
                  <a:pt x="2565115" y="5226121"/>
                  <a:pt x="2623524" y="5225075"/>
                  <a:pt x="2681555" y="5219272"/>
                </a:cubicBezTo>
                <a:cubicBezTo>
                  <a:pt x="2692331" y="5218194"/>
                  <a:pt x="2701965" y="5211973"/>
                  <a:pt x="2712378" y="5208998"/>
                </a:cubicBezTo>
                <a:cubicBezTo>
                  <a:pt x="2802658" y="5183204"/>
                  <a:pt x="2710413" y="5213078"/>
                  <a:pt x="2784297" y="5188449"/>
                </a:cubicBezTo>
                <a:cubicBezTo>
                  <a:pt x="2794571" y="5178175"/>
                  <a:pt x="2803957" y="5166929"/>
                  <a:pt x="2815119" y="5157627"/>
                </a:cubicBezTo>
                <a:cubicBezTo>
                  <a:pt x="2824605" y="5149722"/>
                  <a:pt x="2839092" y="5147353"/>
                  <a:pt x="2845942" y="5137079"/>
                </a:cubicBezTo>
                <a:cubicBezTo>
                  <a:pt x="2853775" y="5125330"/>
                  <a:pt x="2850481" y="5108886"/>
                  <a:pt x="2856216" y="5095982"/>
                </a:cubicBezTo>
                <a:cubicBezTo>
                  <a:pt x="2864326" y="5077734"/>
                  <a:pt x="2876764" y="5061735"/>
                  <a:pt x="2887038" y="5044611"/>
                </a:cubicBezTo>
                <a:cubicBezTo>
                  <a:pt x="2883613" y="5000090"/>
                  <a:pt x="2881695" y="4955427"/>
                  <a:pt x="2876764" y="4911047"/>
                </a:cubicBezTo>
                <a:cubicBezTo>
                  <a:pt x="2874836" y="4893691"/>
                  <a:pt x="2869145" y="4876936"/>
                  <a:pt x="2866490" y="4859676"/>
                </a:cubicBezTo>
                <a:cubicBezTo>
                  <a:pt x="2862292" y="4832386"/>
                  <a:pt x="2859641" y="4804881"/>
                  <a:pt x="2856216" y="4777483"/>
                </a:cubicBezTo>
                <a:cubicBezTo>
                  <a:pt x="2859641" y="4729537"/>
                  <a:pt x="2860874" y="4681384"/>
                  <a:pt x="2866490" y="4633645"/>
                </a:cubicBezTo>
                <a:cubicBezTo>
                  <a:pt x="2867755" y="4622889"/>
                  <a:pt x="2871504" y="4612289"/>
                  <a:pt x="2876764" y="4602822"/>
                </a:cubicBezTo>
                <a:cubicBezTo>
                  <a:pt x="2910844" y="4541478"/>
                  <a:pt x="2920451" y="4538588"/>
                  <a:pt x="2969232" y="4489807"/>
                </a:cubicBezTo>
                <a:cubicBezTo>
                  <a:pt x="2976081" y="4482957"/>
                  <a:pt x="2980590" y="4472321"/>
                  <a:pt x="2989780" y="4469258"/>
                </a:cubicBezTo>
                <a:lnTo>
                  <a:pt x="3082247" y="4438436"/>
                </a:lnTo>
                <a:cubicBezTo>
                  <a:pt x="3092521" y="4435011"/>
                  <a:pt x="3102563" y="4430789"/>
                  <a:pt x="3113070" y="4428162"/>
                </a:cubicBezTo>
                <a:lnTo>
                  <a:pt x="3195263" y="4407613"/>
                </a:lnTo>
                <a:cubicBezTo>
                  <a:pt x="3237030" y="4282318"/>
                  <a:pt x="3207069" y="4390002"/>
                  <a:pt x="3226086" y="4171308"/>
                </a:cubicBezTo>
                <a:cubicBezTo>
                  <a:pt x="3227891" y="4150555"/>
                  <a:pt x="3233607" y="4130312"/>
                  <a:pt x="3236360" y="4109663"/>
                </a:cubicBezTo>
                <a:cubicBezTo>
                  <a:pt x="3240459" y="4078923"/>
                  <a:pt x="3242248" y="4047896"/>
                  <a:pt x="3246634" y="4017195"/>
                </a:cubicBezTo>
                <a:cubicBezTo>
                  <a:pt x="3252526" y="3975951"/>
                  <a:pt x="3262014" y="3935247"/>
                  <a:pt x="3267182" y="3893906"/>
                </a:cubicBezTo>
                <a:cubicBezTo>
                  <a:pt x="3270607" y="3866508"/>
                  <a:pt x="3273257" y="3839002"/>
                  <a:pt x="3277456" y="3811712"/>
                </a:cubicBezTo>
                <a:cubicBezTo>
                  <a:pt x="3294146" y="3703233"/>
                  <a:pt x="3282953" y="3823896"/>
                  <a:pt x="3298005" y="3688422"/>
                </a:cubicBezTo>
                <a:cubicBezTo>
                  <a:pt x="3302182" y="3650826"/>
                  <a:pt x="3304854" y="3613079"/>
                  <a:pt x="3308279" y="3575407"/>
                </a:cubicBezTo>
                <a:cubicBezTo>
                  <a:pt x="3304854" y="3229510"/>
                  <a:pt x="3303583" y="2883586"/>
                  <a:pt x="3298005" y="2537717"/>
                </a:cubicBezTo>
                <a:cubicBezTo>
                  <a:pt x="3294421" y="2315531"/>
                  <a:pt x="3292004" y="2358688"/>
                  <a:pt x="3277456" y="2198670"/>
                </a:cubicBezTo>
                <a:cubicBezTo>
                  <a:pt x="3273722" y="2157600"/>
                  <a:pt x="3285625" y="2112265"/>
                  <a:pt x="3267182" y="2075380"/>
                </a:cubicBezTo>
                <a:cubicBezTo>
                  <a:pt x="3257495" y="2056007"/>
                  <a:pt x="3223559" y="2066846"/>
                  <a:pt x="3205537" y="2054831"/>
                </a:cubicBezTo>
                <a:cubicBezTo>
                  <a:pt x="3165704" y="2028276"/>
                  <a:pt x="3186429" y="2038188"/>
                  <a:pt x="3143892" y="2024009"/>
                </a:cubicBezTo>
                <a:cubicBezTo>
                  <a:pt x="3133618" y="2017160"/>
                  <a:pt x="3124114" y="2008983"/>
                  <a:pt x="3113070" y="2003461"/>
                </a:cubicBezTo>
                <a:cubicBezTo>
                  <a:pt x="3103383" y="1998618"/>
                  <a:pt x="3090704" y="1999952"/>
                  <a:pt x="3082247" y="1993186"/>
                </a:cubicBezTo>
                <a:cubicBezTo>
                  <a:pt x="3015859" y="1940076"/>
                  <a:pt x="3108348" y="1977914"/>
                  <a:pt x="3030877" y="1952090"/>
                </a:cubicBezTo>
                <a:cubicBezTo>
                  <a:pt x="2990741" y="1911956"/>
                  <a:pt x="3032854" y="1947942"/>
                  <a:pt x="2979506" y="1921267"/>
                </a:cubicBezTo>
                <a:cubicBezTo>
                  <a:pt x="2968462" y="1915745"/>
                  <a:pt x="2959404" y="1906845"/>
                  <a:pt x="2948683" y="1900719"/>
                </a:cubicBezTo>
                <a:cubicBezTo>
                  <a:pt x="2935385" y="1893120"/>
                  <a:pt x="2921530" y="1886509"/>
                  <a:pt x="2907587" y="1880171"/>
                </a:cubicBezTo>
                <a:cubicBezTo>
                  <a:pt x="2883843" y="1869378"/>
                  <a:pt x="2858632" y="1861713"/>
                  <a:pt x="2835668" y="1849348"/>
                </a:cubicBezTo>
                <a:cubicBezTo>
                  <a:pt x="2813924" y="1837640"/>
                  <a:pt x="2794571" y="1821951"/>
                  <a:pt x="2774023" y="1808252"/>
                </a:cubicBezTo>
                <a:lnTo>
                  <a:pt x="2743200" y="1787703"/>
                </a:lnTo>
                <a:cubicBezTo>
                  <a:pt x="2736351" y="1777429"/>
                  <a:pt x="2730557" y="1766367"/>
                  <a:pt x="2722652" y="1756881"/>
                </a:cubicBezTo>
                <a:cubicBezTo>
                  <a:pt x="2713350" y="1745719"/>
                  <a:pt x="2700275" y="1737881"/>
                  <a:pt x="2691830" y="1726058"/>
                </a:cubicBezTo>
                <a:cubicBezTo>
                  <a:pt x="2682928" y="1713595"/>
                  <a:pt x="2678131" y="1698661"/>
                  <a:pt x="2671281" y="1684962"/>
                </a:cubicBezTo>
                <a:cubicBezTo>
                  <a:pt x="2616644" y="1411772"/>
                  <a:pt x="2652319" y="1608913"/>
                  <a:pt x="2671281" y="945222"/>
                </a:cubicBezTo>
                <a:cubicBezTo>
                  <a:pt x="2671590" y="934397"/>
                  <a:pt x="2679206" y="924972"/>
                  <a:pt x="2681555" y="914400"/>
                </a:cubicBezTo>
                <a:cubicBezTo>
                  <a:pt x="2686074" y="894064"/>
                  <a:pt x="2688405" y="873303"/>
                  <a:pt x="2691830" y="852755"/>
                </a:cubicBezTo>
                <a:cubicBezTo>
                  <a:pt x="2688405" y="739739"/>
                  <a:pt x="2687658" y="626611"/>
                  <a:pt x="2681555" y="513708"/>
                </a:cubicBezTo>
                <a:cubicBezTo>
                  <a:pt x="2680793" y="499608"/>
                  <a:pt x="2675338" y="486136"/>
                  <a:pt x="2671281" y="472611"/>
                </a:cubicBezTo>
                <a:cubicBezTo>
                  <a:pt x="2665320" y="452741"/>
                  <a:pt x="2652206" y="398495"/>
                  <a:pt x="2630185" y="380144"/>
                </a:cubicBezTo>
                <a:cubicBezTo>
                  <a:pt x="2600319" y="355256"/>
                  <a:pt x="2563577" y="355343"/>
                  <a:pt x="2527443" y="349321"/>
                </a:cubicBezTo>
                <a:cubicBezTo>
                  <a:pt x="2517169" y="345896"/>
                  <a:pt x="2507240" y="341171"/>
                  <a:pt x="2496621" y="339047"/>
                </a:cubicBezTo>
                <a:cubicBezTo>
                  <a:pt x="2472875" y="334298"/>
                  <a:pt x="2446361" y="339603"/>
                  <a:pt x="2424701" y="328773"/>
                </a:cubicBezTo>
                <a:cubicBezTo>
                  <a:pt x="2415015" y="323930"/>
                  <a:pt x="2417852" y="308225"/>
                  <a:pt x="2414427" y="297951"/>
                </a:cubicBezTo>
                <a:cubicBezTo>
                  <a:pt x="2403440" y="34262"/>
                  <a:pt x="2404153" y="133636"/>
                  <a:pt x="2404153" y="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자유형 15"/>
          <p:cNvSpPr/>
          <p:nvPr/>
        </p:nvSpPr>
        <p:spPr>
          <a:xfrm>
            <a:off x="943774" y="4756935"/>
            <a:ext cx="3515211" cy="1163828"/>
          </a:xfrm>
          <a:custGeom>
            <a:avLst/>
            <a:gdLst>
              <a:gd name="connsiteX0" fmla="*/ 0 w 8219326"/>
              <a:gd name="connsiteY0" fmla="*/ 2363057 h 2428689"/>
              <a:gd name="connsiteX1" fmla="*/ 914400 w 8219326"/>
              <a:gd name="connsiteY1" fmla="*/ 2383605 h 2428689"/>
              <a:gd name="connsiteX2" fmla="*/ 1027416 w 8219326"/>
              <a:gd name="connsiteY2" fmla="*/ 2393879 h 2428689"/>
              <a:gd name="connsiteX3" fmla="*/ 1099335 w 8219326"/>
              <a:gd name="connsiteY3" fmla="*/ 2404153 h 2428689"/>
              <a:gd name="connsiteX4" fmla="*/ 1407560 w 8219326"/>
              <a:gd name="connsiteY4" fmla="*/ 2414427 h 2428689"/>
              <a:gd name="connsiteX5" fmla="*/ 1890445 w 8219326"/>
              <a:gd name="connsiteY5" fmla="*/ 2414427 h 2428689"/>
              <a:gd name="connsiteX6" fmla="*/ 1952090 w 8219326"/>
              <a:gd name="connsiteY6" fmla="*/ 2393879 h 2428689"/>
              <a:gd name="connsiteX7" fmla="*/ 1982913 w 8219326"/>
              <a:gd name="connsiteY7" fmla="*/ 2383605 h 2428689"/>
              <a:gd name="connsiteX8" fmla="*/ 2054832 w 8219326"/>
              <a:gd name="connsiteY8" fmla="*/ 2321960 h 2428689"/>
              <a:gd name="connsiteX9" fmla="*/ 2085654 w 8219326"/>
              <a:gd name="connsiteY9" fmla="*/ 2291137 h 2428689"/>
              <a:gd name="connsiteX10" fmla="*/ 2095928 w 8219326"/>
              <a:gd name="connsiteY10" fmla="*/ 2260315 h 2428689"/>
              <a:gd name="connsiteX11" fmla="*/ 2106203 w 8219326"/>
              <a:gd name="connsiteY11" fmla="*/ 2188396 h 2428689"/>
              <a:gd name="connsiteX12" fmla="*/ 2116477 w 8219326"/>
              <a:gd name="connsiteY12" fmla="*/ 2137025 h 2428689"/>
              <a:gd name="connsiteX13" fmla="*/ 2126751 w 8219326"/>
              <a:gd name="connsiteY13" fmla="*/ 1849349 h 2428689"/>
              <a:gd name="connsiteX14" fmla="*/ 2137025 w 8219326"/>
              <a:gd name="connsiteY14" fmla="*/ 1746607 h 2428689"/>
              <a:gd name="connsiteX15" fmla="*/ 2116477 w 8219326"/>
              <a:gd name="connsiteY15" fmla="*/ 267128 h 2428689"/>
              <a:gd name="connsiteX16" fmla="*/ 2126751 w 8219326"/>
              <a:gd name="connsiteY16" fmla="*/ 61645 h 2428689"/>
              <a:gd name="connsiteX17" fmla="*/ 2157573 w 8219326"/>
              <a:gd name="connsiteY17" fmla="*/ 10274 h 2428689"/>
              <a:gd name="connsiteX18" fmla="*/ 2188396 w 8219326"/>
              <a:gd name="connsiteY18" fmla="*/ 0 h 2428689"/>
              <a:gd name="connsiteX19" fmla="*/ 2352782 w 8219326"/>
              <a:gd name="connsiteY19" fmla="*/ 10274 h 2428689"/>
              <a:gd name="connsiteX20" fmla="*/ 2373331 w 8219326"/>
              <a:gd name="connsiteY20" fmla="*/ 30823 h 2428689"/>
              <a:gd name="connsiteX21" fmla="*/ 2434976 w 8219326"/>
              <a:gd name="connsiteY21" fmla="*/ 41097 h 2428689"/>
              <a:gd name="connsiteX22" fmla="*/ 2496620 w 8219326"/>
              <a:gd name="connsiteY22" fmla="*/ 61645 h 2428689"/>
              <a:gd name="connsiteX23" fmla="*/ 2527443 w 8219326"/>
              <a:gd name="connsiteY23" fmla="*/ 71919 h 2428689"/>
              <a:gd name="connsiteX24" fmla="*/ 2568540 w 8219326"/>
              <a:gd name="connsiteY24" fmla="*/ 92468 h 2428689"/>
              <a:gd name="connsiteX25" fmla="*/ 2609636 w 8219326"/>
              <a:gd name="connsiteY25" fmla="*/ 102742 h 2428689"/>
              <a:gd name="connsiteX26" fmla="*/ 2640459 w 8219326"/>
              <a:gd name="connsiteY26" fmla="*/ 113016 h 2428689"/>
              <a:gd name="connsiteX27" fmla="*/ 2732926 w 8219326"/>
              <a:gd name="connsiteY27" fmla="*/ 143839 h 2428689"/>
              <a:gd name="connsiteX28" fmla="*/ 2804845 w 8219326"/>
              <a:gd name="connsiteY28" fmla="*/ 174661 h 2428689"/>
              <a:gd name="connsiteX29" fmla="*/ 2866490 w 8219326"/>
              <a:gd name="connsiteY29" fmla="*/ 195209 h 2428689"/>
              <a:gd name="connsiteX30" fmla="*/ 3071973 w 8219326"/>
              <a:gd name="connsiteY30" fmla="*/ 215758 h 2428689"/>
              <a:gd name="connsiteX31" fmla="*/ 3236360 w 8219326"/>
              <a:gd name="connsiteY31" fmla="*/ 246580 h 2428689"/>
              <a:gd name="connsiteX32" fmla="*/ 3349376 w 8219326"/>
              <a:gd name="connsiteY32" fmla="*/ 267128 h 2428689"/>
              <a:gd name="connsiteX33" fmla="*/ 3513762 w 8219326"/>
              <a:gd name="connsiteY33" fmla="*/ 287677 h 2428689"/>
              <a:gd name="connsiteX34" fmla="*/ 3616504 w 8219326"/>
              <a:gd name="connsiteY34" fmla="*/ 308225 h 2428689"/>
              <a:gd name="connsiteX35" fmla="*/ 3647326 w 8219326"/>
              <a:gd name="connsiteY35" fmla="*/ 318499 h 2428689"/>
              <a:gd name="connsiteX36" fmla="*/ 3708971 w 8219326"/>
              <a:gd name="connsiteY36" fmla="*/ 359596 h 2428689"/>
              <a:gd name="connsiteX37" fmla="*/ 3770616 w 8219326"/>
              <a:gd name="connsiteY37" fmla="*/ 400692 h 2428689"/>
              <a:gd name="connsiteX38" fmla="*/ 3801438 w 8219326"/>
              <a:gd name="connsiteY38" fmla="*/ 462337 h 2428689"/>
              <a:gd name="connsiteX39" fmla="*/ 3811713 w 8219326"/>
              <a:gd name="connsiteY39" fmla="*/ 493160 h 2428689"/>
              <a:gd name="connsiteX40" fmla="*/ 3893906 w 8219326"/>
              <a:gd name="connsiteY40" fmla="*/ 565079 h 2428689"/>
              <a:gd name="connsiteX41" fmla="*/ 3955551 w 8219326"/>
              <a:gd name="connsiteY41" fmla="*/ 585627 h 2428689"/>
              <a:gd name="connsiteX42" fmla="*/ 4027470 w 8219326"/>
              <a:gd name="connsiteY42" fmla="*/ 616450 h 2428689"/>
              <a:gd name="connsiteX43" fmla="*/ 4068567 w 8219326"/>
              <a:gd name="connsiteY43" fmla="*/ 636998 h 2428689"/>
              <a:gd name="connsiteX44" fmla="*/ 4171308 w 8219326"/>
              <a:gd name="connsiteY44" fmla="*/ 667821 h 2428689"/>
              <a:gd name="connsiteX45" fmla="*/ 4202131 w 8219326"/>
              <a:gd name="connsiteY45" fmla="*/ 678095 h 2428689"/>
              <a:gd name="connsiteX46" fmla="*/ 4500081 w 8219326"/>
              <a:gd name="connsiteY46" fmla="*/ 667821 h 2428689"/>
              <a:gd name="connsiteX47" fmla="*/ 4685016 w 8219326"/>
              <a:gd name="connsiteY47" fmla="*/ 678095 h 2428689"/>
              <a:gd name="connsiteX48" fmla="*/ 4736387 w 8219326"/>
              <a:gd name="connsiteY48" fmla="*/ 688369 h 2428689"/>
              <a:gd name="connsiteX49" fmla="*/ 5054886 w 8219326"/>
              <a:gd name="connsiteY49" fmla="*/ 698643 h 2428689"/>
              <a:gd name="connsiteX50" fmla="*/ 5126805 w 8219326"/>
              <a:gd name="connsiteY50" fmla="*/ 708917 h 2428689"/>
              <a:gd name="connsiteX51" fmla="*/ 5208998 w 8219326"/>
              <a:gd name="connsiteY51" fmla="*/ 719191 h 2428689"/>
              <a:gd name="connsiteX52" fmla="*/ 5322014 w 8219326"/>
              <a:gd name="connsiteY52" fmla="*/ 750014 h 2428689"/>
              <a:gd name="connsiteX53" fmla="*/ 5373385 w 8219326"/>
              <a:gd name="connsiteY53" fmla="*/ 760288 h 2428689"/>
              <a:gd name="connsiteX54" fmla="*/ 5404207 w 8219326"/>
              <a:gd name="connsiteY54" fmla="*/ 770562 h 2428689"/>
              <a:gd name="connsiteX55" fmla="*/ 5517223 w 8219326"/>
              <a:gd name="connsiteY55" fmla="*/ 791110 h 2428689"/>
              <a:gd name="connsiteX56" fmla="*/ 5619964 w 8219326"/>
              <a:gd name="connsiteY56" fmla="*/ 821933 h 2428689"/>
              <a:gd name="connsiteX57" fmla="*/ 5650787 w 8219326"/>
              <a:gd name="connsiteY57" fmla="*/ 832207 h 2428689"/>
              <a:gd name="connsiteX58" fmla="*/ 5722706 w 8219326"/>
              <a:gd name="connsiteY58" fmla="*/ 842481 h 2428689"/>
              <a:gd name="connsiteX59" fmla="*/ 5866544 w 8219326"/>
              <a:gd name="connsiteY59" fmla="*/ 883578 h 2428689"/>
              <a:gd name="connsiteX60" fmla="*/ 5948737 w 8219326"/>
              <a:gd name="connsiteY60" fmla="*/ 893852 h 2428689"/>
              <a:gd name="connsiteX61" fmla="*/ 6061753 w 8219326"/>
              <a:gd name="connsiteY61" fmla="*/ 924674 h 2428689"/>
              <a:gd name="connsiteX62" fmla="*/ 6113124 w 8219326"/>
              <a:gd name="connsiteY62" fmla="*/ 945223 h 2428689"/>
              <a:gd name="connsiteX63" fmla="*/ 6256962 w 8219326"/>
              <a:gd name="connsiteY63" fmla="*/ 965771 h 2428689"/>
              <a:gd name="connsiteX64" fmla="*/ 6524090 w 8219326"/>
              <a:gd name="connsiteY64" fmla="*/ 945223 h 2428689"/>
              <a:gd name="connsiteX65" fmla="*/ 6626832 w 8219326"/>
              <a:gd name="connsiteY65" fmla="*/ 914400 h 2428689"/>
              <a:gd name="connsiteX66" fmla="*/ 6657654 w 8219326"/>
              <a:gd name="connsiteY66" fmla="*/ 904126 h 2428689"/>
              <a:gd name="connsiteX67" fmla="*/ 6852863 w 8219326"/>
              <a:gd name="connsiteY67" fmla="*/ 883578 h 2428689"/>
              <a:gd name="connsiteX68" fmla="*/ 7325474 w 8219326"/>
              <a:gd name="connsiteY68" fmla="*/ 893852 h 2428689"/>
              <a:gd name="connsiteX69" fmla="*/ 7438490 w 8219326"/>
              <a:gd name="connsiteY69" fmla="*/ 904126 h 2428689"/>
              <a:gd name="connsiteX70" fmla="*/ 8219326 w 8219326"/>
              <a:gd name="connsiteY70" fmla="*/ 914400 h 242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19326" h="2428689">
                <a:moveTo>
                  <a:pt x="0" y="2363057"/>
                </a:moveTo>
                <a:lnTo>
                  <a:pt x="914400" y="2383605"/>
                </a:lnTo>
                <a:cubicBezTo>
                  <a:pt x="952198" y="2385087"/>
                  <a:pt x="989820" y="2389702"/>
                  <a:pt x="1027416" y="2393879"/>
                </a:cubicBezTo>
                <a:cubicBezTo>
                  <a:pt x="1051484" y="2396553"/>
                  <a:pt x="1075154" y="2402846"/>
                  <a:pt x="1099335" y="2404153"/>
                </a:cubicBezTo>
                <a:cubicBezTo>
                  <a:pt x="1201984" y="2409702"/>
                  <a:pt x="1304818" y="2411002"/>
                  <a:pt x="1407560" y="2414427"/>
                </a:cubicBezTo>
                <a:cubicBezTo>
                  <a:pt x="1611068" y="2431386"/>
                  <a:pt x="1603850" y="2435397"/>
                  <a:pt x="1890445" y="2414427"/>
                </a:cubicBezTo>
                <a:cubicBezTo>
                  <a:pt x="1912047" y="2412846"/>
                  <a:pt x="1931542" y="2400728"/>
                  <a:pt x="1952090" y="2393879"/>
                </a:cubicBezTo>
                <a:lnTo>
                  <a:pt x="1982913" y="2383605"/>
                </a:lnTo>
                <a:cubicBezTo>
                  <a:pt x="2029853" y="2352312"/>
                  <a:pt x="2005006" y="2371787"/>
                  <a:pt x="2054832" y="2321960"/>
                </a:cubicBezTo>
                <a:lnTo>
                  <a:pt x="2085654" y="2291137"/>
                </a:lnTo>
                <a:cubicBezTo>
                  <a:pt x="2089079" y="2280863"/>
                  <a:pt x="2093804" y="2270934"/>
                  <a:pt x="2095928" y="2260315"/>
                </a:cubicBezTo>
                <a:cubicBezTo>
                  <a:pt x="2100677" y="2236569"/>
                  <a:pt x="2102222" y="2212283"/>
                  <a:pt x="2106203" y="2188396"/>
                </a:cubicBezTo>
                <a:cubicBezTo>
                  <a:pt x="2109074" y="2171171"/>
                  <a:pt x="2113052" y="2154149"/>
                  <a:pt x="2116477" y="2137025"/>
                </a:cubicBezTo>
                <a:cubicBezTo>
                  <a:pt x="2119902" y="2041133"/>
                  <a:pt x="2121708" y="1945170"/>
                  <a:pt x="2126751" y="1849349"/>
                </a:cubicBezTo>
                <a:cubicBezTo>
                  <a:pt x="2128560" y="1814978"/>
                  <a:pt x="2137025" y="1781025"/>
                  <a:pt x="2137025" y="1746607"/>
                </a:cubicBezTo>
                <a:cubicBezTo>
                  <a:pt x="2137025" y="731914"/>
                  <a:pt x="2139851" y="874860"/>
                  <a:pt x="2116477" y="267128"/>
                </a:cubicBezTo>
                <a:cubicBezTo>
                  <a:pt x="2119902" y="198634"/>
                  <a:pt x="2120810" y="129967"/>
                  <a:pt x="2126751" y="61645"/>
                </a:cubicBezTo>
                <a:cubicBezTo>
                  <a:pt x="2128530" y="41183"/>
                  <a:pt x="2139705" y="20995"/>
                  <a:pt x="2157573" y="10274"/>
                </a:cubicBezTo>
                <a:cubicBezTo>
                  <a:pt x="2166860" y="4702"/>
                  <a:pt x="2178122" y="3425"/>
                  <a:pt x="2188396" y="0"/>
                </a:cubicBezTo>
                <a:cubicBezTo>
                  <a:pt x="2243191" y="3425"/>
                  <a:pt x="2298627" y="1248"/>
                  <a:pt x="2352782" y="10274"/>
                </a:cubicBezTo>
                <a:cubicBezTo>
                  <a:pt x="2362337" y="11867"/>
                  <a:pt x="2364261" y="27422"/>
                  <a:pt x="2373331" y="30823"/>
                </a:cubicBezTo>
                <a:cubicBezTo>
                  <a:pt x="2392836" y="38138"/>
                  <a:pt x="2414428" y="37672"/>
                  <a:pt x="2434976" y="41097"/>
                </a:cubicBezTo>
                <a:lnTo>
                  <a:pt x="2496620" y="61645"/>
                </a:lnTo>
                <a:cubicBezTo>
                  <a:pt x="2506894" y="65070"/>
                  <a:pt x="2517756" y="67076"/>
                  <a:pt x="2527443" y="71919"/>
                </a:cubicBezTo>
                <a:cubicBezTo>
                  <a:pt x="2541142" y="78769"/>
                  <a:pt x="2554199" y="87090"/>
                  <a:pt x="2568540" y="92468"/>
                </a:cubicBezTo>
                <a:cubicBezTo>
                  <a:pt x="2581761" y="97426"/>
                  <a:pt x="2596059" y="98863"/>
                  <a:pt x="2609636" y="102742"/>
                </a:cubicBezTo>
                <a:cubicBezTo>
                  <a:pt x="2620049" y="105717"/>
                  <a:pt x="2630318" y="109213"/>
                  <a:pt x="2640459" y="113016"/>
                </a:cubicBezTo>
                <a:cubicBezTo>
                  <a:pt x="2717841" y="142034"/>
                  <a:pt x="2664060" y="126621"/>
                  <a:pt x="2732926" y="143839"/>
                </a:cubicBezTo>
                <a:cubicBezTo>
                  <a:pt x="2781827" y="176439"/>
                  <a:pt x="2744532" y="156567"/>
                  <a:pt x="2804845" y="174661"/>
                </a:cubicBezTo>
                <a:cubicBezTo>
                  <a:pt x="2825591" y="180885"/>
                  <a:pt x="2845942" y="188360"/>
                  <a:pt x="2866490" y="195209"/>
                </a:cubicBezTo>
                <a:cubicBezTo>
                  <a:pt x="2952640" y="223925"/>
                  <a:pt x="2886508" y="204847"/>
                  <a:pt x="3071973" y="215758"/>
                </a:cubicBezTo>
                <a:cubicBezTo>
                  <a:pt x="3126769" y="226032"/>
                  <a:pt x="3182274" y="233059"/>
                  <a:pt x="3236360" y="246580"/>
                </a:cubicBezTo>
                <a:cubicBezTo>
                  <a:pt x="3293797" y="260939"/>
                  <a:pt x="3275744" y="257924"/>
                  <a:pt x="3349376" y="267128"/>
                </a:cubicBezTo>
                <a:cubicBezTo>
                  <a:pt x="3411516" y="274896"/>
                  <a:pt x="3453618" y="277064"/>
                  <a:pt x="3513762" y="287677"/>
                </a:cubicBezTo>
                <a:cubicBezTo>
                  <a:pt x="3548156" y="293746"/>
                  <a:pt x="3583371" y="297181"/>
                  <a:pt x="3616504" y="308225"/>
                </a:cubicBezTo>
                <a:lnTo>
                  <a:pt x="3647326" y="318499"/>
                </a:lnTo>
                <a:cubicBezTo>
                  <a:pt x="3686570" y="357745"/>
                  <a:pt x="3646772" y="322277"/>
                  <a:pt x="3708971" y="359596"/>
                </a:cubicBezTo>
                <a:cubicBezTo>
                  <a:pt x="3730148" y="372302"/>
                  <a:pt x="3770616" y="400692"/>
                  <a:pt x="3770616" y="400692"/>
                </a:cubicBezTo>
                <a:cubicBezTo>
                  <a:pt x="3796438" y="478161"/>
                  <a:pt x="3761607" y="382677"/>
                  <a:pt x="3801438" y="462337"/>
                </a:cubicBezTo>
                <a:cubicBezTo>
                  <a:pt x="3806281" y="472024"/>
                  <a:pt x="3805215" y="484496"/>
                  <a:pt x="3811713" y="493160"/>
                </a:cubicBezTo>
                <a:cubicBezTo>
                  <a:pt x="3824288" y="509927"/>
                  <a:pt x="3867167" y="553195"/>
                  <a:pt x="3893906" y="565079"/>
                </a:cubicBezTo>
                <a:cubicBezTo>
                  <a:pt x="3913699" y="573876"/>
                  <a:pt x="3935643" y="577095"/>
                  <a:pt x="3955551" y="585627"/>
                </a:cubicBezTo>
                <a:cubicBezTo>
                  <a:pt x="3979524" y="595901"/>
                  <a:pt x="4003726" y="605657"/>
                  <a:pt x="4027470" y="616450"/>
                </a:cubicBezTo>
                <a:cubicBezTo>
                  <a:pt x="4041413" y="622788"/>
                  <a:pt x="4054347" y="631310"/>
                  <a:pt x="4068567" y="636998"/>
                </a:cubicBezTo>
                <a:cubicBezTo>
                  <a:pt x="4129596" y="661410"/>
                  <a:pt x="4118332" y="652685"/>
                  <a:pt x="4171308" y="667821"/>
                </a:cubicBezTo>
                <a:cubicBezTo>
                  <a:pt x="4181721" y="670796"/>
                  <a:pt x="4191857" y="674670"/>
                  <a:pt x="4202131" y="678095"/>
                </a:cubicBezTo>
                <a:cubicBezTo>
                  <a:pt x="4301448" y="674670"/>
                  <a:pt x="4400705" y="667821"/>
                  <a:pt x="4500081" y="667821"/>
                </a:cubicBezTo>
                <a:cubicBezTo>
                  <a:pt x="4561821" y="667821"/>
                  <a:pt x="4623508" y="672747"/>
                  <a:pt x="4685016" y="678095"/>
                </a:cubicBezTo>
                <a:cubicBezTo>
                  <a:pt x="4702413" y="679608"/>
                  <a:pt x="4718951" y="687400"/>
                  <a:pt x="4736387" y="688369"/>
                </a:cubicBezTo>
                <a:cubicBezTo>
                  <a:pt x="4842445" y="694261"/>
                  <a:pt x="4948720" y="695218"/>
                  <a:pt x="5054886" y="698643"/>
                </a:cubicBezTo>
                <a:lnTo>
                  <a:pt x="5126805" y="708917"/>
                </a:lnTo>
                <a:cubicBezTo>
                  <a:pt x="5154174" y="712566"/>
                  <a:pt x="5181763" y="714652"/>
                  <a:pt x="5208998" y="719191"/>
                </a:cubicBezTo>
                <a:cubicBezTo>
                  <a:pt x="5229735" y="722647"/>
                  <a:pt x="5315173" y="748304"/>
                  <a:pt x="5322014" y="750014"/>
                </a:cubicBezTo>
                <a:cubicBezTo>
                  <a:pt x="5338955" y="754249"/>
                  <a:pt x="5356444" y="756053"/>
                  <a:pt x="5373385" y="760288"/>
                </a:cubicBezTo>
                <a:cubicBezTo>
                  <a:pt x="5383891" y="762915"/>
                  <a:pt x="5393701" y="767935"/>
                  <a:pt x="5404207" y="770562"/>
                </a:cubicBezTo>
                <a:cubicBezTo>
                  <a:pt x="5432925" y="777742"/>
                  <a:pt x="5489744" y="786530"/>
                  <a:pt x="5517223" y="791110"/>
                </a:cubicBezTo>
                <a:cubicBezTo>
                  <a:pt x="5663688" y="839933"/>
                  <a:pt x="5511293" y="790884"/>
                  <a:pt x="5619964" y="821933"/>
                </a:cubicBezTo>
                <a:cubicBezTo>
                  <a:pt x="5630377" y="824908"/>
                  <a:pt x="5640167" y="830083"/>
                  <a:pt x="5650787" y="832207"/>
                </a:cubicBezTo>
                <a:cubicBezTo>
                  <a:pt x="5674533" y="836956"/>
                  <a:pt x="5698733" y="839056"/>
                  <a:pt x="5722706" y="842481"/>
                </a:cubicBezTo>
                <a:cubicBezTo>
                  <a:pt x="5777222" y="860654"/>
                  <a:pt x="5807565" y="872519"/>
                  <a:pt x="5866544" y="883578"/>
                </a:cubicBezTo>
                <a:cubicBezTo>
                  <a:pt x="5893682" y="888666"/>
                  <a:pt x="5921599" y="888764"/>
                  <a:pt x="5948737" y="893852"/>
                </a:cubicBezTo>
                <a:cubicBezTo>
                  <a:pt x="5977149" y="899179"/>
                  <a:pt x="6028792" y="912313"/>
                  <a:pt x="6061753" y="924674"/>
                </a:cubicBezTo>
                <a:cubicBezTo>
                  <a:pt x="6079022" y="931150"/>
                  <a:pt x="6095077" y="941424"/>
                  <a:pt x="6113124" y="945223"/>
                </a:cubicBezTo>
                <a:cubicBezTo>
                  <a:pt x="6160518" y="955201"/>
                  <a:pt x="6256962" y="965771"/>
                  <a:pt x="6256962" y="965771"/>
                </a:cubicBezTo>
                <a:cubicBezTo>
                  <a:pt x="6335353" y="961160"/>
                  <a:pt x="6441312" y="957958"/>
                  <a:pt x="6524090" y="945223"/>
                </a:cubicBezTo>
                <a:cubicBezTo>
                  <a:pt x="6552931" y="940786"/>
                  <a:pt x="6602824" y="922403"/>
                  <a:pt x="6626832" y="914400"/>
                </a:cubicBezTo>
                <a:cubicBezTo>
                  <a:pt x="6637106" y="910975"/>
                  <a:pt x="6647035" y="906250"/>
                  <a:pt x="6657654" y="904126"/>
                </a:cubicBezTo>
                <a:cubicBezTo>
                  <a:pt x="6756160" y="884425"/>
                  <a:pt x="6691607" y="895096"/>
                  <a:pt x="6852863" y="883578"/>
                </a:cubicBezTo>
                <a:lnTo>
                  <a:pt x="7325474" y="893852"/>
                </a:lnTo>
                <a:cubicBezTo>
                  <a:pt x="7363278" y="895178"/>
                  <a:pt x="7400673" y="903236"/>
                  <a:pt x="7438490" y="904126"/>
                </a:cubicBezTo>
                <a:cubicBezTo>
                  <a:pt x="7698719" y="910249"/>
                  <a:pt x="7959025" y="914400"/>
                  <a:pt x="8219326" y="91440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슬라이드 번호 개체 틀 8"/>
          <p:cNvSpPr>
            <a:spLocks noGrp="1"/>
          </p:cNvSpPr>
          <p:nvPr>
            <p:ph type="sldNum" sz="quarter" idx="12"/>
          </p:nvPr>
        </p:nvSpPr>
        <p:spPr/>
        <p:txBody>
          <a:bodyPr/>
          <a:lstStyle/>
          <a:p>
            <a:fld id="{7E143334-4AB7-49CA-B52F-E6E20F79A69B}" type="slidenum">
              <a:rPr lang="ko-KR" altLang="en-US" smtClean="0"/>
              <a:pPr/>
              <a:t>47</a:t>
            </a:fld>
            <a:endParaRPr lang="ko-KR" altLang="en-US"/>
          </a:p>
        </p:txBody>
      </p:sp>
      <p:pic>
        <p:nvPicPr>
          <p:cNvPr id="14" name="오디오 13">
            <a:hlinkClick r:id="" action="ppaction://media"/>
            <a:extLst>
              <a:ext uri="{FF2B5EF4-FFF2-40B4-BE49-F238E27FC236}">
                <a16:creationId xmlns:a16="http://schemas.microsoft.com/office/drawing/2014/main" id="{EAD0A93C-1FD3-A149-91DA-98F39899934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202286100"/>
      </p:ext>
    </p:extLst>
  </p:cSld>
  <p:clrMapOvr>
    <a:masterClrMapping/>
  </p:clrMapOvr>
  <mc:AlternateContent xmlns:mc="http://schemas.openxmlformats.org/markup-compatibility/2006">
    <mc:Choice xmlns:p14="http://schemas.microsoft.com/office/powerpoint/2010/main" Requires="p14">
      <p:transition spd="slow" p14:dur="2000" advTm="21161"/>
    </mc:Choice>
    <mc:Fallback>
      <p:transition spd="slow" advTm="21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Week 10: Hardware Communication on Bus Interconnect</a:t>
            </a:r>
            <a:endParaRPr lang="ko-KR" altLang="en-US" dirty="0"/>
          </a:p>
        </p:txBody>
      </p:sp>
      <p:sp>
        <p:nvSpPr>
          <p:cNvPr id="3" name="내용 개체 틀 2"/>
          <p:cNvSpPr>
            <a:spLocks noGrp="1"/>
          </p:cNvSpPr>
          <p:nvPr>
            <p:ph idx="1"/>
          </p:nvPr>
        </p:nvSpPr>
        <p:spPr>
          <a:xfrm>
            <a:off x="838200" y="1825625"/>
            <a:ext cx="7323110" cy="4351338"/>
          </a:xfrm>
        </p:spPr>
        <p:txBody>
          <a:bodyPr>
            <a:normAutofit/>
          </a:bodyPr>
          <a:lstStyle/>
          <a:p>
            <a:r>
              <a:rPr lang="en-US" altLang="ko-KR" dirty="0"/>
              <a:t>Communication between hardware components</a:t>
            </a:r>
          </a:p>
          <a:p>
            <a:pPr lvl="1"/>
            <a:r>
              <a:rPr lang="en-US" altLang="ko-KR" dirty="0"/>
              <a:t>CPU – bus (interconnect) – BRAM controller</a:t>
            </a:r>
          </a:p>
          <a:p>
            <a:pPr lvl="1"/>
            <a:r>
              <a:rPr lang="en-US" altLang="ko-KR" dirty="0"/>
              <a:t>BRAM controller – my hardware component</a:t>
            </a:r>
          </a:p>
          <a:p>
            <a:endParaRPr lang="ko-KR" altLang="en-US" dirty="0"/>
          </a:p>
        </p:txBody>
      </p:sp>
      <p:grpSp>
        <p:nvGrpSpPr>
          <p:cNvPr id="4" name="그룹 3"/>
          <p:cNvGrpSpPr/>
          <p:nvPr/>
        </p:nvGrpSpPr>
        <p:grpSpPr>
          <a:xfrm>
            <a:off x="8098814" y="2282738"/>
            <a:ext cx="3766650" cy="3168993"/>
            <a:chOff x="5084561" y="2026319"/>
            <a:chExt cx="5573157" cy="4392189"/>
          </a:xfrm>
        </p:grpSpPr>
        <p:sp>
          <p:nvSpPr>
            <p:cNvPr id="5" name="직사각형 4"/>
            <p:cNvSpPr/>
            <p:nvPr/>
          </p:nvSpPr>
          <p:spPr>
            <a:xfrm>
              <a:off x="5084561" y="2026319"/>
              <a:ext cx="5573157" cy="4392189"/>
            </a:xfrm>
            <a:prstGeom prst="rect">
              <a:avLst/>
            </a:prstGeom>
            <a:solidFill>
              <a:schemeClr val="bg1">
                <a:lumMod val="8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fontAlgn="base">
                <a:spcBef>
                  <a:spcPct val="0"/>
                </a:spcBef>
                <a:spcAft>
                  <a:spcPct val="0"/>
                </a:spcAft>
              </a:pPr>
              <a:r>
                <a:rPr kumimoji="1" lang="en-US" altLang="ko-KR" sz="1200" b="1" dirty="0">
                  <a:solidFill>
                    <a:prstClr val="black"/>
                  </a:solidFill>
                  <a:latin typeface="+mj-lt"/>
                </a:rPr>
                <a:t>Xilinx </a:t>
              </a:r>
              <a:r>
                <a:rPr kumimoji="1" lang="en-US" altLang="ko-KR" sz="1200" b="1" dirty="0" err="1">
                  <a:solidFill>
                    <a:prstClr val="black"/>
                  </a:solidFill>
                  <a:latin typeface="+mj-lt"/>
                </a:rPr>
                <a:t>Zynq</a:t>
              </a:r>
              <a:r>
                <a:rPr kumimoji="1" lang="en-US" altLang="ko-KR" sz="1200" b="1" dirty="0">
                  <a:solidFill>
                    <a:prstClr val="black"/>
                  </a:solidFill>
                  <a:latin typeface="+mj-lt"/>
                </a:rPr>
                <a:t> (XC7Z020)</a:t>
              </a:r>
            </a:p>
          </p:txBody>
        </p:sp>
        <p:sp>
          <p:nvSpPr>
            <p:cNvPr id="6" name="직사각형 5"/>
            <p:cNvSpPr/>
            <p:nvPr/>
          </p:nvSpPr>
          <p:spPr>
            <a:xfrm>
              <a:off x="5318962" y="2670822"/>
              <a:ext cx="2194548" cy="2376639"/>
            </a:xfrm>
            <a:prstGeom prst="rect">
              <a:avLst/>
            </a:prstGeom>
            <a:ln w="28575"/>
          </p:spPr>
          <p:style>
            <a:lnRef idx="2">
              <a:schemeClr val="dk1"/>
            </a:lnRef>
            <a:fillRef idx="1">
              <a:schemeClr val="lt1"/>
            </a:fillRef>
            <a:effectRef idx="0">
              <a:schemeClr val="dk1"/>
            </a:effectRef>
            <a:fontRef idx="minor">
              <a:schemeClr val="dk1"/>
            </a:fontRef>
          </p:style>
          <p:txBody>
            <a:bodyPr rtlCol="0" anchor="t"/>
            <a:lstStyle/>
            <a:p>
              <a:pPr algn="ctr" fontAlgn="base">
                <a:spcBef>
                  <a:spcPct val="0"/>
                </a:spcBef>
                <a:spcAft>
                  <a:spcPct val="0"/>
                </a:spcAft>
              </a:pPr>
              <a:r>
                <a:rPr kumimoji="1" lang="en-US" altLang="ko-KR" sz="1200" b="1" dirty="0">
                  <a:solidFill>
                    <a:schemeClr val="tx1"/>
                  </a:solidFill>
                  <a:latin typeface="+mj-lt"/>
                </a:rPr>
                <a:t>P</a:t>
              </a:r>
              <a:r>
                <a:rPr kumimoji="1" lang="en-US" altLang="ko-KR" sz="1100" b="1" dirty="0">
                  <a:solidFill>
                    <a:schemeClr val="tx1"/>
                  </a:solidFill>
                  <a:latin typeface="+mj-lt"/>
                </a:rPr>
                <a:t>rocessing</a:t>
              </a:r>
              <a:r>
                <a:rPr kumimoji="1" lang="en-US" altLang="ko-KR" sz="1200" b="1" dirty="0">
                  <a:solidFill>
                    <a:schemeClr val="tx1"/>
                  </a:solidFill>
                  <a:latin typeface="+mj-lt"/>
                </a:rPr>
                <a:t> S</a:t>
              </a:r>
              <a:r>
                <a:rPr kumimoji="1" lang="en-US" altLang="ko-KR" sz="1100" b="1" dirty="0">
                  <a:solidFill>
                    <a:schemeClr val="tx1"/>
                  </a:solidFill>
                  <a:latin typeface="+mj-lt"/>
                </a:rPr>
                <a:t>ystem</a:t>
              </a:r>
            </a:p>
            <a:p>
              <a:pPr algn="ctr" fontAlgn="base">
                <a:spcBef>
                  <a:spcPct val="0"/>
                </a:spcBef>
                <a:spcAft>
                  <a:spcPct val="0"/>
                </a:spcAft>
              </a:pPr>
              <a:r>
                <a:rPr kumimoji="1" lang="en-US" altLang="ko-KR" sz="1200" b="1" dirty="0">
                  <a:solidFill>
                    <a:schemeClr val="tx1"/>
                  </a:solidFill>
                  <a:latin typeface="+mj-lt"/>
                </a:rPr>
                <a:t>(PS, ARM Co-A9)</a:t>
              </a:r>
              <a:endParaRPr kumimoji="1" lang="ko-KR" altLang="en-US" sz="1200" b="1" dirty="0">
                <a:solidFill>
                  <a:schemeClr val="tx1"/>
                </a:solidFill>
                <a:latin typeface="+mj-lt"/>
              </a:endParaRPr>
            </a:p>
          </p:txBody>
        </p:sp>
        <p:sp>
          <p:nvSpPr>
            <p:cNvPr id="7" name="L 도형 6"/>
            <p:cNvSpPr/>
            <p:nvPr/>
          </p:nvSpPr>
          <p:spPr>
            <a:xfrm rot="16200000">
              <a:off x="6129043" y="1860742"/>
              <a:ext cx="3490738" cy="5110888"/>
            </a:xfrm>
            <a:prstGeom prst="corner">
              <a:avLst>
                <a:gd name="adj1" fmla="val 74937"/>
                <a:gd name="adj2" fmla="val 23892"/>
              </a:avLst>
            </a:prstGeom>
            <a:ln w="12700">
              <a:solidFill>
                <a:schemeClr val="accent3">
                  <a:lumMod val="50000"/>
                </a:schemeClr>
              </a:solidFill>
              <a:prstDash val="lgDash"/>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1100" dirty="0">
                <a:latin typeface="+mj-lt"/>
                <a:ea typeface="맑은 고딕" pitchFamily="50" charset="-127"/>
              </a:endParaRPr>
            </a:p>
          </p:txBody>
        </p:sp>
        <p:cxnSp>
          <p:nvCxnSpPr>
            <p:cNvPr id="8" name="직선 연결선 7"/>
            <p:cNvCxnSpPr>
              <a:endCxn id="13" idx="2"/>
            </p:cNvCxnSpPr>
            <p:nvPr/>
          </p:nvCxnSpPr>
          <p:spPr>
            <a:xfrm flipV="1">
              <a:off x="6416236" y="4934948"/>
              <a:ext cx="0" cy="802074"/>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9" name="직사각형 8"/>
            <p:cNvSpPr/>
            <p:nvPr/>
          </p:nvSpPr>
          <p:spPr>
            <a:xfrm>
              <a:off x="8067217" y="5047461"/>
              <a:ext cx="2037653" cy="940260"/>
            </a:xfrm>
            <a:prstGeom prst="rect">
              <a:avLst/>
            </a:prstGeom>
            <a:solidFill>
              <a:schemeClr val="accent2">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BRAM</a:t>
              </a:r>
            </a:p>
          </p:txBody>
        </p:sp>
        <p:cxnSp>
          <p:nvCxnSpPr>
            <p:cNvPr id="10" name="직선 연결선 9"/>
            <p:cNvCxnSpPr/>
            <p:nvPr/>
          </p:nvCxnSpPr>
          <p:spPr>
            <a:xfrm flipH="1">
              <a:off x="6400017" y="5735834"/>
              <a:ext cx="1669507" cy="1189"/>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11" name="직사각형 10"/>
            <p:cNvSpPr/>
            <p:nvPr/>
          </p:nvSpPr>
          <p:spPr>
            <a:xfrm>
              <a:off x="7884976" y="2670817"/>
              <a:ext cx="2369916" cy="639863"/>
            </a:xfrm>
            <a:prstGeom prst="rect">
              <a:avLst/>
            </a:prstGeom>
          </p:spPr>
          <p:txBody>
            <a:bodyPr wrap="none">
              <a:spAutoFit/>
            </a:bodyPr>
            <a:lstStyle/>
            <a:p>
              <a:pPr algn="ctr" fontAlgn="base">
                <a:spcBef>
                  <a:spcPct val="0"/>
                </a:spcBef>
                <a:spcAft>
                  <a:spcPct val="0"/>
                </a:spcAft>
              </a:pPr>
              <a:r>
                <a:rPr kumimoji="1" lang="en-US" altLang="ko-KR" sz="1200" b="1" dirty="0">
                  <a:solidFill>
                    <a:schemeClr val="accent3">
                      <a:lumMod val="50000"/>
                    </a:schemeClr>
                  </a:solidFill>
                  <a:latin typeface="+mj-lt"/>
                </a:rPr>
                <a:t>P</a:t>
              </a:r>
              <a:r>
                <a:rPr kumimoji="1" lang="en-US" altLang="ko-KR" sz="1100" b="1" dirty="0">
                  <a:solidFill>
                    <a:schemeClr val="accent3">
                      <a:lumMod val="50000"/>
                    </a:schemeClr>
                  </a:solidFill>
                  <a:latin typeface="+mj-lt"/>
                </a:rPr>
                <a:t>rogrammable</a:t>
              </a:r>
              <a:r>
                <a:rPr kumimoji="1" lang="en-US" altLang="ko-KR" sz="1200" b="1" dirty="0">
                  <a:solidFill>
                    <a:schemeClr val="accent3">
                      <a:lumMod val="50000"/>
                    </a:schemeClr>
                  </a:solidFill>
                  <a:latin typeface="+mj-lt"/>
                </a:rPr>
                <a:t> L</a:t>
              </a:r>
              <a:r>
                <a:rPr kumimoji="1" lang="en-US" altLang="ko-KR" sz="1100" b="1" dirty="0">
                  <a:solidFill>
                    <a:schemeClr val="accent3">
                      <a:lumMod val="50000"/>
                    </a:schemeClr>
                  </a:solidFill>
                  <a:latin typeface="+mj-lt"/>
                </a:rPr>
                <a:t>ogic</a:t>
              </a:r>
            </a:p>
            <a:p>
              <a:pPr algn="ctr" fontAlgn="base">
                <a:spcBef>
                  <a:spcPct val="0"/>
                </a:spcBef>
                <a:spcAft>
                  <a:spcPct val="0"/>
                </a:spcAft>
              </a:pPr>
              <a:r>
                <a:rPr kumimoji="1" lang="en-US" altLang="ko-KR" sz="1200" b="1" dirty="0">
                  <a:solidFill>
                    <a:schemeClr val="accent3">
                      <a:lumMod val="50000"/>
                    </a:schemeClr>
                  </a:solidFill>
                  <a:latin typeface="+mj-lt"/>
                </a:rPr>
                <a:t>(PL, Xilinx Artix-7)</a:t>
              </a:r>
            </a:p>
          </p:txBody>
        </p:sp>
        <p:sp>
          <p:nvSpPr>
            <p:cNvPr id="12" name="직사각형 11"/>
            <p:cNvSpPr/>
            <p:nvPr/>
          </p:nvSpPr>
          <p:spPr>
            <a:xfrm>
              <a:off x="5426198" y="3896666"/>
              <a:ext cx="1367232" cy="65512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Memory interface</a:t>
              </a:r>
            </a:p>
          </p:txBody>
        </p:sp>
        <p:sp>
          <p:nvSpPr>
            <p:cNvPr id="13" name="직사각형 12"/>
            <p:cNvSpPr/>
            <p:nvPr/>
          </p:nvSpPr>
          <p:spPr>
            <a:xfrm>
              <a:off x="5408584" y="4633716"/>
              <a:ext cx="2015305" cy="30123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AXI master</a:t>
              </a:r>
            </a:p>
          </p:txBody>
        </p:sp>
        <p:sp>
          <p:nvSpPr>
            <p:cNvPr id="14" name="직사각형 13"/>
            <p:cNvSpPr/>
            <p:nvPr/>
          </p:nvSpPr>
          <p:spPr>
            <a:xfrm>
              <a:off x="5426198" y="3344171"/>
              <a:ext cx="1367232" cy="502107"/>
            </a:xfrm>
            <a:prstGeom prst="rect">
              <a:avLst/>
            </a:prstGeom>
            <a:solidFill>
              <a:schemeClr val="tx1">
                <a:lumMod val="75000"/>
                <a:lumOff val="25000"/>
              </a:schemeClr>
            </a:solidFill>
            <a:ln/>
            <a:scene3d>
              <a:camera prst="orthographicFront">
                <a:rot lat="0" lon="0" rev="0"/>
              </a:camera>
              <a:lightRig rig="threePt" dir="t">
                <a:rot lat="0" lon="0" rev="1200000"/>
              </a:lightRig>
            </a:scene3d>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#1</a:t>
              </a:r>
            </a:p>
          </p:txBody>
        </p:sp>
        <p:sp>
          <p:nvSpPr>
            <p:cNvPr id="15" name="직사각형 14"/>
            <p:cNvSpPr/>
            <p:nvPr/>
          </p:nvSpPr>
          <p:spPr>
            <a:xfrm rot="16200000">
              <a:off x="6541181" y="3668427"/>
              <a:ext cx="1207617" cy="559102"/>
            </a:xfrm>
            <a:prstGeom prst="rect">
              <a:avLst/>
            </a:prstGeom>
            <a:solidFill>
              <a:schemeClr val="tx1">
                <a:lumMod val="75000"/>
                <a:lumOff val="2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#2</a:t>
              </a:r>
            </a:p>
          </p:txBody>
        </p:sp>
        <p:sp>
          <p:nvSpPr>
            <p:cNvPr id="16" name="직사각형 15"/>
            <p:cNvSpPr/>
            <p:nvPr/>
          </p:nvSpPr>
          <p:spPr>
            <a:xfrm>
              <a:off x="8067217" y="3491515"/>
              <a:ext cx="2037653" cy="1155401"/>
            </a:xfrm>
            <a:prstGeom prst="rect">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Matrix-Vector Multiplication </a:t>
              </a:r>
              <a:br>
                <a:rPr kumimoji="1" lang="en-US" altLang="ko-KR" sz="1200" dirty="0">
                  <a:solidFill>
                    <a:schemeClr val="tx1"/>
                  </a:solidFill>
                  <a:latin typeface="+mj-lt"/>
                </a:rPr>
              </a:br>
              <a:r>
                <a:rPr kumimoji="1" lang="en-US" altLang="ko-KR" sz="1200" dirty="0">
                  <a:solidFill>
                    <a:schemeClr val="tx1"/>
                  </a:solidFill>
                  <a:latin typeface="+mj-lt"/>
                </a:rPr>
                <a:t>Custom IP</a:t>
              </a:r>
            </a:p>
          </p:txBody>
        </p:sp>
        <p:cxnSp>
          <p:nvCxnSpPr>
            <p:cNvPr id="17" name="직선 연결선 16"/>
            <p:cNvCxnSpPr>
              <a:stCxn id="9" idx="0"/>
              <a:endCxn id="16" idx="2"/>
            </p:cNvCxnSpPr>
            <p:nvPr/>
          </p:nvCxnSpPr>
          <p:spPr>
            <a:xfrm flipV="1">
              <a:off x="9086044" y="4646916"/>
              <a:ext cx="0" cy="400545"/>
            </a:xfrm>
            <a:prstGeom prst="line">
              <a:avLst/>
            </a:prstGeom>
            <a:ln w="28575">
              <a:solidFill>
                <a:schemeClr val="tx1"/>
              </a:solidFill>
              <a:headEnd type="oval" w="med" len="med"/>
              <a:tailEnd type="oval" w="med" len="med"/>
            </a:ln>
          </p:spPr>
          <p:style>
            <a:lnRef idx="1">
              <a:schemeClr val="accent4"/>
            </a:lnRef>
            <a:fillRef idx="0">
              <a:schemeClr val="accent4"/>
            </a:fillRef>
            <a:effectRef idx="0">
              <a:schemeClr val="accent4"/>
            </a:effectRef>
            <a:fontRef idx="minor">
              <a:schemeClr val="tx1"/>
            </a:fontRef>
          </p:style>
        </p:cxnSp>
        <p:cxnSp>
          <p:nvCxnSpPr>
            <p:cNvPr id="18" name="직선 연결선 17"/>
            <p:cNvCxnSpPr/>
            <p:nvPr/>
          </p:nvCxnSpPr>
          <p:spPr>
            <a:xfrm flipH="1">
              <a:off x="7415536" y="4797952"/>
              <a:ext cx="300749"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19" name="직선 연결선 18"/>
            <p:cNvCxnSpPr/>
            <p:nvPr/>
          </p:nvCxnSpPr>
          <p:spPr>
            <a:xfrm flipV="1">
              <a:off x="7725094" y="4069216"/>
              <a:ext cx="0" cy="728736"/>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20" name="직선 연결선 19"/>
            <p:cNvCxnSpPr/>
            <p:nvPr/>
          </p:nvCxnSpPr>
          <p:spPr>
            <a:xfrm flipH="1">
              <a:off x="7725094" y="4069215"/>
              <a:ext cx="342124"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grpSp>
      <p:sp>
        <p:nvSpPr>
          <p:cNvPr id="21" name="슬라이드 번호 개체 틀 20"/>
          <p:cNvSpPr>
            <a:spLocks noGrp="1"/>
          </p:cNvSpPr>
          <p:nvPr>
            <p:ph type="sldNum" sz="quarter" idx="12"/>
          </p:nvPr>
        </p:nvSpPr>
        <p:spPr/>
        <p:txBody>
          <a:bodyPr/>
          <a:lstStyle/>
          <a:p>
            <a:fld id="{7E143334-4AB7-49CA-B52F-E6E20F79A69B}" type="slidenum">
              <a:rPr lang="ko-KR" altLang="en-US" smtClean="0"/>
              <a:pPr/>
              <a:t>48</a:t>
            </a:fld>
            <a:endParaRPr lang="ko-KR" altLang="en-US"/>
          </a:p>
        </p:txBody>
      </p:sp>
      <p:pic>
        <p:nvPicPr>
          <p:cNvPr id="23" name="오디오 22">
            <a:hlinkClick r:id="" action="ppaction://media"/>
            <a:extLst>
              <a:ext uri="{FF2B5EF4-FFF2-40B4-BE49-F238E27FC236}">
                <a16:creationId xmlns:a16="http://schemas.microsoft.com/office/drawing/2014/main" id="{3CD80D97-6B20-664C-8C18-9F5F8638B9C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170147950"/>
      </p:ext>
    </p:extLst>
  </p:cSld>
  <p:clrMapOvr>
    <a:masterClrMapping/>
  </p:clrMapOvr>
  <mc:AlternateContent xmlns:mc="http://schemas.openxmlformats.org/markup-compatibility/2006">
    <mc:Choice xmlns:p14="http://schemas.microsoft.com/office/powerpoint/2010/main" Requires="p14">
      <p:transition spd="slow" p14:dur="2000" advTm="1669"/>
    </mc:Choice>
    <mc:Fallback>
      <p:transition spd="slow" advTm="1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Week 10: BRAM + My Hardware Component</a:t>
            </a:r>
            <a:endParaRPr lang="ko-KR" altLang="en-US" dirty="0"/>
          </a:p>
        </p:txBody>
      </p:sp>
      <p:sp>
        <p:nvSpPr>
          <p:cNvPr id="3" name="내용 개체 틀 2"/>
          <p:cNvSpPr>
            <a:spLocks noGrp="1"/>
          </p:cNvSpPr>
          <p:nvPr>
            <p:ph idx="1"/>
          </p:nvPr>
        </p:nvSpPr>
        <p:spPr/>
        <p:txBody>
          <a:bodyPr/>
          <a:lstStyle/>
          <a:p>
            <a:endParaRPr lang="ko-KR" altLang="en-US"/>
          </a:p>
        </p:txBody>
      </p:sp>
      <p:pic>
        <p:nvPicPr>
          <p:cNvPr id="4" name="그림 3"/>
          <p:cNvPicPr>
            <a:picLocks noChangeAspect="1"/>
          </p:cNvPicPr>
          <p:nvPr/>
        </p:nvPicPr>
        <p:blipFill>
          <a:blip r:embed="rId6"/>
          <a:stretch>
            <a:fillRect/>
          </a:stretch>
        </p:blipFill>
        <p:spPr>
          <a:xfrm>
            <a:off x="168442" y="1951809"/>
            <a:ext cx="11935828" cy="4225154"/>
          </a:xfrm>
          <a:prstGeom prst="rect">
            <a:avLst/>
          </a:prstGeom>
        </p:spPr>
      </p:pic>
      <p:sp>
        <p:nvSpPr>
          <p:cNvPr id="6" name="자유형 5"/>
          <p:cNvSpPr/>
          <p:nvPr/>
        </p:nvSpPr>
        <p:spPr>
          <a:xfrm>
            <a:off x="1910993" y="2373330"/>
            <a:ext cx="8219326" cy="2428689"/>
          </a:xfrm>
          <a:custGeom>
            <a:avLst/>
            <a:gdLst>
              <a:gd name="connsiteX0" fmla="*/ 0 w 8219326"/>
              <a:gd name="connsiteY0" fmla="*/ 2363057 h 2428689"/>
              <a:gd name="connsiteX1" fmla="*/ 914400 w 8219326"/>
              <a:gd name="connsiteY1" fmla="*/ 2383605 h 2428689"/>
              <a:gd name="connsiteX2" fmla="*/ 1027416 w 8219326"/>
              <a:gd name="connsiteY2" fmla="*/ 2393879 h 2428689"/>
              <a:gd name="connsiteX3" fmla="*/ 1099335 w 8219326"/>
              <a:gd name="connsiteY3" fmla="*/ 2404153 h 2428689"/>
              <a:gd name="connsiteX4" fmla="*/ 1407560 w 8219326"/>
              <a:gd name="connsiteY4" fmla="*/ 2414427 h 2428689"/>
              <a:gd name="connsiteX5" fmla="*/ 1890445 w 8219326"/>
              <a:gd name="connsiteY5" fmla="*/ 2414427 h 2428689"/>
              <a:gd name="connsiteX6" fmla="*/ 1952090 w 8219326"/>
              <a:gd name="connsiteY6" fmla="*/ 2393879 h 2428689"/>
              <a:gd name="connsiteX7" fmla="*/ 1982913 w 8219326"/>
              <a:gd name="connsiteY7" fmla="*/ 2383605 h 2428689"/>
              <a:gd name="connsiteX8" fmla="*/ 2054832 w 8219326"/>
              <a:gd name="connsiteY8" fmla="*/ 2321960 h 2428689"/>
              <a:gd name="connsiteX9" fmla="*/ 2085654 w 8219326"/>
              <a:gd name="connsiteY9" fmla="*/ 2291137 h 2428689"/>
              <a:gd name="connsiteX10" fmla="*/ 2095928 w 8219326"/>
              <a:gd name="connsiteY10" fmla="*/ 2260315 h 2428689"/>
              <a:gd name="connsiteX11" fmla="*/ 2106203 w 8219326"/>
              <a:gd name="connsiteY11" fmla="*/ 2188396 h 2428689"/>
              <a:gd name="connsiteX12" fmla="*/ 2116477 w 8219326"/>
              <a:gd name="connsiteY12" fmla="*/ 2137025 h 2428689"/>
              <a:gd name="connsiteX13" fmla="*/ 2126751 w 8219326"/>
              <a:gd name="connsiteY13" fmla="*/ 1849349 h 2428689"/>
              <a:gd name="connsiteX14" fmla="*/ 2137025 w 8219326"/>
              <a:gd name="connsiteY14" fmla="*/ 1746607 h 2428689"/>
              <a:gd name="connsiteX15" fmla="*/ 2116477 w 8219326"/>
              <a:gd name="connsiteY15" fmla="*/ 267128 h 2428689"/>
              <a:gd name="connsiteX16" fmla="*/ 2126751 w 8219326"/>
              <a:gd name="connsiteY16" fmla="*/ 61645 h 2428689"/>
              <a:gd name="connsiteX17" fmla="*/ 2157573 w 8219326"/>
              <a:gd name="connsiteY17" fmla="*/ 10274 h 2428689"/>
              <a:gd name="connsiteX18" fmla="*/ 2188396 w 8219326"/>
              <a:gd name="connsiteY18" fmla="*/ 0 h 2428689"/>
              <a:gd name="connsiteX19" fmla="*/ 2352782 w 8219326"/>
              <a:gd name="connsiteY19" fmla="*/ 10274 h 2428689"/>
              <a:gd name="connsiteX20" fmla="*/ 2373331 w 8219326"/>
              <a:gd name="connsiteY20" fmla="*/ 30823 h 2428689"/>
              <a:gd name="connsiteX21" fmla="*/ 2434976 w 8219326"/>
              <a:gd name="connsiteY21" fmla="*/ 41097 h 2428689"/>
              <a:gd name="connsiteX22" fmla="*/ 2496620 w 8219326"/>
              <a:gd name="connsiteY22" fmla="*/ 61645 h 2428689"/>
              <a:gd name="connsiteX23" fmla="*/ 2527443 w 8219326"/>
              <a:gd name="connsiteY23" fmla="*/ 71919 h 2428689"/>
              <a:gd name="connsiteX24" fmla="*/ 2568540 w 8219326"/>
              <a:gd name="connsiteY24" fmla="*/ 92468 h 2428689"/>
              <a:gd name="connsiteX25" fmla="*/ 2609636 w 8219326"/>
              <a:gd name="connsiteY25" fmla="*/ 102742 h 2428689"/>
              <a:gd name="connsiteX26" fmla="*/ 2640459 w 8219326"/>
              <a:gd name="connsiteY26" fmla="*/ 113016 h 2428689"/>
              <a:gd name="connsiteX27" fmla="*/ 2732926 w 8219326"/>
              <a:gd name="connsiteY27" fmla="*/ 143839 h 2428689"/>
              <a:gd name="connsiteX28" fmla="*/ 2804845 w 8219326"/>
              <a:gd name="connsiteY28" fmla="*/ 174661 h 2428689"/>
              <a:gd name="connsiteX29" fmla="*/ 2866490 w 8219326"/>
              <a:gd name="connsiteY29" fmla="*/ 195209 h 2428689"/>
              <a:gd name="connsiteX30" fmla="*/ 3071973 w 8219326"/>
              <a:gd name="connsiteY30" fmla="*/ 215758 h 2428689"/>
              <a:gd name="connsiteX31" fmla="*/ 3236360 w 8219326"/>
              <a:gd name="connsiteY31" fmla="*/ 246580 h 2428689"/>
              <a:gd name="connsiteX32" fmla="*/ 3349376 w 8219326"/>
              <a:gd name="connsiteY32" fmla="*/ 267128 h 2428689"/>
              <a:gd name="connsiteX33" fmla="*/ 3513762 w 8219326"/>
              <a:gd name="connsiteY33" fmla="*/ 287677 h 2428689"/>
              <a:gd name="connsiteX34" fmla="*/ 3616504 w 8219326"/>
              <a:gd name="connsiteY34" fmla="*/ 308225 h 2428689"/>
              <a:gd name="connsiteX35" fmla="*/ 3647326 w 8219326"/>
              <a:gd name="connsiteY35" fmla="*/ 318499 h 2428689"/>
              <a:gd name="connsiteX36" fmla="*/ 3708971 w 8219326"/>
              <a:gd name="connsiteY36" fmla="*/ 359596 h 2428689"/>
              <a:gd name="connsiteX37" fmla="*/ 3770616 w 8219326"/>
              <a:gd name="connsiteY37" fmla="*/ 400692 h 2428689"/>
              <a:gd name="connsiteX38" fmla="*/ 3801438 w 8219326"/>
              <a:gd name="connsiteY38" fmla="*/ 462337 h 2428689"/>
              <a:gd name="connsiteX39" fmla="*/ 3811713 w 8219326"/>
              <a:gd name="connsiteY39" fmla="*/ 493160 h 2428689"/>
              <a:gd name="connsiteX40" fmla="*/ 3893906 w 8219326"/>
              <a:gd name="connsiteY40" fmla="*/ 565079 h 2428689"/>
              <a:gd name="connsiteX41" fmla="*/ 3955551 w 8219326"/>
              <a:gd name="connsiteY41" fmla="*/ 585627 h 2428689"/>
              <a:gd name="connsiteX42" fmla="*/ 4027470 w 8219326"/>
              <a:gd name="connsiteY42" fmla="*/ 616450 h 2428689"/>
              <a:gd name="connsiteX43" fmla="*/ 4068567 w 8219326"/>
              <a:gd name="connsiteY43" fmla="*/ 636998 h 2428689"/>
              <a:gd name="connsiteX44" fmla="*/ 4171308 w 8219326"/>
              <a:gd name="connsiteY44" fmla="*/ 667821 h 2428689"/>
              <a:gd name="connsiteX45" fmla="*/ 4202131 w 8219326"/>
              <a:gd name="connsiteY45" fmla="*/ 678095 h 2428689"/>
              <a:gd name="connsiteX46" fmla="*/ 4500081 w 8219326"/>
              <a:gd name="connsiteY46" fmla="*/ 667821 h 2428689"/>
              <a:gd name="connsiteX47" fmla="*/ 4685016 w 8219326"/>
              <a:gd name="connsiteY47" fmla="*/ 678095 h 2428689"/>
              <a:gd name="connsiteX48" fmla="*/ 4736387 w 8219326"/>
              <a:gd name="connsiteY48" fmla="*/ 688369 h 2428689"/>
              <a:gd name="connsiteX49" fmla="*/ 5054886 w 8219326"/>
              <a:gd name="connsiteY49" fmla="*/ 698643 h 2428689"/>
              <a:gd name="connsiteX50" fmla="*/ 5126805 w 8219326"/>
              <a:gd name="connsiteY50" fmla="*/ 708917 h 2428689"/>
              <a:gd name="connsiteX51" fmla="*/ 5208998 w 8219326"/>
              <a:gd name="connsiteY51" fmla="*/ 719191 h 2428689"/>
              <a:gd name="connsiteX52" fmla="*/ 5322014 w 8219326"/>
              <a:gd name="connsiteY52" fmla="*/ 750014 h 2428689"/>
              <a:gd name="connsiteX53" fmla="*/ 5373385 w 8219326"/>
              <a:gd name="connsiteY53" fmla="*/ 760288 h 2428689"/>
              <a:gd name="connsiteX54" fmla="*/ 5404207 w 8219326"/>
              <a:gd name="connsiteY54" fmla="*/ 770562 h 2428689"/>
              <a:gd name="connsiteX55" fmla="*/ 5517223 w 8219326"/>
              <a:gd name="connsiteY55" fmla="*/ 791110 h 2428689"/>
              <a:gd name="connsiteX56" fmla="*/ 5619964 w 8219326"/>
              <a:gd name="connsiteY56" fmla="*/ 821933 h 2428689"/>
              <a:gd name="connsiteX57" fmla="*/ 5650787 w 8219326"/>
              <a:gd name="connsiteY57" fmla="*/ 832207 h 2428689"/>
              <a:gd name="connsiteX58" fmla="*/ 5722706 w 8219326"/>
              <a:gd name="connsiteY58" fmla="*/ 842481 h 2428689"/>
              <a:gd name="connsiteX59" fmla="*/ 5866544 w 8219326"/>
              <a:gd name="connsiteY59" fmla="*/ 883578 h 2428689"/>
              <a:gd name="connsiteX60" fmla="*/ 5948737 w 8219326"/>
              <a:gd name="connsiteY60" fmla="*/ 893852 h 2428689"/>
              <a:gd name="connsiteX61" fmla="*/ 6061753 w 8219326"/>
              <a:gd name="connsiteY61" fmla="*/ 924674 h 2428689"/>
              <a:gd name="connsiteX62" fmla="*/ 6113124 w 8219326"/>
              <a:gd name="connsiteY62" fmla="*/ 945223 h 2428689"/>
              <a:gd name="connsiteX63" fmla="*/ 6256962 w 8219326"/>
              <a:gd name="connsiteY63" fmla="*/ 965771 h 2428689"/>
              <a:gd name="connsiteX64" fmla="*/ 6524090 w 8219326"/>
              <a:gd name="connsiteY64" fmla="*/ 945223 h 2428689"/>
              <a:gd name="connsiteX65" fmla="*/ 6626832 w 8219326"/>
              <a:gd name="connsiteY65" fmla="*/ 914400 h 2428689"/>
              <a:gd name="connsiteX66" fmla="*/ 6657654 w 8219326"/>
              <a:gd name="connsiteY66" fmla="*/ 904126 h 2428689"/>
              <a:gd name="connsiteX67" fmla="*/ 6852863 w 8219326"/>
              <a:gd name="connsiteY67" fmla="*/ 883578 h 2428689"/>
              <a:gd name="connsiteX68" fmla="*/ 7325474 w 8219326"/>
              <a:gd name="connsiteY68" fmla="*/ 893852 h 2428689"/>
              <a:gd name="connsiteX69" fmla="*/ 7438490 w 8219326"/>
              <a:gd name="connsiteY69" fmla="*/ 904126 h 2428689"/>
              <a:gd name="connsiteX70" fmla="*/ 8219326 w 8219326"/>
              <a:gd name="connsiteY70" fmla="*/ 914400 h 242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19326" h="2428689">
                <a:moveTo>
                  <a:pt x="0" y="2363057"/>
                </a:moveTo>
                <a:lnTo>
                  <a:pt x="914400" y="2383605"/>
                </a:lnTo>
                <a:cubicBezTo>
                  <a:pt x="952198" y="2385087"/>
                  <a:pt x="989820" y="2389702"/>
                  <a:pt x="1027416" y="2393879"/>
                </a:cubicBezTo>
                <a:cubicBezTo>
                  <a:pt x="1051484" y="2396553"/>
                  <a:pt x="1075154" y="2402846"/>
                  <a:pt x="1099335" y="2404153"/>
                </a:cubicBezTo>
                <a:cubicBezTo>
                  <a:pt x="1201984" y="2409702"/>
                  <a:pt x="1304818" y="2411002"/>
                  <a:pt x="1407560" y="2414427"/>
                </a:cubicBezTo>
                <a:cubicBezTo>
                  <a:pt x="1611068" y="2431386"/>
                  <a:pt x="1603850" y="2435397"/>
                  <a:pt x="1890445" y="2414427"/>
                </a:cubicBezTo>
                <a:cubicBezTo>
                  <a:pt x="1912047" y="2412846"/>
                  <a:pt x="1931542" y="2400728"/>
                  <a:pt x="1952090" y="2393879"/>
                </a:cubicBezTo>
                <a:lnTo>
                  <a:pt x="1982913" y="2383605"/>
                </a:lnTo>
                <a:cubicBezTo>
                  <a:pt x="2029853" y="2352312"/>
                  <a:pt x="2005006" y="2371787"/>
                  <a:pt x="2054832" y="2321960"/>
                </a:cubicBezTo>
                <a:lnTo>
                  <a:pt x="2085654" y="2291137"/>
                </a:lnTo>
                <a:cubicBezTo>
                  <a:pt x="2089079" y="2280863"/>
                  <a:pt x="2093804" y="2270934"/>
                  <a:pt x="2095928" y="2260315"/>
                </a:cubicBezTo>
                <a:cubicBezTo>
                  <a:pt x="2100677" y="2236569"/>
                  <a:pt x="2102222" y="2212283"/>
                  <a:pt x="2106203" y="2188396"/>
                </a:cubicBezTo>
                <a:cubicBezTo>
                  <a:pt x="2109074" y="2171171"/>
                  <a:pt x="2113052" y="2154149"/>
                  <a:pt x="2116477" y="2137025"/>
                </a:cubicBezTo>
                <a:cubicBezTo>
                  <a:pt x="2119902" y="2041133"/>
                  <a:pt x="2121708" y="1945170"/>
                  <a:pt x="2126751" y="1849349"/>
                </a:cubicBezTo>
                <a:cubicBezTo>
                  <a:pt x="2128560" y="1814978"/>
                  <a:pt x="2137025" y="1781025"/>
                  <a:pt x="2137025" y="1746607"/>
                </a:cubicBezTo>
                <a:cubicBezTo>
                  <a:pt x="2137025" y="731914"/>
                  <a:pt x="2139851" y="874860"/>
                  <a:pt x="2116477" y="267128"/>
                </a:cubicBezTo>
                <a:cubicBezTo>
                  <a:pt x="2119902" y="198634"/>
                  <a:pt x="2120810" y="129967"/>
                  <a:pt x="2126751" y="61645"/>
                </a:cubicBezTo>
                <a:cubicBezTo>
                  <a:pt x="2128530" y="41183"/>
                  <a:pt x="2139705" y="20995"/>
                  <a:pt x="2157573" y="10274"/>
                </a:cubicBezTo>
                <a:cubicBezTo>
                  <a:pt x="2166860" y="4702"/>
                  <a:pt x="2178122" y="3425"/>
                  <a:pt x="2188396" y="0"/>
                </a:cubicBezTo>
                <a:cubicBezTo>
                  <a:pt x="2243191" y="3425"/>
                  <a:pt x="2298627" y="1248"/>
                  <a:pt x="2352782" y="10274"/>
                </a:cubicBezTo>
                <a:cubicBezTo>
                  <a:pt x="2362337" y="11867"/>
                  <a:pt x="2364261" y="27422"/>
                  <a:pt x="2373331" y="30823"/>
                </a:cubicBezTo>
                <a:cubicBezTo>
                  <a:pt x="2392836" y="38138"/>
                  <a:pt x="2414428" y="37672"/>
                  <a:pt x="2434976" y="41097"/>
                </a:cubicBezTo>
                <a:lnTo>
                  <a:pt x="2496620" y="61645"/>
                </a:lnTo>
                <a:cubicBezTo>
                  <a:pt x="2506894" y="65070"/>
                  <a:pt x="2517756" y="67076"/>
                  <a:pt x="2527443" y="71919"/>
                </a:cubicBezTo>
                <a:cubicBezTo>
                  <a:pt x="2541142" y="78769"/>
                  <a:pt x="2554199" y="87090"/>
                  <a:pt x="2568540" y="92468"/>
                </a:cubicBezTo>
                <a:cubicBezTo>
                  <a:pt x="2581761" y="97426"/>
                  <a:pt x="2596059" y="98863"/>
                  <a:pt x="2609636" y="102742"/>
                </a:cubicBezTo>
                <a:cubicBezTo>
                  <a:pt x="2620049" y="105717"/>
                  <a:pt x="2630318" y="109213"/>
                  <a:pt x="2640459" y="113016"/>
                </a:cubicBezTo>
                <a:cubicBezTo>
                  <a:pt x="2717841" y="142034"/>
                  <a:pt x="2664060" y="126621"/>
                  <a:pt x="2732926" y="143839"/>
                </a:cubicBezTo>
                <a:cubicBezTo>
                  <a:pt x="2781827" y="176439"/>
                  <a:pt x="2744532" y="156567"/>
                  <a:pt x="2804845" y="174661"/>
                </a:cubicBezTo>
                <a:cubicBezTo>
                  <a:pt x="2825591" y="180885"/>
                  <a:pt x="2845942" y="188360"/>
                  <a:pt x="2866490" y="195209"/>
                </a:cubicBezTo>
                <a:cubicBezTo>
                  <a:pt x="2952640" y="223925"/>
                  <a:pt x="2886508" y="204847"/>
                  <a:pt x="3071973" y="215758"/>
                </a:cubicBezTo>
                <a:cubicBezTo>
                  <a:pt x="3126769" y="226032"/>
                  <a:pt x="3182274" y="233059"/>
                  <a:pt x="3236360" y="246580"/>
                </a:cubicBezTo>
                <a:cubicBezTo>
                  <a:pt x="3293797" y="260939"/>
                  <a:pt x="3275744" y="257924"/>
                  <a:pt x="3349376" y="267128"/>
                </a:cubicBezTo>
                <a:cubicBezTo>
                  <a:pt x="3411516" y="274896"/>
                  <a:pt x="3453618" y="277064"/>
                  <a:pt x="3513762" y="287677"/>
                </a:cubicBezTo>
                <a:cubicBezTo>
                  <a:pt x="3548156" y="293746"/>
                  <a:pt x="3583371" y="297181"/>
                  <a:pt x="3616504" y="308225"/>
                </a:cubicBezTo>
                <a:lnTo>
                  <a:pt x="3647326" y="318499"/>
                </a:lnTo>
                <a:cubicBezTo>
                  <a:pt x="3686570" y="357745"/>
                  <a:pt x="3646772" y="322277"/>
                  <a:pt x="3708971" y="359596"/>
                </a:cubicBezTo>
                <a:cubicBezTo>
                  <a:pt x="3730148" y="372302"/>
                  <a:pt x="3770616" y="400692"/>
                  <a:pt x="3770616" y="400692"/>
                </a:cubicBezTo>
                <a:cubicBezTo>
                  <a:pt x="3796438" y="478161"/>
                  <a:pt x="3761607" y="382677"/>
                  <a:pt x="3801438" y="462337"/>
                </a:cubicBezTo>
                <a:cubicBezTo>
                  <a:pt x="3806281" y="472024"/>
                  <a:pt x="3805215" y="484496"/>
                  <a:pt x="3811713" y="493160"/>
                </a:cubicBezTo>
                <a:cubicBezTo>
                  <a:pt x="3824288" y="509927"/>
                  <a:pt x="3867167" y="553195"/>
                  <a:pt x="3893906" y="565079"/>
                </a:cubicBezTo>
                <a:cubicBezTo>
                  <a:pt x="3913699" y="573876"/>
                  <a:pt x="3935643" y="577095"/>
                  <a:pt x="3955551" y="585627"/>
                </a:cubicBezTo>
                <a:cubicBezTo>
                  <a:pt x="3979524" y="595901"/>
                  <a:pt x="4003726" y="605657"/>
                  <a:pt x="4027470" y="616450"/>
                </a:cubicBezTo>
                <a:cubicBezTo>
                  <a:pt x="4041413" y="622788"/>
                  <a:pt x="4054347" y="631310"/>
                  <a:pt x="4068567" y="636998"/>
                </a:cubicBezTo>
                <a:cubicBezTo>
                  <a:pt x="4129596" y="661410"/>
                  <a:pt x="4118332" y="652685"/>
                  <a:pt x="4171308" y="667821"/>
                </a:cubicBezTo>
                <a:cubicBezTo>
                  <a:pt x="4181721" y="670796"/>
                  <a:pt x="4191857" y="674670"/>
                  <a:pt x="4202131" y="678095"/>
                </a:cubicBezTo>
                <a:cubicBezTo>
                  <a:pt x="4301448" y="674670"/>
                  <a:pt x="4400705" y="667821"/>
                  <a:pt x="4500081" y="667821"/>
                </a:cubicBezTo>
                <a:cubicBezTo>
                  <a:pt x="4561821" y="667821"/>
                  <a:pt x="4623508" y="672747"/>
                  <a:pt x="4685016" y="678095"/>
                </a:cubicBezTo>
                <a:cubicBezTo>
                  <a:pt x="4702413" y="679608"/>
                  <a:pt x="4718951" y="687400"/>
                  <a:pt x="4736387" y="688369"/>
                </a:cubicBezTo>
                <a:cubicBezTo>
                  <a:pt x="4842445" y="694261"/>
                  <a:pt x="4948720" y="695218"/>
                  <a:pt x="5054886" y="698643"/>
                </a:cubicBezTo>
                <a:lnTo>
                  <a:pt x="5126805" y="708917"/>
                </a:lnTo>
                <a:cubicBezTo>
                  <a:pt x="5154174" y="712566"/>
                  <a:pt x="5181763" y="714652"/>
                  <a:pt x="5208998" y="719191"/>
                </a:cubicBezTo>
                <a:cubicBezTo>
                  <a:pt x="5229735" y="722647"/>
                  <a:pt x="5315173" y="748304"/>
                  <a:pt x="5322014" y="750014"/>
                </a:cubicBezTo>
                <a:cubicBezTo>
                  <a:pt x="5338955" y="754249"/>
                  <a:pt x="5356444" y="756053"/>
                  <a:pt x="5373385" y="760288"/>
                </a:cubicBezTo>
                <a:cubicBezTo>
                  <a:pt x="5383891" y="762915"/>
                  <a:pt x="5393701" y="767935"/>
                  <a:pt x="5404207" y="770562"/>
                </a:cubicBezTo>
                <a:cubicBezTo>
                  <a:pt x="5432925" y="777742"/>
                  <a:pt x="5489744" y="786530"/>
                  <a:pt x="5517223" y="791110"/>
                </a:cubicBezTo>
                <a:cubicBezTo>
                  <a:pt x="5663688" y="839933"/>
                  <a:pt x="5511293" y="790884"/>
                  <a:pt x="5619964" y="821933"/>
                </a:cubicBezTo>
                <a:cubicBezTo>
                  <a:pt x="5630377" y="824908"/>
                  <a:pt x="5640167" y="830083"/>
                  <a:pt x="5650787" y="832207"/>
                </a:cubicBezTo>
                <a:cubicBezTo>
                  <a:pt x="5674533" y="836956"/>
                  <a:pt x="5698733" y="839056"/>
                  <a:pt x="5722706" y="842481"/>
                </a:cubicBezTo>
                <a:cubicBezTo>
                  <a:pt x="5777222" y="860654"/>
                  <a:pt x="5807565" y="872519"/>
                  <a:pt x="5866544" y="883578"/>
                </a:cubicBezTo>
                <a:cubicBezTo>
                  <a:pt x="5893682" y="888666"/>
                  <a:pt x="5921599" y="888764"/>
                  <a:pt x="5948737" y="893852"/>
                </a:cubicBezTo>
                <a:cubicBezTo>
                  <a:pt x="5977149" y="899179"/>
                  <a:pt x="6028792" y="912313"/>
                  <a:pt x="6061753" y="924674"/>
                </a:cubicBezTo>
                <a:cubicBezTo>
                  <a:pt x="6079022" y="931150"/>
                  <a:pt x="6095077" y="941424"/>
                  <a:pt x="6113124" y="945223"/>
                </a:cubicBezTo>
                <a:cubicBezTo>
                  <a:pt x="6160518" y="955201"/>
                  <a:pt x="6256962" y="965771"/>
                  <a:pt x="6256962" y="965771"/>
                </a:cubicBezTo>
                <a:cubicBezTo>
                  <a:pt x="6335353" y="961160"/>
                  <a:pt x="6441312" y="957958"/>
                  <a:pt x="6524090" y="945223"/>
                </a:cubicBezTo>
                <a:cubicBezTo>
                  <a:pt x="6552931" y="940786"/>
                  <a:pt x="6602824" y="922403"/>
                  <a:pt x="6626832" y="914400"/>
                </a:cubicBezTo>
                <a:cubicBezTo>
                  <a:pt x="6637106" y="910975"/>
                  <a:pt x="6647035" y="906250"/>
                  <a:pt x="6657654" y="904126"/>
                </a:cubicBezTo>
                <a:cubicBezTo>
                  <a:pt x="6756160" y="884425"/>
                  <a:pt x="6691607" y="895096"/>
                  <a:pt x="6852863" y="883578"/>
                </a:cubicBezTo>
                <a:lnTo>
                  <a:pt x="7325474" y="893852"/>
                </a:lnTo>
                <a:cubicBezTo>
                  <a:pt x="7363278" y="895178"/>
                  <a:pt x="7400673" y="903236"/>
                  <a:pt x="7438490" y="904126"/>
                </a:cubicBezTo>
                <a:cubicBezTo>
                  <a:pt x="7698719" y="910249"/>
                  <a:pt x="7959025" y="914400"/>
                  <a:pt x="8219326" y="91440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자유형 6"/>
          <p:cNvSpPr/>
          <p:nvPr/>
        </p:nvSpPr>
        <p:spPr>
          <a:xfrm>
            <a:off x="8085762" y="3514317"/>
            <a:ext cx="1654139" cy="1920712"/>
          </a:xfrm>
          <a:custGeom>
            <a:avLst/>
            <a:gdLst>
              <a:gd name="connsiteX0" fmla="*/ 0 w 1654139"/>
              <a:gd name="connsiteY0" fmla="*/ 1920712 h 1920712"/>
              <a:gd name="connsiteX1" fmla="*/ 51371 w 1654139"/>
              <a:gd name="connsiteY1" fmla="*/ 1910438 h 1920712"/>
              <a:gd name="connsiteX2" fmla="*/ 82193 w 1654139"/>
              <a:gd name="connsiteY2" fmla="*/ 1900164 h 1920712"/>
              <a:gd name="connsiteX3" fmla="*/ 195209 w 1654139"/>
              <a:gd name="connsiteY3" fmla="*/ 1879616 h 1920712"/>
              <a:gd name="connsiteX4" fmla="*/ 667820 w 1654139"/>
              <a:gd name="connsiteY4" fmla="*/ 1859067 h 1920712"/>
              <a:gd name="connsiteX5" fmla="*/ 719191 w 1654139"/>
              <a:gd name="connsiteY5" fmla="*/ 1848793 h 1920712"/>
              <a:gd name="connsiteX6" fmla="*/ 791110 w 1654139"/>
              <a:gd name="connsiteY6" fmla="*/ 1838519 h 1920712"/>
              <a:gd name="connsiteX7" fmla="*/ 821932 w 1654139"/>
              <a:gd name="connsiteY7" fmla="*/ 1828245 h 1920712"/>
              <a:gd name="connsiteX8" fmla="*/ 842481 w 1654139"/>
              <a:gd name="connsiteY8" fmla="*/ 1807696 h 1920712"/>
              <a:gd name="connsiteX9" fmla="*/ 893851 w 1654139"/>
              <a:gd name="connsiteY9" fmla="*/ 1756326 h 1920712"/>
              <a:gd name="connsiteX10" fmla="*/ 914400 w 1654139"/>
              <a:gd name="connsiteY10" fmla="*/ 1694681 h 1920712"/>
              <a:gd name="connsiteX11" fmla="*/ 893851 w 1654139"/>
              <a:gd name="connsiteY11" fmla="*/ 996038 h 1920712"/>
              <a:gd name="connsiteX12" fmla="*/ 873303 w 1654139"/>
              <a:gd name="connsiteY12" fmla="*/ 872748 h 1920712"/>
              <a:gd name="connsiteX13" fmla="*/ 863029 w 1654139"/>
              <a:gd name="connsiteY13" fmla="*/ 770007 h 1920712"/>
              <a:gd name="connsiteX14" fmla="*/ 832207 w 1654139"/>
              <a:gd name="connsiteY14" fmla="*/ 574798 h 1920712"/>
              <a:gd name="connsiteX15" fmla="*/ 821932 w 1654139"/>
              <a:gd name="connsiteY15" fmla="*/ 523427 h 1920712"/>
              <a:gd name="connsiteX16" fmla="*/ 811658 w 1654139"/>
              <a:gd name="connsiteY16" fmla="*/ 492604 h 1920712"/>
              <a:gd name="connsiteX17" fmla="*/ 801384 w 1654139"/>
              <a:gd name="connsiteY17" fmla="*/ 451508 h 1920712"/>
              <a:gd name="connsiteX18" fmla="*/ 801384 w 1654139"/>
              <a:gd name="connsiteY18" fmla="*/ 163831 h 1920712"/>
              <a:gd name="connsiteX19" fmla="*/ 821932 w 1654139"/>
              <a:gd name="connsiteY19" fmla="*/ 102186 h 1920712"/>
              <a:gd name="connsiteX20" fmla="*/ 873303 w 1654139"/>
              <a:gd name="connsiteY20" fmla="*/ 61090 h 1920712"/>
              <a:gd name="connsiteX21" fmla="*/ 924674 w 1654139"/>
              <a:gd name="connsiteY21" fmla="*/ 30267 h 1920712"/>
              <a:gd name="connsiteX22" fmla="*/ 1130157 w 1654139"/>
              <a:gd name="connsiteY22" fmla="*/ 19993 h 1920712"/>
              <a:gd name="connsiteX23" fmla="*/ 1654139 w 1654139"/>
              <a:gd name="connsiteY23" fmla="*/ 40541 h 192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54139" h="1920712">
                <a:moveTo>
                  <a:pt x="0" y="1920712"/>
                </a:moveTo>
                <a:cubicBezTo>
                  <a:pt x="17124" y="1917287"/>
                  <a:pt x="34430" y="1914673"/>
                  <a:pt x="51371" y="1910438"/>
                </a:cubicBezTo>
                <a:cubicBezTo>
                  <a:pt x="61877" y="1907811"/>
                  <a:pt x="71780" y="1903139"/>
                  <a:pt x="82193" y="1900164"/>
                </a:cubicBezTo>
                <a:cubicBezTo>
                  <a:pt x="119605" y="1889475"/>
                  <a:pt x="155921" y="1882526"/>
                  <a:pt x="195209" y="1879616"/>
                </a:cubicBezTo>
                <a:cubicBezTo>
                  <a:pt x="290651" y="1872546"/>
                  <a:pt x="590781" y="1862030"/>
                  <a:pt x="667820" y="1859067"/>
                </a:cubicBezTo>
                <a:cubicBezTo>
                  <a:pt x="684944" y="1855642"/>
                  <a:pt x="701966" y="1851664"/>
                  <a:pt x="719191" y="1848793"/>
                </a:cubicBezTo>
                <a:cubicBezTo>
                  <a:pt x="743078" y="1844812"/>
                  <a:pt x="767364" y="1843268"/>
                  <a:pt x="791110" y="1838519"/>
                </a:cubicBezTo>
                <a:cubicBezTo>
                  <a:pt x="801729" y="1836395"/>
                  <a:pt x="811658" y="1831670"/>
                  <a:pt x="821932" y="1828245"/>
                </a:cubicBezTo>
                <a:cubicBezTo>
                  <a:pt x="828782" y="1821395"/>
                  <a:pt x="834917" y="1813747"/>
                  <a:pt x="842481" y="1807696"/>
                </a:cubicBezTo>
                <a:cubicBezTo>
                  <a:pt x="873185" y="1783132"/>
                  <a:pt x="876845" y="1794588"/>
                  <a:pt x="893851" y="1756326"/>
                </a:cubicBezTo>
                <a:cubicBezTo>
                  <a:pt x="902648" y="1736533"/>
                  <a:pt x="914400" y="1694681"/>
                  <a:pt x="914400" y="1694681"/>
                </a:cubicBezTo>
                <a:cubicBezTo>
                  <a:pt x="907550" y="1461800"/>
                  <a:pt x="919579" y="1227595"/>
                  <a:pt x="893851" y="996038"/>
                </a:cubicBezTo>
                <a:cubicBezTo>
                  <a:pt x="882381" y="892807"/>
                  <a:pt x="893384" y="932992"/>
                  <a:pt x="873303" y="872748"/>
                </a:cubicBezTo>
                <a:cubicBezTo>
                  <a:pt x="869878" y="838501"/>
                  <a:pt x="867050" y="804189"/>
                  <a:pt x="863029" y="770007"/>
                </a:cubicBezTo>
                <a:cubicBezTo>
                  <a:pt x="857865" y="726111"/>
                  <a:pt x="837808" y="602803"/>
                  <a:pt x="832207" y="574798"/>
                </a:cubicBezTo>
                <a:cubicBezTo>
                  <a:pt x="828782" y="557674"/>
                  <a:pt x="826167" y="540368"/>
                  <a:pt x="821932" y="523427"/>
                </a:cubicBezTo>
                <a:cubicBezTo>
                  <a:pt x="819305" y="512920"/>
                  <a:pt x="814633" y="503017"/>
                  <a:pt x="811658" y="492604"/>
                </a:cubicBezTo>
                <a:cubicBezTo>
                  <a:pt x="807779" y="479027"/>
                  <a:pt x="804809" y="465207"/>
                  <a:pt x="801384" y="451508"/>
                </a:cubicBezTo>
                <a:cubicBezTo>
                  <a:pt x="788740" y="325065"/>
                  <a:pt x="782432" y="315446"/>
                  <a:pt x="801384" y="163831"/>
                </a:cubicBezTo>
                <a:cubicBezTo>
                  <a:pt x="804071" y="142338"/>
                  <a:pt x="806616" y="117501"/>
                  <a:pt x="821932" y="102186"/>
                </a:cubicBezTo>
                <a:cubicBezTo>
                  <a:pt x="871557" y="52563"/>
                  <a:pt x="808487" y="112944"/>
                  <a:pt x="873303" y="61090"/>
                </a:cubicBezTo>
                <a:cubicBezTo>
                  <a:pt x="913598" y="28853"/>
                  <a:pt x="871145" y="48109"/>
                  <a:pt x="924674" y="30267"/>
                </a:cubicBezTo>
                <a:cubicBezTo>
                  <a:pt x="1003254" y="-22120"/>
                  <a:pt x="946796" y="6577"/>
                  <a:pt x="1130157" y="19993"/>
                </a:cubicBezTo>
                <a:cubicBezTo>
                  <a:pt x="1515931" y="48220"/>
                  <a:pt x="1241515" y="40541"/>
                  <a:pt x="1654139" y="40541"/>
                </a:cubicBezTo>
              </a:path>
            </a:pathLst>
          </a:custGeom>
          <a:noFill/>
          <a:ln w="38100">
            <a:solidFill>
              <a:srgbClr val="7030A0"/>
            </a:solidFill>
            <a:headEnd type="arrow"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자유형 8"/>
          <p:cNvSpPr/>
          <p:nvPr/>
        </p:nvSpPr>
        <p:spPr>
          <a:xfrm>
            <a:off x="2054831" y="2462078"/>
            <a:ext cx="5137079" cy="2880484"/>
          </a:xfrm>
          <a:custGeom>
            <a:avLst/>
            <a:gdLst>
              <a:gd name="connsiteX0" fmla="*/ 0 w 5137079"/>
              <a:gd name="connsiteY0" fmla="*/ 2346228 h 2880484"/>
              <a:gd name="connsiteX1" fmla="*/ 92468 w 5137079"/>
              <a:gd name="connsiteY1" fmla="*/ 2356502 h 2880484"/>
              <a:gd name="connsiteX2" fmla="*/ 154113 w 5137079"/>
              <a:gd name="connsiteY2" fmla="*/ 2377050 h 2880484"/>
              <a:gd name="connsiteX3" fmla="*/ 195209 w 5137079"/>
              <a:gd name="connsiteY3" fmla="*/ 2387324 h 2880484"/>
              <a:gd name="connsiteX4" fmla="*/ 256854 w 5137079"/>
              <a:gd name="connsiteY4" fmla="*/ 2407873 h 2880484"/>
              <a:gd name="connsiteX5" fmla="*/ 349322 w 5137079"/>
              <a:gd name="connsiteY5" fmla="*/ 2418147 h 2880484"/>
              <a:gd name="connsiteX6" fmla="*/ 452063 w 5137079"/>
              <a:gd name="connsiteY6" fmla="*/ 2438695 h 2880484"/>
              <a:gd name="connsiteX7" fmla="*/ 493160 w 5137079"/>
              <a:gd name="connsiteY7" fmla="*/ 2448969 h 2880484"/>
              <a:gd name="connsiteX8" fmla="*/ 636998 w 5137079"/>
              <a:gd name="connsiteY8" fmla="*/ 2459243 h 2880484"/>
              <a:gd name="connsiteX9" fmla="*/ 719191 w 5137079"/>
              <a:gd name="connsiteY9" fmla="*/ 2479792 h 2880484"/>
              <a:gd name="connsiteX10" fmla="*/ 780836 w 5137079"/>
              <a:gd name="connsiteY10" fmla="*/ 2490066 h 2880484"/>
              <a:gd name="connsiteX11" fmla="*/ 852756 w 5137079"/>
              <a:gd name="connsiteY11" fmla="*/ 2500340 h 2880484"/>
              <a:gd name="connsiteX12" fmla="*/ 934949 w 5137079"/>
              <a:gd name="connsiteY12" fmla="*/ 2520888 h 2880484"/>
              <a:gd name="connsiteX13" fmla="*/ 1037690 w 5137079"/>
              <a:gd name="connsiteY13" fmla="*/ 2551711 h 2880484"/>
              <a:gd name="connsiteX14" fmla="*/ 1089061 w 5137079"/>
              <a:gd name="connsiteY14" fmla="*/ 2561985 h 2880484"/>
              <a:gd name="connsiteX15" fmla="*/ 1304818 w 5137079"/>
              <a:gd name="connsiteY15" fmla="*/ 2572259 h 2880484"/>
              <a:gd name="connsiteX16" fmla="*/ 1500027 w 5137079"/>
              <a:gd name="connsiteY16" fmla="*/ 2561985 h 2880484"/>
              <a:gd name="connsiteX17" fmla="*/ 1561672 w 5137079"/>
              <a:gd name="connsiteY17" fmla="*/ 2551711 h 2880484"/>
              <a:gd name="connsiteX18" fmla="*/ 1633591 w 5137079"/>
              <a:gd name="connsiteY18" fmla="*/ 2541437 h 2880484"/>
              <a:gd name="connsiteX19" fmla="*/ 1787704 w 5137079"/>
              <a:gd name="connsiteY19" fmla="*/ 2520888 h 2880484"/>
              <a:gd name="connsiteX20" fmla="*/ 1828800 w 5137079"/>
              <a:gd name="connsiteY20" fmla="*/ 2510614 h 2880484"/>
              <a:gd name="connsiteX21" fmla="*/ 1859623 w 5137079"/>
              <a:gd name="connsiteY21" fmla="*/ 2490066 h 2880484"/>
              <a:gd name="connsiteX22" fmla="*/ 1910994 w 5137079"/>
              <a:gd name="connsiteY22" fmla="*/ 2438695 h 2880484"/>
              <a:gd name="connsiteX23" fmla="*/ 1931542 w 5137079"/>
              <a:gd name="connsiteY23" fmla="*/ 2377050 h 2880484"/>
              <a:gd name="connsiteX24" fmla="*/ 1972639 w 5137079"/>
              <a:gd name="connsiteY24" fmla="*/ 2305131 h 2880484"/>
              <a:gd name="connsiteX25" fmla="*/ 1993187 w 5137079"/>
              <a:gd name="connsiteY25" fmla="*/ 2212664 h 2880484"/>
              <a:gd name="connsiteX26" fmla="*/ 2003461 w 5137079"/>
              <a:gd name="connsiteY26" fmla="*/ 2181841 h 2880484"/>
              <a:gd name="connsiteX27" fmla="*/ 2024009 w 5137079"/>
              <a:gd name="connsiteY27" fmla="*/ 2099648 h 2880484"/>
              <a:gd name="connsiteX28" fmla="*/ 2034284 w 5137079"/>
              <a:gd name="connsiteY28" fmla="*/ 2058551 h 2880484"/>
              <a:gd name="connsiteX29" fmla="*/ 2044558 w 5137079"/>
              <a:gd name="connsiteY29" fmla="*/ 2017455 h 2880484"/>
              <a:gd name="connsiteX30" fmla="*/ 2065106 w 5137079"/>
              <a:gd name="connsiteY30" fmla="*/ 1842794 h 2880484"/>
              <a:gd name="connsiteX31" fmla="*/ 2075380 w 5137079"/>
              <a:gd name="connsiteY31" fmla="*/ 1791423 h 2880484"/>
              <a:gd name="connsiteX32" fmla="*/ 2085654 w 5137079"/>
              <a:gd name="connsiteY32" fmla="*/ 1729778 h 2880484"/>
              <a:gd name="connsiteX33" fmla="*/ 2095929 w 5137079"/>
              <a:gd name="connsiteY33" fmla="*/ 1698956 h 2880484"/>
              <a:gd name="connsiteX34" fmla="*/ 2106203 w 5137079"/>
              <a:gd name="connsiteY34" fmla="*/ 1647585 h 2880484"/>
              <a:gd name="connsiteX35" fmla="*/ 2116477 w 5137079"/>
              <a:gd name="connsiteY35" fmla="*/ 1616762 h 2880484"/>
              <a:gd name="connsiteX36" fmla="*/ 2126751 w 5137079"/>
              <a:gd name="connsiteY36" fmla="*/ 1565392 h 2880484"/>
              <a:gd name="connsiteX37" fmla="*/ 2137025 w 5137079"/>
              <a:gd name="connsiteY37" fmla="*/ 1524295 h 2880484"/>
              <a:gd name="connsiteX38" fmla="*/ 2147299 w 5137079"/>
              <a:gd name="connsiteY38" fmla="*/ 1442102 h 2880484"/>
              <a:gd name="connsiteX39" fmla="*/ 2157573 w 5137079"/>
              <a:gd name="connsiteY39" fmla="*/ 1380457 h 2880484"/>
              <a:gd name="connsiteX40" fmla="*/ 2137025 w 5137079"/>
              <a:gd name="connsiteY40" fmla="*/ 897571 h 2880484"/>
              <a:gd name="connsiteX41" fmla="*/ 2106203 w 5137079"/>
              <a:gd name="connsiteY41" fmla="*/ 764007 h 2880484"/>
              <a:gd name="connsiteX42" fmla="*/ 2095929 w 5137079"/>
              <a:gd name="connsiteY42" fmla="*/ 692088 h 2880484"/>
              <a:gd name="connsiteX43" fmla="*/ 2085654 w 5137079"/>
              <a:gd name="connsiteY43" fmla="*/ 661266 h 2880484"/>
              <a:gd name="connsiteX44" fmla="*/ 2075380 w 5137079"/>
              <a:gd name="connsiteY44" fmla="*/ 579073 h 2880484"/>
              <a:gd name="connsiteX45" fmla="*/ 2085654 w 5137079"/>
              <a:gd name="connsiteY45" fmla="*/ 34542 h 2880484"/>
              <a:gd name="connsiteX46" fmla="*/ 2352782 w 5137079"/>
              <a:gd name="connsiteY46" fmla="*/ 44816 h 2880484"/>
              <a:gd name="connsiteX47" fmla="*/ 2383605 w 5137079"/>
              <a:gd name="connsiteY47" fmla="*/ 65365 h 2880484"/>
              <a:gd name="connsiteX48" fmla="*/ 2414427 w 5137079"/>
              <a:gd name="connsiteY48" fmla="*/ 75639 h 2880484"/>
              <a:gd name="connsiteX49" fmla="*/ 2476072 w 5137079"/>
              <a:gd name="connsiteY49" fmla="*/ 106461 h 2880484"/>
              <a:gd name="connsiteX50" fmla="*/ 2547991 w 5137079"/>
              <a:gd name="connsiteY50" fmla="*/ 188655 h 2880484"/>
              <a:gd name="connsiteX51" fmla="*/ 2578814 w 5137079"/>
              <a:gd name="connsiteY51" fmla="*/ 198929 h 2880484"/>
              <a:gd name="connsiteX52" fmla="*/ 2609636 w 5137079"/>
              <a:gd name="connsiteY52" fmla="*/ 219477 h 2880484"/>
              <a:gd name="connsiteX53" fmla="*/ 2661007 w 5137079"/>
              <a:gd name="connsiteY53" fmla="*/ 260574 h 2880484"/>
              <a:gd name="connsiteX54" fmla="*/ 2702104 w 5137079"/>
              <a:gd name="connsiteY54" fmla="*/ 270848 h 2880484"/>
              <a:gd name="connsiteX55" fmla="*/ 2753475 w 5137079"/>
              <a:gd name="connsiteY55" fmla="*/ 311944 h 2880484"/>
              <a:gd name="connsiteX56" fmla="*/ 2784297 w 5137079"/>
              <a:gd name="connsiteY56" fmla="*/ 332493 h 2880484"/>
              <a:gd name="connsiteX57" fmla="*/ 2815120 w 5137079"/>
              <a:gd name="connsiteY57" fmla="*/ 363315 h 2880484"/>
              <a:gd name="connsiteX58" fmla="*/ 2856216 w 5137079"/>
              <a:gd name="connsiteY58" fmla="*/ 383864 h 2880484"/>
              <a:gd name="connsiteX59" fmla="*/ 2887039 w 5137079"/>
              <a:gd name="connsiteY59" fmla="*/ 404412 h 2880484"/>
              <a:gd name="connsiteX60" fmla="*/ 2928135 w 5137079"/>
              <a:gd name="connsiteY60" fmla="*/ 435234 h 2880484"/>
              <a:gd name="connsiteX61" fmla="*/ 2989780 w 5137079"/>
              <a:gd name="connsiteY61" fmla="*/ 476331 h 2880484"/>
              <a:gd name="connsiteX62" fmla="*/ 3010329 w 5137079"/>
              <a:gd name="connsiteY62" fmla="*/ 496879 h 2880484"/>
              <a:gd name="connsiteX63" fmla="*/ 3092522 w 5137079"/>
              <a:gd name="connsiteY63" fmla="*/ 537976 h 2880484"/>
              <a:gd name="connsiteX64" fmla="*/ 3174715 w 5137079"/>
              <a:gd name="connsiteY64" fmla="*/ 589347 h 2880484"/>
              <a:gd name="connsiteX65" fmla="*/ 3328827 w 5137079"/>
              <a:gd name="connsiteY65" fmla="*/ 630443 h 2880484"/>
              <a:gd name="connsiteX66" fmla="*/ 3369924 w 5137079"/>
              <a:gd name="connsiteY66" fmla="*/ 640718 h 2880484"/>
              <a:gd name="connsiteX67" fmla="*/ 3472666 w 5137079"/>
              <a:gd name="connsiteY67" fmla="*/ 661266 h 2880484"/>
              <a:gd name="connsiteX68" fmla="*/ 3616504 w 5137079"/>
              <a:gd name="connsiteY68" fmla="*/ 692088 h 2880484"/>
              <a:gd name="connsiteX69" fmla="*/ 3811713 w 5137079"/>
              <a:gd name="connsiteY69" fmla="*/ 712637 h 2880484"/>
              <a:gd name="connsiteX70" fmla="*/ 3986373 w 5137079"/>
              <a:gd name="connsiteY70" fmla="*/ 722911 h 2880484"/>
              <a:gd name="connsiteX71" fmla="*/ 4048018 w 5137079"/>
              <a:gd name="connsiteY71" fmla="*/ 733185 h 2880484"/>
              <a:gd name="connsiteX72" fmla="*/ 4119938 w 5137079"/>
              <a:gd name="connsiteY72" fmla="*/ 743459 h 2880484"/>
              <a:gd name="connsiteX73" fmla="*/ 4150760 w 5137079"/>
              <a:gd name="connsiteY73" fmla="*/ 764007 h 2880484"/>
              <a:gd name="connsiteX74" fmla="*/ 4202131 w 5137079"/>
              <a:gd name="connsiteY74" fmla="*/ 774282 h 2880484"/>
              <a:gd name="connsiteX75" fmla="*/ 4232953 w 5137079"/>
              <a:gd name="connsiteY75" fmla="*/ 794830 h 2880484"/>
              <a:gd name="connsiteX76" fmla="*/ 4263776 w 5137079"/>
              <a:gd name="connsiteY76" fmla="*/ 805104 h 2880484"/>
              <a:gd name="connsiteX77" fmla="*/ 4325421 w 5137079"/>
              <a:gd name="connsiteY77" fmla="*/ 856475 h 2880484"/>
              <a:gd name="connsiteX78" fmla="*/ 4345969 w 5137079"/>
              <a:gd name="connsiteY78" fmla="*/ 887297 h 2880484"/>
              <a:gd name="connsiteX79" fmla="*/ 4356243 w 5137079"/>
              <a:gd name="connsiteY79" fmla="*/ 918120 h 2880484"/>
              <a:gd name="connsiteX80" fmla="*/ 4335695 w 5137079"/>
              <a:gd name="connsiteY80" fmla="*/ 1452376 h 2880484"/>
              <a:gd name="connsiteX81" fmla="*/ 4345969 w 5137079"/>
              <a:gd name="connsiteY81" fmla="*/ 1904439 h 2880484"/>
              <a:gd name="connsiteX82" fmla="*/ 4366517 w 5137079"/>
              <a:gd name="connsiteY82" fmla="*/ 2212664 h 2880484"/>
              <a:gd name="connsiteX83" fmla="*/ 4387066 w 5137079"/>
              <a:gd name="connsiteY83" fmla="*/ 2438695 h 2880484"/>
              <a:gd name="connsiteX84" fmla="*/ 4397340 w 5137079"/>
              <a:gd name="connsiteY84" fmla="*/ 2469518 h 2880484"/>
              <a:gd name="connsiteX85" fmla="*/ 4428162 w 5137079"/>
              <a:gd name="connsiteY85" fmla="*/ 2603082 h 2880484"/>
              <a:gd name="connsiteX86" fmla="*/ 4438436 w 5137079"/>
              <a:gd name="connsiteY86" fmla="*/ 2726371 h 2880484"/>
              <a:gd name="connsiteX87" fmla="*/ 4448711 w 5137079"/>
              <a:gd name="connsiteY87" fmla="*/ 2757194 h 2880484"/>
              <a:gd name="connsiteX88" fmla="*/ 4479533 w 5137079"/>
              <a:gd name="connsiteY88" fmla="*/ 2777742 h 2880484"/>
              <a:gd name="connsiteX89" fmla="*/ 4541178 w 5137079"/>
              <a:gd name="connsiteY89" fmla="*/ 2798291 h 2880484"/>
              <a:gd name="connsiteX90" fmla="*/ 4572000 w 5137079"/>
              <a:gd name="connsiteY90" fmla="*/ 2808565 h 2880484"/>
              <a:gd name="connsiteX91" fmla="*/ 4654194 w 5137079"/>
              <a:gd name="connsiteY91" fmla="*/ 2818839 h 2880484"/>
              <a:gd name="connsiteX92" fmla="*/ 4685016 w 5137079"/>
              <a:gd name="connsiteY92" fmla="*/ 2829113 h 2880484"/>
              <a:gd name="connsiteX93" fmla="*/ 5024063 w 5137079"/>
              <a:gd name="connsiteY93" fmla="*/ 2849661 h 2880484"/>
              <a:gd name="connsiteX94" fmla="*/ 5054886 w 5137079"/>
              <a:gd name="connsiteY94" fmla="*/ 2859935 h 2880484"/>
              <a:gd name="connsiteX95" fmla="*/ 5137079 w 5137079"/>
              <a:gd name="connsiteY95" fmla="*/ 2880484 h 28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137079" h="2880484">
                <a:moveTo>
                  <a:pt x="0" y="2346228"/>
                </a:moveTo>
                <a:cubicBezTo>
                  <a:pt x="30823" y="2349653"/>
                  <a:pt x="62058" y="2350420"/>
                  <a:pt x="92468" y="2356502"/>
                </a:cubicBezTo>
                <a:cubicBezTo>
                  <a:pt x="113707" y="2360750"/>
                  <a:pt x="133100" y="2371797"/>
                  <a:pt x="154113" y="2377050"/>
                </a:cubicBezTo>
                <a:cubicBezTo>
                  <a:pt x="167812" y="2380475"/>
                  <a:pt x="181684" y="2383266"/>
                  <a:pt x="195209" y="2387324"/>
                </a:cubicBezTo>
                <a:cubicBezTo>
                  <a:pt x="215955" y="2393548"/>
                  <a:pt x="235615" y="2403625"/>
                  <a:pt x="256854" y="2407873"/>
                </a:cubicBezTo>
                <a:cubicBezTo>
                  <a:pt x="287264" y="2413955"/>
                  <a:pt x="318499" y="2414722"/>
                  <a:pt x="349322" y="2418147"/>
                </a:cubicBezTo>
                <a:cubicBezTo>
                  <a:pt x="412620" y="2439246"/>
                  <a:pt x="348174" y="2419806"/>
                  <a:pt x="452063" y="2438695"/>
                </a:cubicBezTo>
                <a:cubicBezTo>
                  <a:pt x="465956" y="2441221"/>
                  <a:pt x="479126" y="2447410"/>
                  <a:pt x="493160" y="2448969"/>
                </a:cubicBezTo>
                <a:cubicBezTo>
                  <a:pt x="540934" y="2454277"/>
                  <a:pt x="589052" y="2455818"/>
                  <a:pt x="636998" y="2459243"/>
                </a:cubicBezTo>
                <a:cubicBezTo>
                  <a:pt x="664396" y="2466093"/>
                  <a:pt x="691334" y="2475149"/>
                  <a:pt x="719191" y="2479792"/>
                </a:cubicBezTo>
                <a:lnTo>
                  <a:pt x="780836" y="2490066"/>
                </a:lnTo>
                <a:cubicBezTo>
                  <a:pt x="804771" y="2493748"/>
                  <a:pt x="829010" y="2495591"/>
                  <a:pt x="852756" y="2500340"/>
                </a:cubicBezTo>
                <a:cubicBezTo>
                  <a:pt x="880448" y="2505878"/>
                  <a:pt x="908157" y="2511957"/>
                  <a:pt x="934949" y="2520888"/>
                </a:cubicBezTo>
                <a:cubicBezTo>
                  <a:pt x="986172" y="2537963"/>
                  <a:pt x="991108" y="2541359"/>
                  <a:pt x="1037690" y="2551711"/>
                </a:cubicBezTo>
                <a:cubicBezTo>
                  <a:pt x="1054737" y="2555499"/>
                  <a:pt x="1071650" y="2560646"/>
                  <a:pt x="1089061" y="2561985"/>
                </a:cubicBezTo>
                <a:cubicBezTo>
                  <a:pt x="1160849" y="2567507"/>
                  <a:pt x="1232899" y="2568834"/>
                  <a:pt x="1304818" y="2572259"/>
                </a:cubicBezTo>
                <a:cubicBezTo>
                  <a:pt x="1369888" y="2568834"/>
                  <a:pt x="1435075" y="2567181"/>
                  <a:pt x="1500027" y="2561985"/>
                </a:cubicBezTo>
                <a:cubicBezTo>
                  <a:pt x="1520792" y="2560324"/>
                  <a:pt x="1541082" y="2554879"/>
                  <a:pt x="1561672" y="2551711"/>
                </a:cubicBezTo>
                <a:cubicBezTo>
                  <a:pt x="1585607" y="2548029"/>
                  <a:pt x="1609587" y="2544638"/>
                  <a:pt x="1633591" y="2541437"/>
                </a:cubicBezTo>
                <a:cubicBezTo>
                  <a:pt x="1667113" y="2536967"/>
                  <a:pt x="1752214" y="2527341"/>
                  <a:pt x="1787704" y="2520888"/>
                </a:cubicBezTo>
                <a:cubicBezTo>
                  <a:pt x="1801597" y="2518362"/>
                  <a:pt x="1815101" y="2514039"/>
                  <a:pt x="1828800" y="2510614"/>
                </a:cubicBezTo>
                <a:cubicBezTo>
                  <a:pt x="1839074" y="2503765"/>
                  <a:pt x="1850330" y="2498197"/>
                  <a:pt x="1859623" y="2490066"/>
                </a:cubicBezTo>
                <a:cubicBezTo>
                  <a:pt x="1877848" y="2474119"/>
                  <a:pt x="1910994" y="2438695"/>
                  <a:pt x="1910994" y="2438695"/>
                </a:cubicBezTo>
                <a:cubicBezTo>
                  <a:pt x="1917843" y="2418147"/>
                  <a:pt x="1919527" y="2395072"/>
                  <a:pt x="1931542" y="2377050"/>
                </a:cubicBezTo>
                <a:cubicBezTo>
                  <a:pt x="1960586" y="2333484"/>
                  <a:pt x="1946568" y="2357272"/>
                  <a:pt x="1972639" y="2305131"/>
                </a:cubicBezTo>
                <a:cubicBezTo>
                  <a:pt x="1979702" y="2269817"/>
                  <a:pt x="1983513" y="2246522"/>
                  <a:pt x="1993187" y="2212664"/>
                </a:cubicBezTo>
                <a:cubicBezTo>
                  <a:pt x="1996162" y="2202251"/>
                  <a:pt x="2000611" y="2192289"/>
                  <a:pt x="2003461" y="2181841"/>
                </a:cubicBezTo>
                <a:cubicBezTo>
                  <a:pt x="2010892" y="2154595"/>
                  <a:pt x="2017159" y="2127046"/>
                  <a:pt x="2024009" y="2099648"/>
                </a:cubicBezTo>
                <a:lnTo>
                  <a:pt x="2034284" y="2058551"/>
                </a:lnTo>
                <a:lnTo>
                  <a:pt x="2044558" y="2017455"/>
                </a:lnTo>
                <a:cubicBezTo>
                  <a:pt x="2051862" y="1944417"/>
                  <a:pt x="2053750" y="1910932"/>
                  <a:pt x="2065106" y="1842794"/>
                </a:cubicBezTo>
                <a:cubicBezTo>
                  <a:pt x="2067977" y="1825569"/>
                  <a:pt x="2072256" y="1808604"/>
                  <a:pt x="2075380" y="1791423"/>
                </a:cubicBezTo>
                <a:cubicBezTo>
                  <a:pt x="2079106" y="1770927"/>
                  <a:pt x="2081135" y="1750114"/>
                  <a:pt x="2085654" y="1729778"/>
                </a:cubicBezTo>
                <a:cubicBezTo>
                  <a:pt x="2088003" y="1719206"/>
                  <a:pt x="2093302" y="1709462"/>
                  <a:pt x="2095929" y="1698956"/>
                </a:cubicBezTo>
                <a:cubicBezTo>
                  <a:pt x="2100164" y="1682015"/>
                  <a:pt x="2101968" y="1664526"/>
                  <a:pt x="2106203" y="1647585"/>
                </a:cubicBezTo>
                <a:cubicBezTo>
                  <a:pt x="2108830" y="1637078"/>
                  <a:pt x="2113850" y="1627269"/>
                  <a:pt x="2116477" y="1616762"/>
                </a:cubicBezTo>
                <a:cubicBezTo>
                  <a:pt x="2120712" y="1599821"/>
                  <a:pt x="2122963" y="1582439"/>
                  <a:pt x="2126751" y="1565392"/>
                </a:cubicBezTo>
                <a:cubicBezTo>
                  <a:pt x="2129814" y="1551608"/>
                  <a:pt x="2134704" y="1538223"/>
                  <a:pt x="2137025" y="1524295"/>
                </a:cubicBezTo>
                <a:cubicBezTo>
                  <a:pt x="2141564" y="1497060"/>
                  <a:pt x="2143394" y="1469435"/>
                  <a:pt x="2147299" y="1442102"/>
                </a:cubicBezTo>
                <a:cubicBezTo>
                  <a:pt x="2150245" y="1421480"/>
                  <a:pt x="2154148" y="1401005"/>
                  <a:pt x="2157573" y="1380457"/>
                </a:cubicBezTo>
                <a:cubicBezTo>
                  <a:pt x="2153210" y="1205947"/>
                  <a:pt x="2165526" y="1059080"/>
                  <a:pt x="2137025" y="897571"/>
                </a:cubicBezTo>
                <a:cubicBezTo>
                  <a:pt x="2120021" y="801216"/>
                  <a:pt x="2125763" y="822690"/>
                  <a:pt x="2106203" y="764007"/>
                </a:cubicBezTo>
                <a:cubicBezTo>
                  <a:pt x="2102778" y="740034"/>
                  <a:pt x="2100678" y="715834"/>
                  <a:pt x="2095929" y="692088"/>
                </a:cubicBezTo>
                <a:cubicBezTo>
                  <a:pt x="2093805" y="681468"/>
                  <a:pt x="2087591" y="671921"/>
                  <a:pt x="2085654" y="661266"/>
                </a:cubicBezTo>
                <a:cubicBezTo>
                  <a:pt x="2080715" y="634101"/>
                  <a:pt x="2078805" y="606471"/>
                  <a:pt x="2075380" y="579073"/>
                </a:cubicBezTo>
                <a:cubicBezTo>
                  <a:pt x="2078805" y="397563"/>
                  <a:pt x="2001997" y="195660"/>
                  <a:pt x="2085654" y="34542"/>
                </a:cubicBezTo>
                <a:cubicBezTo>
                  <a:pt x="2126716" y="-44541"/>
                  <a:pt x="2264147" y="35647"/>
                  <a:pt x="2352782" y="44816"/>
                </a:cubicBezTo>
                <a:cubicBezTo>
                  <a:pt x="2365065" y="46087"/>
                  <a:pt x="2372560" y="59843"/>
                  <a:pt x="2383605" y="65365"/>
                </a:cubicBezTo>
                <a:cubicBezTo>
                  <a:pt x="2393291" y="70208"/>
                  <a:pt x="2404741" y="70796"/>
                  <a:pt x="2414427" y="75639"/>
                </a:cubicBezTo>
                <a:cubicBezTo>
                  <a:pt x="2494094" y="115472"/>
                  <a:pt x="2398601" y="80637"/>
                  <a:pt x="2476072" y="106461"/>
                </a:cubicBezTo>
                <a:cubicBezTo>
                  <a:pt x="2492541" y="131163"/>
                  <a:pt x="2522235" y="180070"/>
                  <a:pt x="2547991" y="188655"/>
                </a:cubicBezTo>
                <a:lnTo>
                  <a:pt x="2578814" y="198929"/>
                </a:lnTo>
                <a:cubicBezTo>
                  <a:pt x="2589088" y="205778"/>
                  <a:pt x="2599994" y="211763"/>
                  <a:pt x="2609636" y="219477"/>
                </a:cubicBezTo>
                <a:cubicBezTo>
                  <a:pt x="2635126" y="239869"/>
                  <a:pt x="2626957" y="245981"/>
                  <a:pt x="2661007" y="260574"/>
                </a:cubicBezTo>
                <a:cubicBezTo>
                  <a:pt x="2673986" y="266136"/>
                  <a:pt x="2688405" y="267423"/>
                  <a:pt x="2702104" y="270848"/>
                </a:cubicBezTo>
                <a:cubicBezTo>
                  <a:pt x="2796956" y="334083"/>
                  <a:pt x="2680287" y="253393"/>
                  <a:pt x="2753475" y="311944"/>
                </a:cubicBezTo>
                <a:cubicBezTo>
                  <a:pt x="2763117" y="319658"/>
                  <a:pt x="2774811" y="324588"/>
                  <a:pt x="2784297" y="332493"/>
                </a:cubicBezTo>
                <a:cubicBezTo>
                  <a:pt x="2795459" y="341795"/>
                  <a:pt x="2803297" y="354870"/>
                  <a:pt x="2815120" y="363315"/>
                </a:cubicBezTo>
                <a:cubicBezTo>
                  <a:pt x="2827583" y="372217"/>
                  <a:pt x="2842918" y="376265"/>
                  <a:pt x="2856216" y="383864"/>
                </a:cubicBezTo>
                <a:cubicBezTo>
                  <a:pt x="2866937" y="389990"/>
                  <a:pt x="2876991" y="397235"/>
                  <a:pt x="2887039" y="404412"/>
                </a:cubicBezTo>
                <a:cubicBezTo>
                  <a:pt x="2900973" y="414365"/>
                  <a:pt x="2914107" y="425414"/>
                  <a:pt x="2928135" y="435234"/>
                </a:cubicBezTo>
                <a:cubicBezTo>
                  <a:pt x="2948367" y="449396"/>
                  <a:pt x="2972317" y="458869"/>
                  <a:pt x="2989780" y="476331"/>
                </a:cubicBezTo>
                <a:cubicBezTo>
                  <a:pt x="2996630" y="483180"/>
                  <a:pt x="3002023" y="491895"/>
                  <a:pt x="3010329" y="496879"/>
                </a:cubicBezTo>
                <a:cubicBezTo>
                  <a:pt x="3036595" y="512639"/>
                  <a:pt x="3068017" y="519597"/>
                  <a:pt x="3092522" y="537976"/>
                </a:cubicBezTo>
                <a:cubicBezTo>
                  <a:pt x="3134401" y="569386"/>
                  <a:pt x="3128561" y="568834"/>
                  <a:pt x="3174715" y="589347"/>
                </a:cubicBezTo>
                <a:cubicBezTo>
                  <a:pt x="3255769" y="625371"/>
                  <a:pt x="3213199" y="601534"/>
                  <a:pt x="3328827" y="630443"/>
                </a:cubicBezTo>
                <a:cubicBezTo>
                  <a:pt x="3342526" y="633868"/>
                  <a:pt x="3356117" y="637759"/>
                  <a:pt x="3369924" y="640718"/>
                </a:cubicBezTo>
                <a:cubicBezTo>
                  <a:pt x="3404074" y="648036"/>
                  <a:pt x="3439533" y="650222"/>
                  <a:pt x="3472666" y="661266"/>
                </a:cubicBezTo>
                <a:cubicBezTo>
                  <a:pt x="3560505" y="690545"/>
                  <a:pt x="3512818" y="679127"/>
                  <a:pt x="3616504" y="692088"/>
                </a:cubicBezTo>
                <a:cubicBezTo>
                  <a:pt x="3706522" y="714592"/>
                  <a:pt x="3647252" y="702358"/>
                  <a:pt x="3811713" y="712637"/>
                </a:cubicBezTo>
                <a:lnTo>
                  <a:pt x="3986373" y="722911"/>
                </a:lnTo>
                <a:lnTo>
                  <a:pt x="4048018" y="733185"/>
                </a:lnTo>
                <a:cubicBezTo>
                  <a:pt x="4071953" y="736867"/>
                  <a:pt x="4096743" y="736501"/>
                  <a:pt x="4119938" y="743459"/>
                </a:cubicBezTo>
                <a:cubicBezTo>
                  <a:pt x="4131765" y="747007"/>
                  <a:pt x="4139198" y="759671"/>
                  <a:pt x="4150760" y="764007"/>
                </a:cubicBezTo>
                <a:cubicBezTo>
                  <a:pt x="4167111" y="770139"/>
                  <a:pt x="4185007" y="770857"/>
                  <a:pt x="4202131" y="774282"/>
                </a:cubicBezTo>
                <a:cubicBezTo>
                  <a:pt x="4212405" y="781131"/>
                  <a:pt x="4221909" y="789308"/>
                  <a:pt x="4232953" y="794830"/>
                </a:cubicBezTo>
                <a:cubicBezTo>
                  <a:pt x="4242640" y="799673"/>
                  <a:pt x="4254373" y="799731"/>
                  <a:pt x="4263776" y="805104"/>
                </a:cubicBezTo>
                <a:cubicBezTo>
                  <a:pt x="4278500" y="813517"/>
                  <a:pt x="4312067" y="839783"/>
                  <a:pt x="4325421" y="856475"/>
                </a:cubicBezTo>
                <a:cubicBezTo>
                  <a:pt x="4333135" y="866117"/>
                  <a:pt x="4339120" y="877023"/>
                  <a:pt x="4345969" y="887297"/>
                </a:cubicBezTo>
                <a:cubicBezTo>
                  <a:pt x="4349394" y="897571"/>
                  <a:pt x="4356243" y="907290"/>
                  <a:pt x="4356243" y="918120"/>
                </a:cubicBezTo>
                <a:cubicBezTo>
                  <a:pt x="4356243" y="1347196"/>
                  <a:pt x="4370456" y="1243809"/>
                  <a:pt x="4335695" y="1452376"/>
                </a:cubicBezTo>
                <a:cubicBezTo>
                  <a:pt x="4339120" y="1603064"/>
                  <a:pt x="4341538" y="1753778"/>
                  <a:pt x="4345969" y="1904439"/>
                </a:cubicBezTo>
                <a:cubicBezTo>
                  <a:pt x="4353131" y="2147958"/>
                  <a:pt x="4343727" y="2075919"/>
                  <a:pt x="4366517" y="2212664"/>
                </a:cubicBezTo>
                <a:cubicBezTo>
                  <a:pt x="4370446" y="2267671"/>
                  <a:pt x="4375603" y="2375650"/>
                  <a:pt x="4387066" y="2438695"/>
                </a:cubicBezTo>
                <a:cubicBezTo>
                  <a:pt x="4389003" y="2449350"/>
                  <a:pt x="4394905" y="2458965"/>
                  <a:pt x="4397340" y="2469518"/>
                </a:cubicBezTo>
                <a:cubicBezTo>
                  <a:pt x="4431348" y="2616888"/>
                  <a:pt x="4403329" y="2528580"/>
                  <a:pt x="4428162" y="2603082"/>
                </a:cubicBezTo>
                <a:cubicBezTo>
                  <a:pt x="4431587" y="2644178"/>
                  <a:pt x="4432986" y="2685494"/>
                  <a:pt x="4438436" y="2726371"/>
                </a:cubicBezTo>
                <a:cubicBezTo>
                  <a:pt x="4439867" y="2737106"/>
                  <a:pt x="4441945" y="2748737"/>
                  <a:pt x="4448711" y="2757194"/>
                </a:cubicBezTo>
                <a:cubicBezTo>
                  <a:pt x="4456425" y="2766836"/>
                  <a:pt x="4468249" y="2772727"/>
                  <a:pt x="4479533" y="2777742"/>
                </a:cubicBezTo>
                <a:cubicBezTo>
                  <a:pt x="4499326" y="2786539"/>
                  <a:pt x="4520630" y="2791441"/>
                  <a:pt x="4541178" y="2798291"/>
                </a:cubicBezTo>
                <a:cubicBezTo>
                  <a:pt x="4551452" y="2801716"/>
                  <a:pt x="4561254" y="2807222"/>
                  <a:pt x="4572000" y="2808565"/>
                </a:cubicBezTo>
                <a:lnTo>
                  <a:pt x="4654194" y="2818839"/>
                </a:lnTo>
                <a:cubicBezTo>
                  <a:pt x="4664468" y="2822264"/>
                  <a:pt x="4674510" y="2826486"/>
                  <a:pt x="4685016" y="2829113"/>
                </a:cubicBezTo>
                <a:cubicBezTo>
                  <a:pt x="4796535" y="2856992"/>
                  <a:pt x="4905437" y="2845424"/>
                  <a:pt x="5024063" y="2849661"/>
                </a:cubicBezTo>
                <a:cubicBezTo>
                  <a:pt x="5034337" y="2853086"/>
                  <a:pt x="5044438" y="2857085"/>
                  <a:pt x="5054886" y="2859935"/>
                </a:cubicBezTo>
                <a:cubicBezTo>
                  <a:pt x="5082132" y="2867366"/>
                  <a:pt x="5137079" y="2880484"/>
                  <a:pt x="5137079" y="2880484"/>
                </a:cubicBezTo>
              </a:path>
            </a:pathLst>
          </a:custGeom>
          <a:noFill/>
          <a:ln w="381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슬라이드 번호 개체 틀 4"/>
          <p:cNvSpPr>
            <a:spLocks noGrp="1"/>
          </p:cNvSpPr>
          <p:nvPr>
            <p:ph type="sldNum" sz="quarter" idx="12"/>
          </p:nvPr>
        </p:nvSpPr>
        <p:spPr/>
        <p:txBody>
          <a:bodyPr/>
          <a:lstStyle/>
          <a:p>
            <a:fld id="{7E143334-4AB7-49CA-B52F-E6E20F79A69B}" type="slidenum">
              <a:rPr lang="ko-KR" altLang="en-US" smtClean="0"/>
              <a:pPr/>
              <a:t>49</a:t>
            </a:fld>
            <a:endParaRPr lang="ko-KR" altLang="en-US"/>
          </a:p>
        </p:txBody>
      </p:sp>
      <p:pic>
        <p:nvPicPr>
          <p:cNvPr id="10" name="오디오 9">
            <a:hlinkClick r:id="" action="ppaction://media"/>
            <a:extLst>
              <a:ext uri="{FF2B5EF4-FFF2-40B4-BE49-F238E27FC236}">
                <a16:creationId xmlns:a16="http://schemas.microsoft.com/office/drawing/2014/main" id="{CD620FFE-D9EE-434C-9636-8781EB94BC3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525478124"/>
      </p:ext>
    </p:extLst>
  </p:cSld>
  <p:clrMapOvr>
    <a:masterClrMapping/>
  </p:clrMapOvr>
  <mc:AlternateContent xmlns:mc="http://schemas.openxmlformats.org/markup-compatibility/2006">
    <mc:Choice xmlns:p14="http://schemas.microsoft.com/office/powerpoint/2010/main" Requires="p14">
      <p:transition spd="slow" p14:dur="2000" advTm="33340"/>
    </mc:Choice>
    <mc:Fallback>
      <p:transition spd="slow" advTm="33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down)">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10"/>
                </p:tgtEl>
              </p:cMediaNode>
            </p:audio>
          </p:childTnLst>
        </p:cTn>
      </p:par>
    </p:tnLst>
    <p:bldLst>
      <p:bldP spid="7" grpId="0" animBg="1"/>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Contents</a:t>
            </a:r>
            <a:endParaRPr lang="ko-KR" altLang="en-US"/>
          </a:p>
        </p:txBody>
      </p:sp>
      <p:sp>
        <p:nvSpPr>
          <p:cNvPr id="3" name="내용 개체 틀 2"/>
          <p:cNvSpPr>
            <a:spLocks noGrp="1"/>
          </p:cNvSpPr>
          <p:nvPr>
            <p:ph idx="1"/>
          </p:nvPr>
        </p:nvSpPr>
        <p:spPr/>
        <p:txBody>
          <a:bodyPr>
            <a:normAutofit lnSpcReduction="10000"/>
          </a:bodyPr>
          <a:lstStyle/>
          <a:p>
            <a:r>
              <a:rPr lang="en-US" altLang="ko-KR" dirty="0"/>
              <a:t>How can software access a hardware component?</a:t>
            </a:r>
          </a:p>
          <a:p>
            <a:pPr lvl="1"/>
            <a:r>
              <a:rPr lang="en-US" altLang="ko-KR" dirty="0"/>
              <a:t>Memory-mapped I/O</a:t>
            </a:r>
          </a:p>
          <a:p>
            <a:pPr lvl="1"/>
            <a:r>
              <a:rPr lang="en-US" altLang="ko-KR" dirty="0"/>
              <a:t>What happens when executing a load instruction?</a:t>
            </a:r>
          </a:p>
          <a:p>
            <a:pPr lvl="2"/>
            <a:r>
              <a:rPr lang="en-US" altLang="ko-KR" dirty="0"/>
              <a:t>Virtual to physical memory mapping</a:t>
            </a:r>
          </a:p>
          <a:p>
            <a:pPr lvl="2"/>
            <a:r>
              <a:rPr lang="en-US" altLang="ko-KR" dirty="0"/>
              <a:t>Translation lookaside buffer</a:t>
            </a:r>
          </a:p>
          <a:p>
            <a:pPr lvl="2"/>
            <a:r>
              <a:rPr lang="en-US" altLang="ko-KR" dirty="0"/>
              <a:t>Multi-level page table</a:t>
            </a:r>
          </a:p>
          <a:p>
            <a:r>
              <a:rPr lang="en-US" altLang="ko-KR" dirty="0"/>
              <a:t>How can hardware components access the main memory?</a:t>
            </a:r>
          </a:p>
          <a:p>
            <a:pPr lvl="1"/>
            <a:r>
              <a:rPr lang="en-US" altLang="ko-KR" dirty="0"/>
              <a:t>IOMMU</a:t>
            </a:r>
          </a:p>
          <a:p>
            <a:pPr lvl="2"/>
            <a:r>
              <a:rPr lang="en-US" altLang="ko-KR" dirty="0"/>
              <a:t>Hardware components use virtual address as well</a:t>
            </a:r>
          </a:p>
          <a:p>
            <a:pPr lvl="2"/>
            <a:r>
              <a:rPr lang="en-US" altLang="ko-KR" dirty="0"/>
              <a:t>VA (virtual address) to PA (physical address) mapping is done by IOMMU</a:t>
            </a:r>
          </a:p>
          <a:p>
            <a:r>
              <a:rPr lang="en-US" altLang="ko-KR" dirty="0"/>
              <a:t>Overview of Labs in Weeks 9 and 10</a:t>
            </a:r>
            <a:endParaRPr lang="ko-KR" altLang="en-US" dirty="0"/>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5</a:t>
            </a:fld>
            <a:endParaRPr lang="ko-KR" altLang="en-US"/>
          </a:p>
        </p:txBody>
      </p:sp>
      <p:pic>
        <p:nvPicPr>
          <p:cNvPr id="6" name="오디오 5">
            <a:hlinkClick r:id="" action="ppaction://media"/>
            <a:extLst>
              <a:ext uri="{FF2B5EF4-FFF2-40B4-BE49-F238E27FC236}">
                <a16:creationId xmlns:a16="http://schemas.microsoft.com/office/drawing/2014/main" id="{7700B84F-9CC6-8E4A-A89A-9B6F30F1753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354924127"/>
      </p:ext>
    </p:extLst>
  </p:cSld>
  <p:clrMapOvr>
    <a:masterClrMapping/>
  </p:clrMapOvr>
  <mc:AlternateContent xmlns:mc="http://schemas.openxmlformats.org/markup-compatibility/2006">
    <mc:Choice xmlns:p14="http://schemas.microsoft.com/office/powerpoint/2010/main" Requires="p14">
      <p:transition spd="slow" p14:dur="2000" advTm="48085"/>
    </mc:Choice>
    <mc:Fallback>
      <p:transition spd="slow" advTm="48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Interconnects</a:t>
            </a:r>
            <a:endParaRPr lang="ko-KR" altLang="en-US"/>
          </a:p>
        </p:txBody>
      </p:sp>
      <p:sp>
        <p:nvSpPr>
          <p:cNvPr id="3" name="내용 개체 틀 2"/>
          <p:cNvSpPr>
            <a:spLocks noGrp="1"/>
          </p:cNvSpPr>
          <p:nvPr>
            <p:ph idx="1"/>
          </p:nvPr>
        </p:nvSpPr>
        <p:spPr>
          <a:xfrm>
            <a:off x="838200" y="1825625"/>
            <a:ext cx="4040978" cy="4351338"/>
          </a:xfrm>
        </p:spPr>
        <p:txBody>
          <a:bodyPr/>
          <a:lstStyle/>
          <a:p>
            <a:r>
              <a:rPr lang="en-US" altLang="ko-KR" dirty="0"/>
              <a:t>Interconnect switches</a:t>
            </a:r>
          </a:p>
          <a:p>
            <a:pPr lvl="1"/>
            <a:r>
              <a:rPr lang="en-US" altLang="ko-KR" dirty="0"/>
              <a:t>Central Interconnect</a:t>
            </a:r>
          </a:p>
          <a:p>
            <a:pPr lvl="1"/>
            <a:r>
              <a:rPr lang="en-US" altLang="ko-KR" dirty="0"/>
              <a:t>Master Interconnect</a:t>
            </a:r>
          </a:p>
          <a:p>
            <a:pPr lvl="1"/>
            <a:r>
              <a:rPr lang="en-US" altLang="ko-KR" dirty="0"/>
              <a:t>Slave Interconnect</a:t>
            </a:r>
          </a:p>
          <a:p>
            <a:pPr lvl="1"/>
            <a:r>
              <a:rPr lang="en-US" altLang="ko-KR" dirty="0"/>
              <a:t>Memory Interconnect</a:t>
            </a:r>
          </a:p>
          <a:p>
            <a:pPr lvl="1"/>
            <a:r>
              <a:rPr lang="en-US" altLang="ko-KR" dirty="0"/>
              <a:t>OCM Interconnect</a:t>
            </a:r>
          </a:p>
        </p:txBody>
      </p:sp>
      <p:pic>
        <p:nvPicPr>
          <p:cNvPr id="4" name="그림 3"/>
          <p:cNvPicPr>
            <a:picLocks noChangeAspect="1"/>
          </p:cNvPicPr>
          <p:nvPr/>
        </p:nvPicPr>
        <p:blipFill>
          <a:blip r:embed="rId5"/>
          <a:stretch>
            <a:fillRect/>
          </a:stretch>
        </p:blipFill>
        <p:spPr>
          <a:xfrm>
            <a:off x="5268516" y="365125"/>
            <a:ext cx="6923483" cy="6492876"/>
          </a:xfrm>
          <a:prstGeom prst="rect">
            <a:avLst/>
          </a:prstGeom>
        </p:spPr>
      </p:pic>
      <p:sp>
        <p:nvSpPr>
          <p:cNvPr id="5" name="TextBox 4"/>
          <p:cNvSpPr txBox="1"/>
          <p:nvPr/>
        </p:nvSpPr>
        <p:spPr>
          <a:xfrm>
            <a:off x="9064487" y="-4207"/>
            <a:ext cx="3127513" cy="369332"/>
          </a:xfrm>
          <a:prstGeom prst="rect">
            <a:avLst/>
          </a:prstGeom>
          <a:noFill/>
        </p:spPr>
        <p:txBody>
          <a:bodyPr wrap="square" rtlCol="0">
            <a:spAutoFit/>
          </a:bodyPr>
          <a:lstStyle/>
          <a:p>
            <a:pPr algn="r"/>
            <a:r>
              <a:rPr lang="en-US" altLang="ko-KR" dirty="0"/>
              <a:t>[UG585 </a:t>
            </a:r>
            <a:r>
              <a:rPr lang="en-US" altLang="ko-KR" dirty="0" err="1"/>
              <a:t>Zynq</a:t>
            </a:r>
            <a:r>
              <a:rPr lang="en-US" altLang="ko-KR" dirty="0"/>
              <a:t> TRM, 2016]</a:t>
            </a:r>
          </a:p>
        </p:txBody>
      </p:sp>
      <p:pic>
        <p:nvPicPr>
          <p:cNvPr id="6" name="그림 5"/>
          <p:cNvPicPr>
            <a:picLocks noChangeAspect="1"/>
          </p:cNvPicPr>
          <p:nvPr/>
        </p:nvPicPr>
        <p:blipFill>
          <a:blip r:embed="rId6"/>
          <a:stretch>
            <a:fillRect/>
          </a:stretch>
        </p:blipFill>
        <p:spPr>
          <a:xfrm>
            <a:off x="103128" y="4588329"/>
            <a:ext cx="5348847" cy="1893434"/>
          </a:xfrm>
          <a:prstGeom prst="rect">
            <a:avLst/>
          </a:prstGeom>
        </p:spPr>
      </p:pic>
      <p:sp>
        <p:nvSpPr>
          <p:cNvPr id="8" name="모서리가 둥근 직사각형 7"/>
          <p:cNvSpPr/>
          <p:nvPr/>
        </p:nvSpPr>
        <p:spPr>
          <a:xfrm>
            <a:off x="1900719" y="4588329"/>
            <a:ext cx="2978459" cy="189343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모서리가 둥근 직사각형 9"/>
          <p:cNvSpPr/>
          <p:nvPr/>
        </p:nvSpPr>
        <p:spPr>
          <a:xfrm>
            <a:off x="244927" y="5483679"/>
            <a:ext cx="1436915" cy="998084"/>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 name="모서리가 둥근 직사각형 10"/>
          <p:cNvSpPr/>
          <p:nvPr/>
        </p:nvSpPr>
        <p:spPr>
          <a:xfrm>
            <a:off x="8245927" y="1825625"/>
            <a:ext cx="1063567" cy="792389"/>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모서리가 둥근 직사각형 12"/>
          <p:cNvSpPr/>
          <p:nvPr/>
        </p:nvSpPr>
        <p:spPr>
          <a:xfrm>
            <a:off x="10685123" y="516496"/>
            <a:ext cx="950787" cy="819144"/>
          </a:xfrm>
          <a:prstGeom prst="roundRect">
            <a:avLst/>
          </a:prstGeom>
          <a:solidFill>
            <a:srgbClr val="00B05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자유형 6"/>
          <p:cNvSpPr/>
          <p:nvPr/>
        </p:nvSpPr>
        <p:spPr>
          <a:xfrm>
            <a:off x="8640566" y="1109610"/>
            <a:ext cx="3308279" cy="5476126"/>
          </a:xfrm>
          <a:custGeom>
            <a:avLst/>
            <a:gdLst>
              <a:gd name="connsiteX0" fmla="*/ 0 w 3308279"/>
              <a:gd name="connsiteY0" fmla="*/ 1171254 h 5280917"/>
              <a:gd name="connsiteX1" fmla="*/ 20549 w 3308279"/>
              <a:gd name="connsiteY1" fmla="*/ 1284270 h 5280917"/>
              <a:gd name="connsiteX2" fmla="*/ 41097 w 3308279"/>
              <a:gd name="connsiteY2" fmla="*/ 1387011 h 5280917"/>
              <a:gd name="connsiteX3" fmla="*/ 61645 w 3308279"/>
              <a:gd name="connsiteY3" fmla="*/ 1520575 h 5280917"/>
              <a:gd name="connsiteX4" fmla="*/ 71919 w 3308279"/>
              <a:gd name="connsiteY4" fmla="*/ 1582220 h 5280917"/>
              <a:gd name="connsiteX5" fmla="*/ 82194 w 3308279"/>
              <a:gd name="connsiteY5" fmla="*/ 1613043 h 5280917"/>
              <a:gd name="connsiteX6" fmla="*/ 113016 w 3308279"/>
              <a:gd name="connsiteY6" fmla="*/ 1767155 h 5280917"/>
              <a:gd name="connsiteX7" fmla="*/ 123290 w 3308279"/>
              <a:gd name="connsiteY7" fmla="*/ 2208944 h 5280917"/>
              <a:gd name="connsiteX8" fmla="*/ 154113 w 3308279"/>
              <a:gd name="connsiteY8" fmla="*/ 2239766 h 5280917"/>
              <a:gd name="connsiteX9" fmla="*/ 215758 w 3308279"/>
              <a:gd name="connsiteY9" fmla="*/ 2280863 h 5280917"/>
              <a:gd name="connsiteX10" fmla="*/ 246580 w 3308279"/>
              <a:gd name="connsiteY10" fmla="*/ 2301411 h 5280917"/>
              <a:gd name="connsiteX11" fmla="*/ 277403 w 3308279"/>
              <a:gd name="connsiteY11" fmla="*/ 2311685 h 5280917"/>
              <a:gd name="connsiteX12" fmla="*/ 308225 w 3308279"/>
              <a:gd name="connsiteY12" fmla="*/ 2332234 h 5280917"/>
              <a:gd name="connsiteX13" fmla="*/ 359596 w 3308279"/>
              <a:gd name="connsiteY13" fmla="*/ 2383604 h 5280917"/>
              <a:gd name="connsiteX14" fmla="*/ 380144 w 3308279"/>
              <a:gd name="connsiteY14" fmla="*/ 2445249 h 5280917"/>
              <a:gd name="connsiteX15" fmla="*/ 390418 w 3308279"/>
              <a:gd name="connsiteY15" fmla="*/ 2476072 h 5280917"/>
              <a:gd name="connsiteX16" fmla="*/ 400692 w 3308279"/>
              <a:gd name="connsiteY16" fmla="*/ 2527443 h 5280917"/>
              <a:gd name="connsiteX17" fmla="*/ 390418 w 3308279"/>
              <a:gd name="connsiteY17" fmla="*/ 2753474 h 5280917"/>
              <a:gd name="connsiteX18" fmla="*/ 369870 w 3308279"/>
              <a:gd name="connsiteY18" fmla="*/ 2897312 h 5280917"/>
              <a:gd name="connsiteX19" fmla="*/ 359596 w 3308279"/>
              <a:gd name="connsiteY19" fmla="*/ 3041151 h 5280917"/>
              <a:gd name="connsiteX20" fmla="*/ 380144 w 3308279"/>
              <a:gd name="connsiteY20" fmla="*/ 3421294 h 5280917"/>
              <a:gd name="connsiteX21" fmla="*/ 400692 w 3308279"/>
              <a:gd name="connsiteY21" fmla="*/ 3914454 h 5280917"/>
              <a:gd name="connsiteX22" fmla="*/ 410967 w 3308279"/>
              <a:gd name="connsiteY22" fmla="*/ 3955551 h 5280917"/>
              <a:gd name="connsiteX23" fmla="*/ 421241 w 3308279"/>
              <a:gd name="connsiteY23" fmla="*/ 4006921 h 5280917"/>
              <a:gd name="connsiteX24" fmla="*/ 441789 w 3308279"/>
              <a:gd name="connsiteY24" fmla="*/ 4068566 h 5280917"/>
              <a:gd name="connsiteX25" fmla="*/ 452063 w 3308279"/>
              <a:gd name="connsiteY25" fmla="*/ 4099389 h 5280917"/>
              <a:gd name="connsiteX26" fmla="*/ 472612 w 3308279"/>
              <a:gd name="connsiteY26" fmla="*/ 4161034 h 5280917"/>
              <a:gd name="connsiteX27" fmla="*/ 482886 w 3308279"/>
              <a:gd name="connsiteY27" fmla="*/ 4191856 h 5280917"/>
              <a:gd name="connsiteX28" fmla="*/ 503434 w 3308279"/>
              <a:gd name="connsiteY28" fmla="*/ 4315146 h 5280917"/>
              <a:gd name="connsiteX29" fmla="*/ 513708 w 3308279"/>
              <a:gd name="connsiteY29" fmla="*/ 4356243 h 5280917"/>
              <a:gd name="connsiteX30" fmla="*/ 523982 w 3308279"/>
              <a:gd name="connsiteY30" fmla="*/ 4407613 h 5280917"/>
              <a:gd name="connsiteX31" fmla="*/ 544531 w 3308279"/>
              <a:gd name="connsiteY31" fmla="*/ 4438436 h 5280917"/>
              <a:gd name="connsiteX32" fmla="*/ 554805 w 3308279"/>
              <a:gd name="connsiteY32" fmla="*/ 4469258 h 5280917"/>
              <a:gd name="connsiteX33" fmla="*/ 575353 w 3308279"/>
              <a:gd name="connsiteY33" fmla="*/ 4500081 h 5280917"/>
              <a:gd name="connsiteX34" fmla="*/ 585627 w 3308279"/>
              <a:gd name="connsiteY34" fmla="*/ 4541178 h 5280917"/>
              <a:gd name="connsiteX35" fmla="*/ 595901 w 3308279"/>
              <a:gd name="connsiteY35" fmla="*/ 4931595 h 5280917"/>
              <a:gd name="connsiteX36" fmla="*/ 606176 w 3308279"/>
              <a:gd name="connsiteY36" fmla="*/ 4962418 h 5280917"/>
              <a:gd name="connsiteX37" fmla="*/ 626724 w 3308279"/>
              <a:gd name="connsiteY37" fmla="*/ 4993240 h 5280917"/>
              <a:gd name="connsiteX38" fmla="*/ 657546 w 3308279"/>
              <a:gd name="connsiteY38" fmla="*/ 5065160 h 5280917"/>
              <a:gd name="connsiteX39" fmla="*/ 719191 w 3308279"/>
              <a:gd name="connsiteY39" fmla="*/ 5116530 h 5280917"/>
              <a:gd name="connsiteX40" fmla="*/ 750014 w 3308279"/>
              <a:gd name="connsiteY40" fmla="*/ 5126804 h 5280917"/>
              <a:gd name="connsiteX41" fmla="*/ 780836 w 3308279"/>
              <a:gd name="connsiteY41" fmla="*/ 5147353 h 5280917"/>
              <a:gd name="connsiteX42" fmla="*/ 821933 w 3308279"/>
              <a:gd name="connsiteY42" fmla="*/ 5157627 h 5280917"/>
              <a:gd name="connsiteX43" fmla="*/ 914400 w 3308279"/>
              <a:gd name="connsiteY43" fmla="*/ 5188449 h 5280917"/>
              <a:gd name="connsiteX44" fmla="*/ 976045 w 3308279"/>
              <a:gd name="connsiteY44" fmla="*/ 5208998 h 5280917"/>
              <a:gd name="connsiteX45" fmla="*/ 1017142 w 3308279"/>
              <a:gd name="connsiteY45" fmla="*/ 5219272 h 5280917"/>
              <a:gd name="connsiteX46" fmla="*/ 1047964 w 3308279"/>
              <a:gd name="connsiteY46" fmla="*/ 5229546 h 5280917"/>
              <a:gd name="connsiteX47" fmla="*/ 1089061 w 3308279"/>
              <a:gd name="connsiteY47" fmla="*/ 5239820 h 5280917"/>
              <a:gd name="connsiteX48" fmla="*/ 1150706 w 3308279"/>
              <a:gd name="connsiteY48" fmla="*/ 5260369 h 5280917"/>
              <a:gd name="connsiteX49" fmla="*/ 1263722 w 3308279"/>
              <a:gd name="connsiteY49" fmla="*/ 5280917 h 5280917"/>
              <a:gd name="connsiteX50" fmla="*/ 1541124 w 3308279"/>
              <a:gd name="connsiteY50" fmla="*/ 5270643 h 5280917"/>
              <a:gd name="connsiteX51" fmla="*/ 1571946 w 3308279"/>
              <a:gd name="connsiteY51" fmla="*/ 5260369 h 5280917"/>
              <a:gd name="connsiteX52" fmla="*/ 1695236 w 3308279"/>
              <a:gd name="connsiteY52" fmla="*/ 5239820 h 5280917"/>
              <a:gd name="connsiteX53" fmla="*/ 1726059 w 3308279"/>
              <a:gd name="connsiteY53" fmla="*/ 5229546 h 5280917"/>
              <a:gd name="connsiteX54" fmla="*/ 1808252 w 3308279"/>
              <a:gd name="connsiteY54" fmla="*/ 5219272 h 5280917"/>
              <a:gd name="connsiteX55" fmla="*/ 1890445 w 3308279"/>
              <a:gd name="connsiteY55" fmla="*/ 5198724 h 5280917"/>
              <a:gd name="connsiteX56" fmla="*/ 2095928 w 3308279"/>
              <a:gd name="connsiteY56" fmla="*/ 5208998 h 5280917"/>
              <a:gd name="connsiteX57" fmla="*/ 2147299 w 3308279"/>
              <a:gd name="connsiteY57" fmla="*/ 5219272 h 5280917"/>
              <a:gd name="connsiteX58" fmla="*/ 2506895 w 3308279"/>
              <a:gd name="connsiteY58" fmla="*/ 5229546 h 5280917"/>
              <a:gd name="connsiteX59" fmla="*/ 2681555 w 3308279"/>
              <a:gd name="connsiteY59" fmla="*/ 5219272 h 5280917"/>
              <a:gd name="connsiteX60" fmla="*/ 2712378 w 3308279"/>
              <a:gd name="connsiteY60" fmla="*/ 5208998 h 5280917"/>
              <a:gd name="connsiteX61" fmla="*/ 2784297 w 3308279"/>
              <a:gd name="connsiteY61" fmla="*/ 5188449 h 5280917"/>
              <a:gd name="connsiteX62" fmla="*/ 2815119 w 3308279"/>
              <a:gd name="connsiteY62" fmla="*/ 5157627 h 5280917"/>
              <a:gd name="connsiteX63" fmla="*/ 2845942 w 3308279"/>
              <a:gd name="connsiteY63" fmla="*/ 5137079 h 5280917"/>
              <a:gd name="connsiteX64" fmla="*/ 2856216 w 3308279"/>
              <a:gd name="connsiteY64" fmla="*/ 5095982 h 5280917"/>
              <a:gd name="connsiteX65" fmla="*/ 2887038 w 3308279"/>
              <a:gd name="connsiteY65" fmla="*/ 5044611 h 5280917"/>
              <a:gd name="connsiteX66" fmla="*/ 2876764 w 3308279"/>
              <a:gd name="connsiteY66" fmla="*/ 4911047 h 5280917"/>
              <a:gd name="connsiteX67" fmla="*/ 2866490 w 3308279"/>
              <a:gd name="connsiteY67" fmla="*/ 4859676 h 5280917"/>
              <a:gd name="connsiteX68" fmla="*/ 2856216 w 3308279"/>
              <a:gd name="connsiteY68" fmla="*/ 4777483 h 5280917"/>
              <a:gd name="connsiteX69" fmla="*/ 2866490 w 3308279"/>
              <a:gd name="connsiteY69" fmla="*/ 4633645 h 5280917"/>
              <a:gd name="connsiteX70" fmla="*/ 2876764 w 3308279"/>
              <a:gd name="connsiteY70" fmla="*/ 4602822 h 5280917"/>
              <a:gd name="connsiteX71" fmla="*/ 2969232 w 3308279"/>
              <a:gd name="connsiteY71" fmla="*/ 4489807 h 5280917"/>
              <a:gd name="connsiteX72" fmla="*/ 2989780 w 3308279"/>
              <a:gd name="connsiteY72" fmla="*/ 4469258 h 5280917"/>
              <a:gd name="connsiteX73" fmla="*/ 3082247 w 3308279"/>
              <a:gd name="connsiteY73" fmla="*/ 4438436 h 5280917"/>
              <a:gd name="connsiteX74" fmla="*/ 3113070 w 3308279"/>
              <a:gd name="connsiteY74" fmla="*/ 4428162 h 5280917"/>
              <a:gd name="connsiteX75" fmla="*/ 3195263 w 3308279"/>
              <a:gd name="connsiteY75" fmla="*/ 4407613 h 5280917"/>
              <a:gd name="connsiteX76" fmla="*/ 3226086 w 3308279"/>
              <a:gd name="connsiteY76" fmla="*/ 4171308 h 5280917"/>
              <a:gd name="connsiteX77" fmla="*/ 3236360 w 3308279"/>
              <a:gd name="connsiteY77" fmla="*/ 4109663 h 5280917"/>
              <a:gd name="connsiteX78" fmla="*/ 3246634 w 3308279"/>
              <a:gd name="connsiteY78" fmla="*/ 4017195 h 5280917"/>
              <a:gd name="connsiteX79" fmla="*/ 3267182 w 3308279"/>
              <a:gd name="connsiteY79" fmla="*/ 3893906 h 5280917"/>
              <a:gd name="connsiteX80" fmla="*/ 3277456 w 3308279"/>
              <a:gd name="connsiteY80" fmla="*/ 3811712 h 5280917"/>
              <a:gd name="connsiteX81" fmla="*/ 3298005 w 3308279"/>
              <a:gd name="connsiteY81" fmla="*/ 3688422 h 5280917"/>
              <a:gd name="connsiteX82" fmla="*/ 3308279 w 3308279"/>
              <a:gd name="connsiteY82" fmla="*/ 3575407 h 5280917"/>
              <a:gd name="connsiteX83" fmla="*/ 3298005 w 3308279"/>
              <a:gd name="connsiteY83" fmla="*/ 2537717 h 5280917"/>
              <a:gd name="connsiteX84" fmla="*/ 3277456 w 3308279"/>
              <a:gd name="connsiteY84" fmla="*/ 2198670 h 5280917"/>
              <a:gd name="connsiteX85" fmla="*/ 3267182 w 3308279"/>
              <a:gd name="connsiteY85" fmla="*/ 2075380 h 5280917"/>
              <a:gd name="connsiteX86" fmla="*/ 3205537 w 3308279"/>
              <a:gd name="connsiteY86" fmla="*/ 2054831 h 5280917"/>
              <a:gd name="connsiteX87" fmla="*/ 3143892 w 3308279"/>
              <a:gd name="connsiteY87" fmla="*/ 2024009 h 5280917"/>
              <a:gd name="connsiteX88" fmla="*/ 3113070 w 3308279"/>
              <a:gd name="connsiteY88" fmla="*/ 2003461 h 5280917"/>
              <a:gd name="connsiteX89" fmla="*/ 3082247 w 3308279"/>
              <a:gd name="connsiteY89" fmla="*/ 1993186 h 5280917"/>
              <a:gd name="connsiteX90" fmla="*/ 3030877 w 3308279"/>
              <a:gd name="connsiteY90" fmla="*/ 1952090 h 5280917"/>
              <a:gd name="connsiteX91" fmla="*/ 2979506 w 3308279"/>
              <a:gd name="connsiteY91" fmla="*/ 1921267 h 5280917"/>
              <a:gd name="connsiteX92" fmla="*/ 2948683 w 3308279"/>
              <a:gd name="connsiteY92" fmla="*/ 1900719 h 5280917"/>
              <a:gd name="connsiteX93" fmla="*/ 2907587 w 3308279"/>
              <a:gd name="connsiteY93" fmla="*/ 1880171 h 5280917"/>
              <a:gd name="connsiteX94" fmla="*/ 2835668 w 3308279"/>
              <a:gd name="connsiteY94" fmla="*/ 1849348 h 5280917"/>
              <a:gd name="connsiteX95" fmla="*/ 2774023 w 3308279"/>
              <a:gd name="connsiteY95" fmla="*/ 1808252 h 5280917"/>
              <a:gd name="connsiteX96" fmla="*/ 2743200 w 3308279"/>
              <a:gd name="connsiteY96" fmla="*/ 1787703 h 5280917"/>
              <a:gd name="connsiteX97" fmla="*/ 2722652 w 3308279"/>
              <a:gd name="connsiteY97" fmla="*/ 1756881 h 5280917"/>
              <a:gd name="connsiteX98" fmla="*/ 2691830 w 3308279"/>
              <a:gd name="connsiteY98" fmla="*/ 1726058 h 5280917"/>
              <a:gd name="connsiteX99" fmla="*/ 2671281 w 3308279"/>
              <a:gd name="connsiteY99" fmla="*/ 1684962 h 5280917"/>
              <a:gd name="connsiteX100" fmla="*/ 2671281 w 3308279"/>
              <a:gd name="connsiteY100" fmla="*/ 945222 h 5280917"/>
              <a:gd name="connsiteX101" fmla="*/ 2681555 w 3308279"/>
              <a:gd name="connsiteY101" fmla="*/ 914400 h 5280917"/>
              <a:gd name="connsiteX102" fmla="*/ 2691830 w 3308279"/>
              <a:gd name="connsiteY102" fmla="*/ 852755 h 5280917"/>
              <a:gd name="connsiteX103" fmla="*/ 2681555 w 3308279"/>
              <a:gd name="connsiteY103" fmla="*/ 513708 h 5280917"/>
              <a:gd name="connsiteX104" fmla="*/ 2671281 w 3308279"/>
              <a:gd name="connsiteY104" fmla="*/ 472611 h 5280917"/>
              <a:gd name="connsiteX105" fmla="*/ 2630185 w 3308279"/>
              <a:gd name="connsiteY105" fmla="*/ 380144 h 5280917"/>
              <a:gd name="connsiteX106" fmla="*/ 2527443 w 3308279"/>
              <a:gd name="connsiteY106" fmla="*/ 349321 h 5280917"/>
              <a:gd name="connsiteX107" fmla="*/ 2496621 w 3308279"/>
              <a:gd name="connsiteY107" fmla="*/ 339047 h 5280917"/>
              <a:gd name="connsiteX108" fmla="*/ 2424701 w 3308279"/>
              <a:gd name="connsiteY108" fmla="*/ 328773 h 5280917"/>
              <a:gd name="connsiteX109" fmla="*/ 2414427 w 3308279"/>
              <a:gd name="connsiteY109" fmla="*/ 297951 h 5280917"/>
              <a:gd name="connsiteX110" fmla="*/ 2404153 w 3308279"/>
              <a:gd name="connsiteY110" fmla="*/ 0 h 52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3308279" h="5280917">
                <a:moveTo>
                  <a:pt x="0" y="1171254"/>
                </a:moveTo>
                <a:cubicBezTo>
                  <a:pt x="7438" y="1215882"/>
                  <a:pt x="10972" y="1241176"/>
                  <a:pt x="20549" y="1284270"/>
                </a:cubicBezTo>
                <a:cubicBezTo>
                  <a:pt x="33186" y="1341133"/>
                  <a:pt x="32470" y="1317992"/>
                  <a:pt x="41097" y="1387011"/>
                </a:cubicBezTo>
                <a:cubicBezTo>
                  <a:pt x="56989" y="1514151"/>
                  <a:pt x="39058" y="1452815"/>
                  <a:pt x="61645" y="1520575"/>
                </a:cubicBezTo>
                <a:cubicBezTo>
                  <a:pt x="65070" y="1541123"/>
                  <a:pt x="67400" y="1561884"/>
                  <a:pt x="71919" y="1582220"/>
                </a:cubicBezTo>
                <a:cubicBezTo>
                  <a:pt x="74268" y="1592792"/>
                  <a:pt x="80070" y="1602423"/>
                  <a:pt x="82194" y="1613043"/>
                </a:cubicBezTo>
                <a:cubicBezTo>
                  <a:pt x="115689" y="1780514"/>
                  <a:pt x="86664" y="1688100"/>
                  <a:pt x="113016" y="1767155"/>
                </a:cubicBezTo>
                <a:cubicBezTo>
                  <a:pt x="116441" y="1914418"/>
                  <a:pt x="110529" y="2062195"/>
                  <a:pt x="123290" y="2208944"/>
                </a:cubicBezTo>
                <a:cubicBezTo>
                  <a:pt x="124549" y="2223419"/>
                  <a:pt x="142644" y="2230846"/>
                  <a:pt x="154113" y="2239766"/>
                </a:cubicBezTo>
                <a:cubicBezTo>
                  <a:pt x="173607" y="2254928"/>
                  <a:pt x="195210" y="2267164"/>
                  <a:pt x="215758" y="2280863"/>
                </a:cubicBezTo>
                <a:cubicBezTo>
                  <a:pt x="226032" y="2287712"/>
                  <a:pt x="234866" y="2297506"/>
                  <a:pt x="246580" y="2301411"/>
                </a:cubicBezTo>
                <a:lnTo>
                  <a:pt x="277403" y="2311685"/>
                </a:lnTo>
                <a:cubicBezTo>
                  <a:pt x="287677" y="2318535"/>
                  <a:pt x="298932" y="2324103"/>
                  <a:pt x="308225" y="2332234"/>
                </a:cubicBezTo>
                <a:cubicBezTo>
                  <a:pt x="326450" y="2348181"/>
                  <a:pt x="359596" y="2383604"/>
                  <a:pt x="359596" y="2383604"/>
                </a:cubicBezTo>
                <a:lnTo>
                  <a:pt x="380144" y="2445249"/>
                </a:lnTo>
                <a:cubicBezTo>
                  <a:pt x="383569" y="2455523"/>
                  <a:pt x="388294" y="2465452"/>
                  <a:pt x="390418" y="2476072"/>
                </a:cubicBezTo>
                <a:lnTo>
                  <a:pt x="400692" y="2527443"/>
                </a:lnTo>
                <a:cubicBezTo>
                  <a:pt x="397267" y="2602787"/>
                  <a:pt x="395435" y="2678220"/>
                  <a:pt x="390418" y="2753474"/>
                </a:cubicBezTo>
                <a:cubicBezTo>
                  <a:pt x="387561" y="2796334"/>
                  <a:pt x="377138" y="2853704"/>
                  <a:pt x="369870" y="2897312"/>
                </a:cubicBezTo>
                <a:cubicBezTo>
                  <a:pt x="366445" y="2945258"/>
                  <a:pt x="359596" y="2993083"/>
                  <a:pt x="359596" y="3041151"/>
                </a:cubicBezTo>
                <a:cubicBezTo>
                  <a:pt x="359596" y="3152409"/>
                  <a:pt x="371789" y="3304329"/>
                  <a:pt x="380144" y="3421294"/>
                </a:cubicBezTo>
                <a:cubicBezTo>
                  <a:pt x="382918" y="3529463"/>
                  <a:pt x="377589" y="3764290"/>
                  <a:pt x="400692" y="3914454"/>
                </a:cubicBezTo>
                <a:cubicBezTo>
                  <a:pt x="402839" y="3928410"/>
                  <a:pt x="407904" y="3941767"/>
                  <a:pt x="410967" y="3955551"/>
                </a:cubicBezTo>
                <a:cubicBezTo>
                  <a:pt x="414755" y="3972598"/>
                  <a:pt x="416646" y="3990074"/>
                  <a:pt x="421241" y="4006921"/>
                </a:cubicBezTo>
                <a:cubicBezTo>
                  <a:pt x="426940" y="4027818"/>
                  <a:pt x="434940" y="4048018"/>
                  <a:pt x="441789" y="4068566"/>
                </a:cubicBezTo>
                <a:lnTo>
                  <a:pt x="452063" y="4099389"/>
                </a:lnTo>
                <a:lnTo>
                  <a:pt x="472612" y="4161034"/>
                </a:lnTo>
                <a:lnTo>
                  <a:pt x="482886" y="4191856"/>
                </a:lnTo>
                <a:cubicBezTo>
                  <a:pt x="489735" y="4232953"/>
                  <a:pt x="493329" y="4274726"/>
                  <a:pt x="503434" y="4315146"/>
                </a:cubicBezTo>
                <a:cubicBezTo>
                  <a:pt x="506859" y="4328845"/>
                  <a:pt x="510645" y="4342459"/>
                  <a:pt x="513708" y="4356243"/>
                </a:cubicBezTo>
                <a:cubicBezTo>
                  <a:pt x="517496" y="4373290"/>
                  <a:pt x="517850" y="4391262"/>
                  <a:pt x="523982" y="4407613"/>
                </a:cubicBezTo>
                <a:cubicBezTo>
                  <a:pt x="528318" y="4419175"/>
                  <a:pt x="537681" y="4428162"/>
                  <a:pt x="544531" y="4438436"/>
                </a:cubicBezTo>
                <a:cubicBezTo>
                  <a:pt x="547956" y="4448710"/>
                  <a:pt x="549962" y="4459572"/>
                  <a:pt x="554805" y="4469258"/>
                </a:cubicBezTo>
                <a:cubicBezTo>
                  <a:pt x="560327" y="4480303"/>
                  <a:pt x="570489" y="4488731"/>
                  <a:pt x="575353" y="4500081"/>
                </a:cubicBezTo>
                <a:cubicBezTo>
                  <a:pt x="580915" y="4513060"/>
                  <a:pt x="582202" y="4527479"/>
                  <a:pt x="585627" y="4541178"/>
                </a:cubicBezTo>
                <a:cubicBezTo>
                  <a:pt x="589052" y="4671317"/>
                  <a:pt x="589558" y="4801566"/>
                  <a:pt x="595901" y="4931595"/>
                </a:cubicBezTo>
                <a:cubicBezTo>
                  <a:pt x="596429" y="4942412"/>
                  <a:pt x="601333" y="4952731"/>
                  <a:pt x="606176" y="4962418"/>
                </a:cubicBezTo>
                <a:cubicBezTo>
                  <a:pt x="611698" y="4973462"/>
                  <a:pt x="619875" y="4982966"/>
                  <a:pt x="626724" y="4993240"/>
                </a:cubicBezTo>
                <a:cubicBezTo>
                  <a:pt x="635856" y="5020637"/>
                  <a:pt x="640619" y="5039770"/>
                  <a:pt x="657546" y="5065160"/>
                </a:cubicBezTo>
                <a:cubicBezTo>
                  <a:pt x="667303" y="5079796"/>
                  <a:pt x="710827" y="5111751"/>
                  <a:pt x="719191" y="5116530"/>
                </a:cubicBezTo>
                <a:cubicBezTo>
                  <a:pt x="728594" y="5121903"/>
                  <a:pt x="739740" y="5123379"/>
                  <a:pt x="750014" y="5126804"/>
                </a:cubicBezTo>
                <a:cubicBezTo>
                  <a:pt x="760288" y="5133654"/>
                  <a:pt x="769486" y="5142489"/>
                  <a:pt x="780836" y="5147353"/>
                </a:cubicBezTo>
                <a:cubicBezTo>
                  <a:pt x="793815" y="5152915"/>
                  <a:pt x="808408" y="5153570"/>
                  <a:pt x="821933" y="5157627"/>
                </a:cubicBezTo>
                <a:cubicBezTo>
                  <a:pt x="821935" y="5157627"/>
                  <a:pt x="898988" y="5183311"/>
                  <a:pt x="914400" y="5188449"/>
                </a:cubicBezTo>
                <a:cubicBezTo>
                  <a:pt x="914410" y="5188452"/>
                  <a:pt x="976034" y="5208995"/>
                  <a:pt x="976045" y="5208998"/>
                </a:cubicBezTo>
                <a:cubicBezTo>
                  <a:pt x="989744" y="5212423"/>
                  <a:pt x="1003565" y="5215393"/>
                  <a:pt x="1017142" y="5219272"/>
                </a:cubicBezTo>
                <a:cubicBezTo>
                  <a:pt x="1027555" y="5222247"/>
                  <a:pt x="1037551" y="5226571"/>
                  <a:pt x="1047964" y="5229546"/>
                </a:cubicBezTo>
                <a:cubicBezTo>
                  <a:pt x="1061541" y="5233425"/>
                  <a:pt x="1075536" y="5235762"/>
                  <a:pt x="1089061" y="5239820"/>
                </a:cubicBezTo>
                <a:cubicBezTo>
                  <a:pt x="1109807" y="5246044"/>
                  <a:pt x="1129467" y="5256121"/>
                  <a:pt x="1150706" y="5260369"/>
                </a:cubicBezTo>
                <a:cubicBezTo>
                  <a:pt x="1222504" y="5274728"/>
                  <a:pt x="1184852" y="5267772"/>
                  <a:pt x="1263722" y="5280917"/>
                </a:cubicBezTo>
                <a:cubicBezTo>
                  <a:pt x="1356189" y="5277492"/>
                  <a:pt x="1448798" y="5276798"/>
                  <a:pt x="1541124" y="5270643"/>
                </a:cubicBezTo>
                <a:cubicBezTo>
                  <a:pt x="1551930" y="5269923"/>
                  <a:pt x="1561327" y="5262493"/>
                  <a:pt x="1571946" y="5260369"/>
                </a:cubicBezTo>
                <a:cubicBezTo>
                  <a:pt x="1612800" y="5252198"/>
                  <a:pt x="1655710" y="5252995"/>
                  <a:pt x="1695236" y="5239820"/>
                </a:cubicBezTo>
                <a:cubicBezTo>
                  <a:pt x="1705510" y="5236395"/>
                  <a:pt x="1715404" y="5231483"/>
                  <a:pt x="1726059" y="5229546"/>
                </a:cubicBezTo>
                <a:cubicBezTo>
                  <a:pt x="1753225" y="5224607"/>
                  <a:pt x="1780962" y="5223470"/>
                  <a:pt x="1808252" y="5219272"/>
                </a:cubicBezTo>
                <a:cubicBezTo>
                  <a:pt x="1854303" y="5212187"/>
                  <a:pt x="1852942" y="5211225"/>
                  <a:pt x="1890445" y="5198724"/>
                </a:cubicBezTo>
                <a:cubicBezTo>
                  <a:pt x="1958939" y="5202149"/>
                  <a:pt x="2027567" y="5203529"/>
                  <a:pt x="2095928" y="5208998"/>
                </a:cubicBezTo>
                <a:cubicBezTo>
                  <a:pt x="2113335" y="5210391"/>
                  <a:pt x="2129858" y="5218400"/>
                  <a:pt x="2147299" y="5219272"/>
                </a:cubicBezTo>
                <a:cubicBezTo>
                  <a:pt x="2267064" y="5225260"/>
                  <a:pt x="2387030" y="5226121"/>
                  <a:pt x="2506895" y="5229546"/>
                </a:cubicBezTo>
                <a:cubicBezTo>
                  <a:pt x="2565115" y="5226121"/>
                  <a:pt x="2623524" y="5225075"/>
                  <a:pt x="2681555" y="5219272"/>
                </a:cubicBezTo>
                <a:cubicBezTo>
                  <a:pt x="2692331" y="5218194"/>
                  <a:pt x="2701965" y="5211973"/>
                  <a:pt x="2712378" y="5208998"/>
                </a:cubicBezTo>
                <a:cubicBezTo>
                  <a:pt x="2802658" y="5183204"/>
                  <a:pt x="2710413" y="5213078"/>
                  <a:pt x="2784297" y="5188449"/>
                </a:cubicBezTo>
                <a:cubicBezTo>
                  <a:pt x="2794571" y="5178175"/>
                  <a:pt x="2803957" y="5166929"/>
                  <a:pt x="2815119" y="5157627"/>
                </a:cubicBezTo>
                <a:cubicBezTo>
                  <a:pt x="2824605" y="5149722"/>
                  <a:pt x="2839092" y="5147353"/>
                  <a:pt x="2845942" y="5137079"/>
                </a:cubicBezTo>
                <a:cubicBezTo>
                  <a:pt x="2853775" y="5125330"/>
                  <a:pt x="2850481" y="5108886"/>
                  <a:pt x="2856216" y="5095982"/>
                </a:cubicBezTo>
                <a:cubicBezTo>
                  <a:pt x="2864326" y="5077734"/>
                  <a:pt x="2876764" y="5061735"/>
                  <a:pt x="2887038" y="5044611"/>
                </a:cubicBezTo>
                <a:cubicBezTo>
                  <a:pt x="2883613" y="5000090"/>
                  <a:pt x="2881695" y="4955427"/>
                  <a:pt x="2876764" y="4911047"/>
                </a:cubicBezTo>
                <a:cubicBezTo>
                  <a:pt x="2874836" y="4893691"/>
                  <a:pt x="2869145" y="4876936"/>
                  <a:pt x="2866490" y="4859676"/>
                </a:cubicBezTo>
                <a:cubicBezTo>
                  <a:pt x="2862292" y="4832386"/>
                  <a:pt x="2859641" y="4804881"/>
                  <a:pt x="2856216" y="4777483"/>
                </a:cubicBezTo>
                <a:cubicBezTo>
                  <a:pt x="2859641" y="4729537"/>
                  <a:pt x="2860874" y="4681384"/>
                  <a:pt x="2866490" y="4633645"/>
                </a:cubicBezTo>
                <a:cubicBezTo>
                  <a:pt x="2867755" y="4622889"/>
                  <a:pt x="2871504" y="4612289"/>
                  <a:pt x="2876764" y="4602822"/>
                </a:cubicBezTo>
                <a:cubicBezTo>
                  <a:pt x="2910844" y="4541478"/>
                  <a:pt x="2920451" y="4538588"/>
                  <a:pt x="2969232" y="4489807"/>
                </a:cubicBezTo>
                <a:cubicBezTo>
                  <a:pt x="2976081" y="4482957"/>
                  <a:pt x="2980590" y="4472321"/>
                  <a:pt x="2989780" y="4469258"/>
                </a:cubicBezTo>
                <a:lnTo>
                  <a:pt x="3082247" y="4438436"/>
                </a:lnTo>
                <a:cubicBezTo>
                  <a:pt x="3092521" y="4435011"/>
                  <a:pt x="3102563" y="4430789"/>
                  <a:pt x="3113070" y="4428162"/>
                </a:cubicBezTo>
                <a:lnTo>
                  <a:pt x="3195263" y="4407613"/>
                </a:lnTo>
                <a:cubicBezTo>
                  <a:pt x="3237030" y="4282318"/>
                  <a:pt x="3207069" y="4390002"/>
                  <a:pt x="3226086" y="4171308"/>
                </a:cubicBezTo>
                <a:cubicBezTo>
                  <a:pt x="3227891" y="4150555"/>
                  <a:pt x="3233607" y="4130312"/>
                  <a:pt x="3236360" y="4109663"/>
                </a:cubicBezTo>
                <a:cubicBezTo>
                  <a:pt x="3240459" y="4078923"/>
                  <a:pt x="3242248" y="4047896"/>
                  <a:pt x="3246634" y="4017195"/>
                </a:cubicBezTo>
                <a:cubicBezTo>
                  <a:pt x="3252526" y="3975951"/>
                  <a:pt x="3262014" y="3935247"/>
                  <a:pt x="3267182" y="3893906"/>
                </a:cubicBezTo>
                <a:cubicBezTo>
                  <a:pt x="3270607" y="3866508"/>
                  <a:pt x="3273257" y="3839002"/>
                  <a:pt x="3277456" y="3811712"/>
                </a:cubicBezTo>
                <a:cubicBezTo>
                  <a:pt x="3294146" y="3703233"/>
                  <a:pt x="3282953" y="3823896"/>
                  <a:pt x="3298005" y="3688422"/>
                </a:cubicBezTo>
                <a:cubicBezTo>
                  <a:pt x="3302182" y="3650826"/>
                  <a:pt x="3304854" y="3613079"/>
                  <a:pt x="3308279" y="3575407"/>
                </a:cubicBezTo>
                <a:cubicBezTo>
                  <a:pt x="3304854" y="3229510"/>
                  <a:pt x="3303583" y="2883586"/>
                  <a:pt x="3298005" y="2537717"/>
                </a:cubicBezTo>
                <a:cubicBezTo>
                  <a:pt x="3294421" y="2315531"/>
                  <a:pt x="3292004" y="2358688"/>
                  <a:pt x="3277456" y="2198670"/>
                </a:cubicBezTo>
                <a:cubicBezTo>
                  <a:pt x="3273722" y="2157600"/>
                  <a:pt x="3285625" y="2112265"/>
                  <a:pt x="3267182" y="2075380"/>
                </a:cubicBezTo>
                <a:cubicBezTo>
                  <a:pt x="3257495" y="2056007"/>
                  <a:pt x="3223559" y="2066846"/>
                  <a:pt x="3205537" y="2054831"/>
                </a:cubicBezTo>
                <a:cubicBezTo>
                  <a:pt x="3165704" y="2028276"/>
                  <a:pt x="3186429" y="2038188"/>
                  <a:pt x="3143892" y="2024009"/>
                </a:cubicBezTo>
                <a:cubicBezTo>
                  <a:pt x="3133618" y="2017160"/>
                  <a:pt x="3124114" y="2008983"/>
                  <a:pt x="3113070" y="2003461"/>
                </a:cubicBezTo>
                <a:cubicBezTo>
                  <a:pt x="3103383" y="1998618"/>
                  <a:pt x="3090704" y="1999952"/>
                  <a:pt x="3082247" y="1993186"/>
                </a:cubicBezTo>
                <a:cubicBezTo>
                  <a:pt x="3015859" y="1940076"/>
                  <a:pt x="3108348" y="1977914"/>
                  <a:pt x="3030877" y="1952090"/>
                </a:cubicBezTo>
                <a:cubicBezTo>
                  <a:pt x="2990741" y="1911956"/>
                  <a:pt x="3032854" y="1947942"/>
                  <a:pt x="2979506" y="1921267"/>
                </a:cubicBezTo>
                <a:cubicBezTo>
                  <a:pt x="2968462" y="1915745"/>
                  <a:pt x="2959404" y="1906845"/>
                  <a:pt x="2948683" y="1900719"/>
                </a:cubicBezTo>
                <a:cubicBezTo>
                  <a:pt x="2935385" y="1893120"/>
                  <a:pt x="2921530" y="1886509"/>
                  <a:pt x="2907587" y="1880171"/>
                </a:cubicBezTo>
                <a:cubicBezTo>
                  <a:pt x="2883843" y="1869378"/>
                  <a:pt x="2858632" y="1861713"/>
                  <a:pt x="2835668" y="1849348"/>
                </a:cubicBezTo>
                <a:cubicBezTo>
                  <a:pt x="2813924" y="1837640"/>
                  <a:pt x="2794571" y="1821951"/>
                  <a:pt x="2774023" y="1808252"/>
                </a:cubicBezTo>
                <a:lnTo>
                  <a:pt x="2743200" y="1787703"/>
                </a:lnTo>
                <a:cubicBezTo>
                  <a:pt x="2736351" y="1777429"/>
                  <a:pt x="2730557" y="1766367"/>
                  <a:pt x="2722652" y="1756881"/>
                </a:cubicBezTo>
                <a:cubicBezTo>
                  <a:pt x="2713350" y="1745719"/>
                  <a:pt x="2700275" y="1737881"/>
                  <a:pt x="2691830" y="1726058"/>
                </a:cubicBezTo>
                <a:cubicBezTo>
                  <a:pt x="2682928" y="1713595"/>
                  <a:pt x="2678131" y="1698661"/>
                  <a:pt x="2671281" y="1684962"/>
                </a:cubicBezTo>
                <a:cubicBezTo>
                  <a:pt x="2616644" y="1411772"/>
                  <a:pt x="2652319" y="1608913"/>
                  <a:pt x="2671281" y="945222"/>
                </a:cubicBezTo>
                <a:cubicBezTo>
                  <a:pt x="2671590" y="934397"/>
                  <a:pt x="2679206" y="924972"/>
                  <a:pt x="2681555" y="914400"/>
                </a:cubicBezTo>
                <a:cubicBezTo>
                  <a:pt x="2686074" y="894064"/>
                  <a:pt x="2688405" y="873303"/>
                  <a:pt x="2691830" y="852755"/>
                </a:cubicBezTo>
                <a:cubicBezTo>
                  <a:pt x="2688405" y="739739"/>
                  <a:pt x="2687658" y="626611"/>
                  <a:pt x="2681555" y="513708"/>
                </a:cubicBezTo>
                <a:cubicBezTo>
                  <a:pt x="2680793" y="499608"/>
                  <a:pt x="2675338" y="486136"/>
                  <a:pt x="2671281" y="472611"/>
                </a:cubicBezTo>
                <a:cubicBezTo>
                  <a:pt x="2665320" y="452741"/>
                  <a:pt x="2652206" y="398495"/>
                  <a:pt x="2630185" y="380144"/>
                </a:cubicBezTo>
                <a:cubicBezTo>
                  <a:pt x="2600319" y="355256"/>
                  <a:pt x="2563577" y="355343"/>
                  <a:pt x="2527443" y="349321"/>
                </a:cubicBezTo>
                <a:cubicBezTo>
                  <a:pt x="2517169" y="345896"/>
                  <a:pt x="2507240" y="341171"/>
                  <a:pt x="2496621" y="339047"/>
                </a:cubicBezTo>
                <a:cubicBezTo>
                  <a:pt x="2472875" y="334298"/>
                  <a:pt x="2446361" y="339603"/>
                  <a:pt x="2424701" y="328773"/>
                </a:cubicBezTo>
                <a:cubicBezTo>
                  <a:pt x="2415015" y="323930"/>
                  <a:pt x="2417852" y="308225"/>
                  <a:pt x="2414427" y="297951"/>
                </a:cubicBezTo>
                <a:cubicBezTo>
                  <a:pt x="2403440" y="34262"/>
                  <a:pt x="2404153" y="133636"/>
                  <a:pt x="2404153" y="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자유형 13"/>
          <p:cNvSpPr/>
          <p:nvPr/>
        </p:nvSpPr>
        <p:spPr>
          <a:xfrm>
            <a:off x="3614377" y="5311739"/>
            <a:ext cx="844608" cy="865223"/>
          </a:xfrm>
          <a:custGeom>
            <a:avLst/>
            <a:gdLst>
              <a:gd name="connsiteX0" fmla="*/ 0 w 1654139"/>
              <a:gd name="connsiteY0" fmla="*/ 1920712 h 1920712"/>
              <a:gd name="connsiteX1" fmla="*/ 51371 w 1654139"/>
              <a:gd name="connsiteY1" fmla="*/ 1910438 h 1920712"/>
              <a:gd name="connsiteX2" fmla="*/ 82193 w 1654139"/>
              <a:gd name="connsiteY2" fmla="*/ 1900164 h 1920712"/>
              <a:gd name="connsiteX3" fmla="*/ 195209 w 1654139"/>
              <a:gd name="connsiteY3" fmla="*/ 1879616 h 1920712"/>
              <a:gd name="connsiteX4" fmla="*/ 667820 w 1654139"/>
              <a:gd name="connsiteY4" fmla="*/ 1859067 h 1920712"/>
              <a:gd name="connsiteX5" fmla="*/ 719191 w 1654139"/>
              <a:gd name="connsiteY5" fmla="*/ 1848793 h 1920712"/>
              <a:gd name="connsiteX6" fmla="*/ 791110 w 1654139"/>
              <a:gd name="connsiteY6" fmla="*/ 1838519 h 1920712"/>
              <a:gd name="connsiteX7" fmla="*/ 821932 w 1654139"/>
              <a:gd name="connsiteY7" fmla="*/ 1828245 h 1920712"/>
              <a:gd name="connsiteX8" fmla="*/ 842481 w 1654139"/>
              <a:gd name="connsiteY8" fmla="*/ 1807696 h 1920712"/>
              <a:gd name="connsiteX9" fmla="*/ 893851 w 1654139"/>
              <a:gd name="connsiteY9" fmla="*/ 1756326 h 1920712"/>
              <a:gd name="connsiteX10" fmla="*/ 914400 w 1654139"/>
              <a:gd name="connsiteY10" fmla="*/ 1694681 h 1920712"/>
              <a:gd name="connsiteX11" fmla="*/ 893851 w 1654139"/>
              <a:gd name="connsiteY11" fmla="*/ 996038 h 1920712"/>
              <a:gd name="connsiteX12" fmla="*/ 873303 w 1654139"/>
              <a:gd name="connsiteY12" fmla="*/ 872748 h 1920712"/>
              <a:gd name="connsiteX13" fmla="*/ 863029 w 1654139"/>
              <a:gd name="connsiteY13" fmla="*/ 770007 h 1920712"/>
              <a:gd name="connsiteX14" fmla="*/ 832207 w 1654139"/>
              <a:gd name="connsiteY14" fmla="*/ 574798 h 1920712"/>
              <a:gd name="connsiteX15" fmla="*/ 821932 w 1654139"/>
              <a:gd name="connsiteY15" fmla="*/ 523427 h 1920712"/>
              <a:gd name="connsiteX16" fmla="*/ 811658 w 1654139"/>
              <a:gd name="connsiteY16" fmla="*/ 492604 h 1920712"/>
              <a:gd name="connsiteX17" fmla="*/ 801384 w 1654139"/>
              <a:gd name="connsiteY17" fmla="*/ 451508 h 1920712"/>
              <a:gd name="connsiteX18" fmla="*/ 801384 w 1654139"/>
              <a:gd name="connsiteY18" fmla="*/ 163831 h 1920712"/>
              <a:gd name="connsiteX19" fmla="*/ 821932 w 1654139"/>
              <a:gd name="connsiteY19" fmla="*/ 102186 h 1920712"/>
              <a:gd name="connsiteX20" fmla="*/ 873303 w 1654139"/>
              <a:gd name="connsiteY20" fmla="*/ 61090 h 1920712"/>
              <a:gd name="connsiteX21" fmla="*/ 924674 w 1654139"/>
              <a:gd name="connsiteY21" fmla="*/ 30267 h 1920712"/>
              <a:gd name="connsiteX22" fmla="*/ 1130157 w 1654139"/>
              <a:gd name="connsiteY22" fmla="*/ 19993 h 1920712"/>
              <a:gd name="connsiteX23" fmla="*/ 1654139 w 1654139"/>
              <a:gd name="connsiteY23" fmla="*/ 40541 h 192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54139" h="1920712">
                <a:moveTo>
                  <a:pt x="0" y="1920712"/>
                </a:moveTo>
                <a:cubicBezTo>
                  <a:pt x="17124" y="1917287"/>
                  <a:pt x="34430" y="1914673"/>
                  <a:pt x="51371" y="1910438"/>
                </a:cubicBezTo>
                <a:cubicBezTo>
                  <a:pt x="61877" y="1907811"/>
                  <a:pt x="71780" y="1903139"/>
                  <a:pt x="82193" y="1900164"/>
                </a:cubicBezTo>
                <a:cubicBezTo>
                  <a:pt x="119605" y="1889475"/>
                  <a:pt x="155921" y="1882526"/>
                  <a:pt x="195209" y="1879616"/>
                </a:cubicBezTo>
                <a:cubicBezTo>
                  <a:pt x="290651" y="1872546"/>
                  <a:pt x="590781" y="1862030"/>
                  <a:pt x="667820" y="1859067"/>
                </a:cubicBezTo>
                <a:cubicBezTo>
                  <a:pt x="684944" y="1855642"/>
                  <a:pt x="701966" y="1851664"/>
                  <a:pt x="719191" y="1848793"/>
                </a:cubicBezTo>
                <a:cubicBezTo>
                  <a:pt x="743078" y="1844812"/>
                  <a:pt x="767364" y="1843268"/>
                  <a:pt x="791110" y="1838519"/>
                </a:cubicBezTo>
                <a:cubicBezTo>
                  <a:pt x="801729" y="1836395"/>
                  <a:pt x="811658" y="1831670"/>
                  <a:pt x="821932" y="1828245"/>
                </a:cubicBezTo>
                <a:cubicBezTo>
                  <a:pt x="828782" y="1821395"/>
                  <a:pt x="834917" y="1813747"/>
                  <a:pt x="842481" y="1807696"/>
                </a:cubicBezTo>
                <a:cubicBezTo>
                  <a:pt x="873185" y="1783132"/>
                  <a:pt x="876845" y="1794588"/>
                  <a:pt x="893851" y="1756326"/>
                </a:cubicBezTo>
                <a:cubicBezTo>
                  <a:pt x="902648" y="1736533"/>
                  <a:pt x="914400" y="1694681"/>
                  <a:pt x="914400" y="1694681"/>
                </a:cubicBezTo>
                <a:cubicBezTo>
                  <a:pt x="907550" y="1461800"/>
                  <a:pt x="919579" y="1227595"/>
                  <a:pt x="893851" y="996038"/>
                </a:cubicBezTo>
                <a:cubicBezTo>
                  <a:pt x="882381" y="892807"/>
                  <a:pt x="893384" y="932992"/>
                  <a:pt x="873303" y="872748"/>
                </a:cubicBezTo>
                <a:cubicBezTo>
                  <a:pt x="869878" y="838501"/>
                  <a:pt x="867050" y="804189"/>
                  <a:pt x="863029" y="770007"/>
                </a:cubicBezTo>
                <a:cubicBezTo>
                  <a:pt x="857865" y="726111"/>
                  <a:pt x="837808" y="602803"/>
                  <a:pt x="832207" y="574798"/>
                </a:cubicBezTo>
                <a:cubicBezTo>
                  <a:pt x="828782" y="557674"/>
                  <a:pt x="826167" y="540368"/>
                  <a:pt x="821932" y="523427"/>
                </a:cubicBezTo>
                <a:cubicBezTo>
                  <a:pt x="819305" y="512920"/>
                  <a:pt x="814633" y="503017"/>
                  <a:pt x="811658" y="492604"/>
                </a:cubicBezTo>
                <a:cubicBezTo>
                  <a:pt x="807779" y="479027"/>
                  <a:pt x="804809" y="465207"/>
                  <a:pt x="801384" y="451508"/>
                </a:cubicBezTo>
                <a:cubicBezTo>
                  <a:pt x="788740" y="325065"/>
                  <a:pt x="782432" y="315446"/>
                  <a:pt x="801384" y="163831"/>
                </a:cubicBezTo>
                <a:cubicBezTo>
                  <a:pt x="804071" y="142338"/>
                  <a:pt x="806616" y="117501"/>
                  <a:pt x="821932" y="102186"/>
                </a:cubicBezTo>
                <a:cubicBezTo>
                  <a:pt x="871557" y="52563"/>
                  <a:pt x="808487" y="112944"/>
                  <a:pt x="873303" y="61090"/>
                </a:cubicBezTo>
                <a:cubicBezTo>
                  <a:pt x="913598" y="28853"/>
                  <a:pt x="871145" y="48109"/>
                  <a:pt x="924674" y="30267"/>
                </a:cubicBezTo>
                <a:cubicBezTo>
                  <a:pt x="1003254" y="-22120"/>
                  <a:pt x="946796" y="6577"/>
                  <a:pt x="1130157" y="19993"/>
                </a:cubicBezTo>
                <a:cubicBezTo>
                  <a:pt x="1515931" y="48220"/>
                  <a:pt x="1241515" y="40541"/>
                  <a:pt x="1654139" y="40541"/>
                </a:cubicBezTo>
              </a:path>
            </a:pathLst>
          </a:custGeom>
          <a:noFill/>
          <a:ln w="38100">
            <a:solidFill>
              <a:srgbClr val="7030A0"/>
            </a:solidFill>
            <a:headEnd type="arrow"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자유형 15"/>
          <p:cNvSpPr/>
          <p:nvPr/>
        </p:nvSpPr>
        <p:spPr>
          <a:xfrm>
            <a:off x="943774" y="4756935"/>
            <a:ext cx="3515211" cy="1163828"/>
          </a:xfrm>
          <a:custGeom>
            <a:avLst/>
            <a:gdLst>
              <a:gd name="connsiteX0" fmla="*/ 0 w 8219326"/>
              <a:gd name="connsiteY0" fmla="*/ 2363057 h 2428689"/>
              <a:gd name="connsiteX1" fmla="*/ 914400 w 8219326"/>
              <a:gd name="connsiteY1" fmla="*/ 2383605 h 2428689"/>
              <a:gd name="connsiteX2" fmla="*/ 1027416 w 8219326"/>
              <a:gd name="connsiteY2" fmla="*/ 2393879 h 2428689"/>
              <a:gd name="connsiteX3" fmla="*/ 1099335 w 8219326"/>
              <a:gd name="connsiteY3" fmla="*/ 2404153 h 2428689"/>
              <a:gd name="connsiteX4" fmla="*/ 1407560 w 8219326"/>
              <a:gd name="connsiteY4" fmla="*/ 2414427 h 2428689"/>
              <a:gd name="connsiteX5" fmla="*/ 1890445 w 8219326"/>
              <a:gd name="connsiteY5" fmla="*/ 2414427 h 2428689"/>
              <a:gd name="connsiteX6" fmla="*/ 1952090 w 8219326"/>
              <a:gd name="connsiteY6" fmla="*/ 2393879 h 2428689"/>
              <a:gd name="connsiteX7" fmla="*/ 1982913 w 8219326"/>
              <a:gd name="connsiteY7" fmla="*/ 2383605 h 2428689"/>
              <a:gd name="connsiteX8" fmla="*/ 2054832 w 8219326"/>
              <a:gd name="connsiteY8" fmla="*/ 2321960 h 2428689"/>
              <a:gd name="connsiteX9" fmla="*/ 2085654 w 8219326"/>
              <a:gd name="connsiteY9" fmla="*/ 2291137 h 2428689"/>
              <a:gd name="connsiteX10" fmla="*/ 2095928 w 8219326"/>
              <a:gd name="connsiteY10" fmla="*/ 2260315 h 2428689"/>
              <a:gd name="connsiteX11" fmla="*/ 2106203 w 8219326"/>
              <a:gd name="connsiteY11" fmla="*/ 2188396 h 2428689"/>
              <a:gd name="connsiteX12" fmla="*/ 2116477 w 8219326"/>
              <a:gd name="connsiteY12" fmla="*/ 2137025 h 2428689"/>
              <a:gd name="connsiteX13" fmla="*/ 2126751 w 8219326"/>
              <a:gd name="connsiteY13" fmla="*/ 1849349 h 2428689"/>
              <a:gd name="connsiteX14" fmla="*/ 2137025 w 8219326"/>
              <a:gd name="connsiteY14" fmla="*/ 1746607 h 2428689"/>
              <a:gd name="connsiteX15" fmla="*/ 2116477 w 8219326"/>
              <a:gd name="connsiteY15" fmla="*/ 267128 h 2428689"/>
              <a:gd name="connsiteX16" fmla="*/ 2126751 w 8219326"/>
              <a:gd name="connsiteY16" fmla="*/ 61645 h 2428689"/>
              <a:gd name="connsiteX17" fmla="*/ 2157573 w 8219326"/>
              <a:gd name="connsiteY17" fmla="*/ 10274 h 2428689"/>
              <a:gd name="connsiteX18" fmla="*/ 2188396 w 8219326"/>
              <a:gd name="connsiteY18" fmla="*/ 0 h 2428689"/>
              <a:gd name="connsiteX19" fmla="*/ 2352782 w 8219326"/>
              <a:gd name="connsiteY19" fmla="*/ 10274 h 2428689"/>
              <a:gd name="connsiteX20" fmla="*/ 2373331 w 8219326"/>
              <a:gd name="connsiteY20" fmla="*/ 30823 h 2428689"/>
              <a:gd name="connsiteX21" fmla="*/ 2434976 w 8219326"/>
              <a:gd name="connsiteY21" fmla="*/ 41097 h 2428689"/>
              <a:gd name="connsiteX22" fmla="*/ 2496620 w 8219326"/>
              <a:gd name="connsiteY22" fmla="*/ 61645 h 2428689"/>
              <a:gd name="connsiteX23" fmla="*/ 2527443 w 8219326"/>
              <a:gd name="connsiteY23" fmla="*/ 71919 h 2428689"/>
              <a:gd name="connsiteX24" fmla="*/ 2568540 w 8219326"/>
              <a:gd name="connsiteY24" fmla="*/ 92468 h 2428689"/>
              <a:gd name="connsiteX25" fmla="*/ 2609636 w 8219326"/>
              <a:gd name="connsiteY25" fmla="*/ 102742 h 2428689"/>
              <a:gd name="connsiteX26" fmla="*/ 2640459 w 8219326"/>
              <a:gd name="connsiteY26" fmla="*/ 113016 h 2428689"/>
              <a:gd name="connsiteX27" fmla="*/ 2732926 w 8219326"/>
              <a:gd name="connsiteY27" fmla="*/ 143839 h 2428689"/>
              <a:gd name="connsiteX28" fmla="*/ 2804845 w 8219326"/>
              <a:gd name="connsiteY28" fmla="*/ 174661 h 2428689"/>
              <a:gd name="connsiteX29" fmla="*/ 2866490 w 8219326"/>
              <a:gd name="connsiteY29" fmla="*/ 195209 h 2428689"/>
              <a:gd name="connsiteX30" fmla="*/ 3071973 w 8219326"/>
              <a:gd name="connsiteY30" fmla="*/ 215758 h 2428689"/>
              <a:gd name="connsiteX31" fmla="*/ 3236360 w 8219326"/>
              <a:gd name="connsiteY31" fmla="*/ 246580 h 2428689"/>
              <a:gd name="connsiteX32" fmla="*/ 3349376 w 8219326"/>
              <a:gd name="connsiteY32" fmla="*/ 267128 h 2428689"/>
              <a:gd name="connsiteX33" fmla="*/ 3513762 w 8219326"/>
              <a:gd name="connsiteY33" fmla="*/ 287677 h 2428689"/>
              <a:gd name="connsiteX34" fmla="*/ 3616504 w 8219326"/>
              <a:gd name="connsiteY34" fmla="*/ 308225 h 2428689"/>
              <a:gd name="connsiteX35" fmla="*/ 3647326 w 8219326"/>
              <a:gd name="connsiteY35" fmla="*/ 318499 h 2428689"/>
              <a:gd name="connsiteX36" fmla="*/ 3708971 w 8219326"/>
              <a:gd name="connsiteY36" fmla="*/ 359596 h 2428689"/>
              <a:gd name="connsiteX37" fmla="*/ 3770616 w 8219326"/>
              <a:gd name="connsiteY37" fmla="*/ 400692 h 2428689"/>
              <a:gd name="connsiteX38" fmla="*/ 3801438 w 8219326"/>
              <a:gd name="connsiteY38" fmla="*/ 462337 h 2428689"/>
              <a:gd name="connsiteX39" fmla="*/ 3811713 w 8219326"/>
              <a:gd name="connsiteY39" fmla="*/ 493160 h 2428689"/>
              <a:gd name="connsiteX40" fmla="*/ 3893906 w 8219326"/>
              <a:gd name="connsiteY40" fmla="*/ 565079 h 2428689"/>
              <a:gd name="connsiteX41" fmla="*/ 3955551 w 8219326"/>
              <a:gd name="connsiteY41" fmla="*/ 585627 h 2428689"/>
              <a:gd name="connsiteX42" fmla="*/ 4027470 w 8219326"/>
              <a:gd name="connsiteY42" fmla="*/ 616450 h 2428689"/>
              <a:gd name="connsiteX43" fmla="*/ 4068567 w 8219326"/>
              <a:gd name="connsiteY43" fmla="*/ 636998 h 2428689"/>
              <a:gd name="connsiteX44" fmla="*/ 4171308 w 8219326"/>
              <a:gd name="connsiteY44" fmla="*/ 667821 h 2428689"/>
              <a:gd name="connsiteX45" fmla="*/ 4202131 w 8219326"/>
              <a:gd name="connsiteY45" fmla="*/ 678095 h 2428689"/>
              <a:gd name="connsiteX46" fmla="*/ 4500081 w 8219326"/>
              <a:gd name="connsiteY46" fmla="*/ 667821 h 2428689"/>
              <a:gd name="connsiteX47" fmla="*/ 4685016 w 8219326"/>
              <a:gd name="connsiteY47" fmla="*/ 678095 h 2428689"/>
              <a:gd name="connsiteX48" fmla="*/ 4736387 w 8219326"/>
              <a:gd name="connsiteY48" fmla="*/ 688369 h 2428689"/>
              <a:gd name="connsiteX49" fmla="*/ 5054886 w 8219326"/>
              <a:gd name="connsiteY49" fmla="*/ 698643 h 2428689"/>
              <a:gd name="connsiteX50" fmla="*/ 5126805 w 8219326"/>
              <a:gd name="connsiteY50" fmla="*/ 708917 h 2428689"/>
              <a:gd name="connsiteX51" fmla="*/ 5208998 w 8219326"/>
              <a:gd name="connsiteY51" fmla="*/ 719191 h 2428689"/>
              <a:gd name="connsiteX52" fmla="*/ 5322014 w 8219326"/>
              <a:gd name="connsiteY52" fmla="*/ 750014 h 2428689"/>
              <a:gd name="connsiteX53" fmla="*/ 5373385 w 8219326"/>
              <a:gd name="connsiteY53" fmla="*/ 760288 h 2428689"/>
              <a:gd name="connsiteX54" fmla="*/ 5404207 w 8219326"/>
              <a:gd name="connsiteY54" fmla="*/ 770562 h 2428689"/>
              <a:gd name="connsiteX55" fmla="*/ 5517223 w 8219326"/>
              <a:gd name="connsiteY55" fmla="*/ 791110 h 2428689"/>
              <a:gd name="connsiteX56" fmla="*/ 5619964 w 8219326"/>
              <a:gd name="connsiteY56" fmla="*/ 821933 h 2428689"/>
              <a:gd name="connsiteX57" fmla="*/ 5650787 w 8219326"/>
              <a:gd name="connsiteY57" fmla="*/ 832207 h 2428689"/>
              <a:gd name="connsiteX58" fmla="*/ 5722706 w 8219326"/>
              <a:gd name="connsiteY58" fmla="*/ 842481 h 2428689"/>
              <a:gd name="connsiteX59" fmla="*/ 5866544 w 8219326"/>
              <a:gd name="connsiteY59" fmla="*/ 883578 h 2428689"/>
              <a:gd name="connsiteX60" fmla="*/ 5948737 w 8219326"/>
              <a:gd name="connsiteY60" fmla="*/ 893852 h 2428689"/>
              <a:gd name="connsiteX61" fmla="*/ 6061753 w 8219326"/>
              <a:gd name="connsiteY61" fmla="*/ 924674 h 2428689"/>
              <a:gd name="connsiteX62" fmla="*/ 6113124 w 8219326"/>
              <a:gd name="connsiteY62" fmla="*/ 945223 h 2428689"/>
              <a:gd name="connsiteX63" fmla="*/ 6256962 w 8219326"/>
              <a:gd name="connsiteY63" fmla="*/ 965771 h 2428689"/>
              <a:gd name="connsiteX64" fmla="*/ 6524090 w 8219326"/>
              <a:gd name="connsiteY64" fmla="*/ 945223 h 2428689"/>
              <a:gd name="connsiteX65" fmla="*/ 6626832 w 8219326"/>
              <a:gd name="connsiteY65" fmla="*/ 914400 h 2428689"/>
              <a:gd name="connsiteX66" fmla="*/ 6657654 w 8219326"/>
              <a:gd name="connsiteY66" fmla="*/ 904126 h 2428689"/>
              <a:gd name="connsiteX67" fmla="*/ 6852863 w 8219326"/>
              <a:gd name="connsiteY67" fmla="*/ 883578 h 2428689"/>
              <a:gd name="connsiteX68" fmla="*/ 7325474 w 8219326"/>
              <a:gd name="connsiteY68" fmla="*/ 893852 h 2428689"/>
              <a:gd name="connsiteX69" fmla="*/ 7438490 w 8219326"/>
              <a:gd name="connsiteY69" fmla="*/ 904126 h 2428689"/>
              <a:gd name="connsiteX70" fmla="*/ 8219326 w 8219326"/>
              <a:gd name="connsiteY70" fmla="*/ 914400 h 242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19326" h="2428689">
                <a:moveTo>
                  <a:pt x="0" y="2363057"/>
                </a:moveTo>
                <a:lnTo>
                  <a:pt x="914400" y="2383605"/>
                </a:lnTo>
                <a:cubicBezTo>
                  <a:pt x="952198" y="2385087"/>
                  <a:pt x="989820" y="2389702"/>
                  <a:pt x="1027416" y="2393879"/>
                </a:cubicBezTo>
                <a:cubicBezTo>
                  <a:pt x="1051484" y="2396553"/>
                  <a:pt x="1075154" y="2402846"/>
                  <a:pt x="1099335" y="2404153"/>
                </a:cubicBezTo>
                <a:cubicBezTo>
                  <a:pt x="1201984" y="2409702"/>
                  <a:pt x="1304818" y="2411002"/>
                  <a:pt x="1407560" y="2414427"/>
                </a:cubicBezTo>
                <a:cubicBezTo>
                  <a:pt x="1611068" y="2431386"/>
                  <a:pt x="1603850" y="2435397"/>
                  <a:pt x="1890445" y="2414427"/>
                </a:cubicBezTo>
                <a:cubicBezTo>
                  <a:pt x="1912047" y="2412846"/>
                  <a:pt x="1931542" y="2400728"/>
                  <a:pt x="1952090" y="2393879"/>
                </a:cubicBezTo>
                <a:lnTo>
                  <a:pt x="1982913" y="2383605"/>
                </a:lnTo>
                <a:cubicBezTo>
                  <a:pt x="2029853" y="2352312"/>
                  <a:pt x="2005006" y="2371787"/>
                  <a:pt x="2054832" y="2321960"/>
                </a:cubicBezTo>
                <a:lnTo>
                  <a:pt x="2085654" y="2291137"/>
                </a:lnTo>
                <a:cubicBezTo>
                  <a:pt x="2089079" y="2280863"/>
                  <a:pt x="2093804" y="2270934"/>
                  <a:pt x="2095928" y="2260315"/>
                </a:cubicBezTo>
                <a:cubicBezTo>
                  <a:pt x="2100677" y="2236569"/>
                  <a:pt x="2102222" y="2212283"/>
                  <a:pt x="2106203" y="2188396"/>
                </a:cubicBezTo>
                <a:cubicBezTo>
                  <a:pt x="2109074" y="2171171"/>
                  <a:pt x="2113052" y="2154149"/>
                  <a:pt x="2116477" y="2137025"/>
                </a:cubicBezTo>
                <a:cubicBezTo>
                  <a:pt x="2119902" y="2041133"/>
                  <a:pt x="2121708" y="1945170"/>
                  <a:pt x="2126751" y="1849349"/>
                </a:cubicBezTo>
                <a:cubicBezTo>
                  <a:pt x="2128560" y="1814978"/>
                  <a:pt x="2137025" y="1781025"/>
                  <a:pt x="2137025" y="1746607"/>
                </a:cubicBezTo>
                <a:cubicBezTo>
                  <a:pt x="2137025" y="731914"/>
                  <a:pt x="2139851" y="874860"/>
                  <a:pt x="2116477" y="267128"/>
                </a:cubicBezTo>
                <a:cubicBezTo>
                  <a:pt x="2119902" y="198634"/>
                  <a:pt x="2120810" y="129967"/>
                  <a:pt x="2126751" y="61645"/>
                </a:cubicBezTo>
                <a:cubicBezTo>
                  <a:pt x="2128530" y="41183"/>
                  <a:pt x="2139705" y="20995"/>
                  <a:pt x="2157573" y="10274"/>
                </a:cubicBezTo>
                <a:cubicBezTo>
                  <a:pt x="2166860" y="4702"/>
                  <a:pt x="2178122" y="3425"/>
                  <a:pt x="2188396" y="0"/>
                </a:cubicBezTo>
                <a:cubicBezTo>
                  <a:pt x="2243191" y="3425"/>
                  <a:pt x="2298627" y="1248"/>
                  <a:pt x="2352782" y="10274"/>
                </a:cubicBezTo>
                <a:cubicBezTo>
                  <a:pt x="2362337" y="11867"/>
                  <a:pt x="2364261" y="27422"/>
                  <a:pt x="2373331" y="30823"/>
                </a:cubicBezTo>
                <a:cubicBezTo>
                  <a:pt x="2392836" y="38138"/>
                  <a:pt x="2414428" y="37672"/>
                  <a:pt x="2434976" y="41097"/>
                </a:cubicBezTo>
                <a:lnTo>
                  <a:pt x="2496620" y="61645"/>
                </a:lnTo>
                <a:cubicBezTo>
                  <a:pt x="2506894" y="65070"/>
                  <a:pt x="2517756" y="67076"/>
                  <a:pt x="2527443" y="71919"/>
                </a:cubicBezTo>
                <a:cubicBezTo>
                  <a:pt x="2541142" y="78769"/>
                  <a:pt x="2554199" y="87090"/>
                  <a:pt x="2568540" y="92468"/>
                </a:cubicBezTo>
                <a:cubicBezTo>
                  <a:pt x="2581761" y="97426"/>
                  <a:pt x="2596059" y="98863"/>
                  <a:pt x="2609636" y="102742"/>
                </a:cubicBezTo>
                <a:cubicBezTo>
                  <a:pt x="2620049" y="105717"/>
                  <a:pt x="2630318" y="109213"/>
                  <a:pt x="2640459" y="113016"/>
                </a:cubicBezTo>
                <a:cubicBezTo>
                  <a:pt x="2717841" y="142034"/>
                  <a:pt x="2664060" y="126621"/>
                  <a:pt x="2732926" y="143839"/>
                </a:cubicBezTo>
                <a:cubicBezTo>
                  <a:pt x="2781827" y="176439"/>
                  <a:pt x="2744532" y="156567"/>
                  <a:pt x="2804845" y="174661"/>
                </a:cubicBezTo>
                <a:cubicBezTo>
                  <a:pt x="2825591" y="180885"/>
                  <a:pt x="2845942" y="188360"/>
                  <a:pt x="2866490" y="195209"/>
                </a:cubicBezTo>
                <a:cubicBezTo>
                  <a:pt x="2952640" y="223925"/>
                  <a:pt x="2886508" y="204847"/>
                  <a:pt x="3071973" y="215758"/>
                </a:cubicBezTo>
                <a:cubicBezTo>
                  <a:pt x="3126769" y="226032"/>
                  <a:pt x="3182274" y="233059"/>
                  <a:pt x="3236360" y="246580"/>
                </a:cubicBezTo>
                <a:cubicBezTo>
                  <a:pt x="3293797" y="260939"/>
                  <a:pt x="3275744" y="257924"/>
                  <a:pt x="3349376" y="267128"/>
                </a:cubicBezTo>
                <a:cubicBezTo>
                  <a:pt x="3411516" y="274896"/>
                  <a:pt x="3453618" y="277064"/>
                  <a:pt x="3513762" y="287677"/>
                </a:cubicBezTo>
                <a:cubicBezTo>
                  <a:pt x="3548156" y="293746"/>
                  <a:pt x="3583371" y="297181"/>
                  <a:pt x="3616504" y="308225"/>
                </a:cubicBezTo>
                <a:lnTo>
                  <a:pt x="3647326" y="318499"/>
                </a:lnTo>
                <a:cubicBezTo>
                  <a:pt x="3686570" y="357745"/>
                  <a:pt x="3646772" y="322277"/>
                  <a:pt x="3708971" y="359596"/>
                </a:cubicBezTo>
                <a:cubicBezTo>
                  <a:pt x="3730148" y="372302"/>
                  <a:pt x="3770616" y="400692"/>
                  <a:pt x="3770616" y="400692"/>
                </a:cubicBezTo>
                <a:cubicBezTo>
                  <a:pt x="3796438" y="478161"/>
                  <a:pt x="3761607" y="382677"/>
                  <a:pt x="3801438" y="462337"/>
                </a:cubicBezTo>
                <a:cubicBezTo>
                  <a:pt x="3806281" y="472024"/>
                  <a:pt x="3805215" y="484496"/>
                  <a:pt x="3811713" y="493160"/>
                </a:cubicBezTo>
                <a:cubicBezTo>
                  <a:pt x="3824288" y="509927"/>
                  <a:pt x="3867167" y="553195"/>
                  <a:pt x="3893906" y="565079"/>
                </a:cubicBezTo>
                <a:cubicBezTo>
                  <a:pt x="3913699" y="573876"/>
                  <a:pt x="3935643" y="577095"/>
                  <a:pt x="3955551" y="585627"/>
                </a:cubicBezTo>
                <a:cubicBezTo>
                  <a:pt x="3979524" y="595901"/>
                  <a:pt x="4003726" y="605657"/>
                  <a:pt x="4027470" y="616450"/>
                </a:cubicBezTo>
                <a:cubicBezTo>
                  <a:pt x="4041413" y="622788"/>
                  <a:pt x="4054347" y="631310"/>
                  <a:pt x="4068567" y="636998"/>
                </a:cubicBezTo>
                <a:cubicBezTo>
                  <a:pt x="4129596" y="661410"/>
                  <a:pt x="4118332" y="652685"/>
                  <a:pt x="4171308" y="667821"/>
                </a:cubicBezTo>
                <a:cubicBezTo>
                  <a:pt x="4181721" y="670796"/>
                  <a:pt x="4191857" y="674670"/>
                  <a:pt x="4202131" y="678095"/>
                </a:cubicBezTo>
                <a:cubicBezTo>
                  <a:pt x="4301448" y="674670"/>
                  <a:pt x="4400705" y="667821"/>
                  <a:pt x="4500081" y="667821"/>
                </a:cubicBezTo>
                <a:cubicBezTo>
                  <a:pt x="4561821" y="667821"/>
                  <a:pt x="4623508" y="672747"/>
                  <a:pt x="4685016" y="678095"/>
                </a:cubicBezTo>
                <a:cubicBezTo>
                  <a:pt x="4702413" y="679608"/>
                  <a:pt x="4718951" y="687400"/>
                  <a:pt x="4736387" y="688369"/>
                </a:cubicBezTo>
                <a:cubicBezTo>
                  <a:pt x="4842445" y="694261"/>
                  <a:pt x="4948720" y="695218"/>
                  <a:pt x="5054886" y="698643"/>
                </a:cubicBezTo>
                <a:lnTo>
                  <a:pt x="5126805" y="708917"/>
                </a:lnTo>
                <a:cubicBezTo>
                  <a:pt x="5154174" y="712566"/>
                  <a:pt x="5181763" y="714652"/>
                  <a:pt x="5208998" y="719191"/>
                </a:cubicBezTo>
                <a:cubicBezTo>
                  <a:pt x="5229735" y="722647"/>
                  <a:pt x="5315173" y="748304"/>
                  <a:pt x="5322014" y="750014"/>
                </a:cubicBezTo>
                <a:cubicBezTo>
                  <a:pt x="5338955" y="754249"/>
                  <a:pt x="5356444" y="756053"/>
                  <a:pt x="5373385" y="760288"/>
                </a:cubicBezTo>
                <a:cubicBezTo>
                  <a:pt x="5383891" y="762915"/>
                  <a:pt x="5393701" y="767935"/>
                  <a:pt x="5404207" y="770562"/>
                </a:cubicBezTo>
                <a:cubicBezTo>
                  <a:pt x="5432925" y="777742"/>
                  <a:pt x="5489744" y="786530"/>
                  <a:pt x="5517223" y="791110"/>
                </a:cubicBezTo>
                <a:cubicBezTo>
                  <a:pt x="5663688" y="839933"/>
                  <a:pt x="5511293" y="790884"/>
                  <a:pt x="5619964" y="821933"/>
                </a:cubicBezTo>
                <a:cubicBezTo>
                  <a:pt x="5630377" y="824908"/>
                  <a:pt x="5640167" y="830083"/>
                  <a:pt x="5650787" y="832207"/>
                </a:cubicBezTo>
                <a:cubicBezTo>
                  <a:pt x="5674533" y="836956"/>
                  <a:pt x="5698733" y="839056"/>
                  <a:pt x="5722706" y="842481"/>
                </a:cubicBezTo>
                <a:cubicBezTo>
                  <a:pt x="5777222" y="860654"/>
                  <a:pt x="5807565" y="872519"/>
                  <a:pt x="5866544" y="883578"/>
                </a:cubicBezTo>
                <a:cubicBezTo>
                  <a:pt x="5893682" y="888666"/>
                  <a:pt x="5921599" y="888764"/>
                  <a:pt x="5948737" y="893852"/>
                </a:cubicBezTo>
                <a:cubicBezTo>
                  <a:pt x="5977149" y="899179"/>
                  <a:pt x="6028792" y="912313"/>
                  <a:pt x="6061753" y="924674"/>
                </a:cubicBezTo>
                <a:cubicBezTo>
                  <a:pt x="6079022" y="931150"/>
                  <a:pt x="6095077" y="941424"/>
                  <a:pt x="6113124" y="945223"/>
                </a:cubicBezTo>
                <a:cubicBezTo>
                  <a:pt x="6160518" y="955201"/>
                  <a:pt x="6256962" y="965771"/>
                  <a:pt x="6256962" y="965771"/>
                </a:cubicBezTo>
                <a:cubicBezTo>
                  <a:pt x="6335353" y="961160"/>
                  <a:pt x="6441312" y="957958"/>
                  <a:pt x="6524090" y="945223"/>
                </a:cubicBezTo>
                <a:cubicBezTo>
                  <a:pt x="6552931" y="940786"/>
                  <a:pt x="6602824" y="922403"/>
                  <a:pt x="6626832" y="914400"/>
                </a:cubicBezTo>
                <a:cubicBezTo>
                  <a:pt x="6637106" y="910975"/>
                  <a:pt x="6647035" y="906250"/>
                  <a:pt x="6657654" y="904126"/>
                </a:cubicBezTo>
                <a:cubicBezTo>
                  <a:pt x="6756160" y="884425"/>
                  <a:pt x="6691607" y="895096"/>
                  <a:pt x="6852863" y="883578"/>
                </a:cubicBezTo>
                <a:lnTo>
                  <a:pt x="7325474" y="893852"/>
                </a:lnTo>
                <a:cubicBezTo>
                  <a:pt x="7363278" y="895178"/>
                  <a:pt x="7400673" y="903236"/>
                  <a:pt x="7438490" y="904126"/>
                </a:cubicBezTo>
                <a:cubicBezTo>
                  <a:pt x="7698719" y="910249"/>
                  <a:pt x="7959025" y="914400"/>
                  <a:pt x="8219326" y="914400"/>
                </a:cubicBezTo>
              </a:path>
            </a:pathLst>
          </a:custGeom>
          <a:noFill/>
          <a:ln w="38100">
            <a:solidFill>
              <a:srgbClr val="FF000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16"/>
          <p:cNvSpPr/>
          <p:nvPr/>
        </p:nvSpPr>
        <p:spPr>
          <a:xfrm>
            <a:off x="10838800" y="754562"/>
            <a:ext cx="616885" cy="223782"/>
          </a:xfrm>
          <a:custGeom>
            <a:avLst/>
            <a:gdLst>
              <a:gd name="connsiteX0" fmla="*/ 0 w 1654139"/>
              <a:gd name="connsiteY0" fmla="*/ 1920712 h 1920712"/>
              <a:gd name="connsiteX1" fmla="*/ 51371 w 1654139"/>
              <a:gd name="connsiteY1" fmla="*/ 1910438 h 1920712"/>
              <a:gd name="connsiteX2" fmla="*/ 82193 w 1654139"/>
              <a:gd name="connsiteY2" fmla="*/ 1900164 h 1920712"/>
              <a:gd name="connsiteX3" fmla="*/ 195209 w 1654139"/>
              <a:gd name="connsiteY3" fmla="*/ 1879616 h 1920712"/>
              <a:gd name="connsiteX4" fmla="*/ 667820 w 1654139"/>
              <a:gd name="connsiteY4" fmla="*/ 1859067 h 1920712"/>
              <a:gd name="connsiteX5" fmla="*/ 719191 w 1654139"/>
              <a:gd name="connsiteY5" fmla="*/ 1848793 h 1920712"/>
              <a:gd name="connsiteX6" fmla="*/ 791110 w 1654139"/>
              <a:gd name="connsiteY6" fmla="*/ 1838519 h 1920712"/>
              <a:gd name="connsiteX7" fmla="*/ 821932 w 1654139"/>
              <a:gd name="connsiteY7" fmla="*/ 1828245 h 1920712"/>
              <a:gd name="connsiteX8" fmla="*/ 842481 w 1654139"/>
              <a:gd name="connsiteY8" fmla="*/ 1807696 h 1920712"/>
              <a:gd name="connsiteX9" fmla="*/ 893851 w 1654139"/>
              <a:gd name="connsiteY9" fmla="*/ 1756326 h 1920712"/>
              <a:gd name="connsiteX10" fmla="*/ 914400 w 1654139"/>
              <a:gd name="connsiteY10" fmla="*/ 1694681 h 1920712"/>
              <a:gd name="connsiteX11" fmla="*/ 893851 w 1654139"/>
              <a:gd name="connsiteY11" fmla="*/ 996038 h 1920712"/>
              <a:gd name="connsiteX12" fmla="*/ 873303 w 1654139"/>
              <a:gd name="connsiteY12" fmla="*/ 872748 h 1920712"/>
              <a:gd name="connsiteX13" fmla="*/ 863029 w 1654139"/>
              <a:gd name="connsiteY13" fmla="*/ 770007 h 1920712"/>
              <a:gd name="connsiteX14" fmla="*/ 832207 w 1654139"/>
              <a:gd name="connsiteY14" fmla="*/ 574798 h 1920712"/>
              <a:gd name="connsiteX15" fmla="*/ 821932 w 1654139"/>
              <a:gd name="connsiteY15" fmla="*/ 523427 h 1920712"/>
              <a:gd name="connsiteX16" fmla="*/ 811658 w 1654139"/>
              <a:gd name="connsiteY16" fmla="*/ 492604 h 1920712"/>
              <a:gd name="connsiteX17" fmla="*/ 801384 w 1654139"/>
              <a:gd name="connsiteY17" fmla="*/ 451508 h 1920712"/>
              <a:gd name="connsiteX18" fmla="*/ 801384 w 1654139"/>
              <a:gd name="connsiteY18" fmla="*/ 163831 h 1920712"/>
              <a:gd name="connsiteX19" fmla="*/ 821932 w 1654139"/>
              <a:gd name="connsiteY19" fmla="*/ 102186 h 1920712"/>
              <a:gd name="connsiteX20" fmla="*/ 873303 w 1654139"/>
              <a:gd name="connsiteY20" fmla="*/ 61090 h 1920712"/>
              <a:gd name="connsiteX21" fmla="*/ 924674 w 1654139"/>
              <a:gd name="connsiteY21" fmla="*/ 30267 h 1920712"/>
              <a:gd name="connsiteX22" fmla="*/ 1130157 w 1654139"/>
              <a:gd name="connsiteY22" fmla="*/ 19993 h 1920712"/>
              <a:gd name="connsiteX23" fmla="*/ 1654139 w 1654139"/>
              <a:gd name="connsiteY23" fmla="*/ 40541 h 1920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654139" h="1920712">
                <a:moveTo>
                  <a:pt x="0" y="1920712"/>
                </a:moveTo>
                <a:cubicBezTo>
                  <a:pt x="17124" y="1917287"/>
                  <a:pt x="34430" y="1914673"/>
                  <a:pt x="51371" y="1910438"/>
                </a:cubicBezTo>
                <a:cubicBezTo>
                  <a:pt x="61877" y="1907811"/>
                  <a:pt x="71780" y="1903139"/>
                  <a:pt x="82193" y="1900164"/>
                </a:cubicBezTo>
                <a:cubicBezTo>
                  <a:pt x="119605" y="1889475"/>
                  <a:pt x="155921" y="1882526"/>
                  <a:pt x="195209" y="1879616"/>
                </a:cubicBezTo>
                <a:cubicBezTo>
                  <a:pt x="290651" y="1872546"/>
                  <a:pt x="590781" y="1862030"/>
                  <a:pt x="667820" y="1859067"/>
                </a:cubicBezTo>
                <a:cubicBezTo>
                  <a:pt x="684944" y="1855642"/>
                  <a:pt x="701966" y="1851664"/>
                  <a:pt x="719191" y="1848793"/>
                </a:cubicBezTo>
                <a:cubicBezTo>
                  <a:pt x="743078" y="1844812"/>
                  <a:pt x="767364" y="1843268"/>
                  <a:pt x="791110" y="1838519"/>
                </a:cubicBezTo>
                <a:cubicBezTo>
                  <a:pt x="801729" y="1836395"/>
                  <a:pt x="811658" y="1831670"/>
                  <a:pt x="821932" y="1828245"/>
                </a:cubicBezTo>
                <a:cubicBezTo>
                  <a:pt x="828782" y="1821395"/>
                  <a:pt x="834917" y="1813747"/>
                  <a:pt x="842481" y="1807696"/>
                </a:cubicBezTo>
                <a:cubicBezTo>
                  <a:pt x="873185" y="1783132"/>
                  <a:pt x="876845" y="1794588"/>
                  <a:pt x="893851" y="1756326"/>
                </a:cubicBezTo>
                <a:cubicBezTo>
                  <a:pt x="902648" y="1736533"/>
                  <a:pt x="914400" y="1694681"/>
                  <a:pt x="914400" y="1694681"/>
                </a:cubicBezTo>
                <a:cubicBezTo>
                  <a:pt x="907550" y="1461800"/>
                  <a:pt x="919579" y="1227595"/>
                  <a:pt x="893851" y="996038"/>
                </a:cubicBezTo>
                <a:cubicBezTo>
                  <a:pt x="882381" y="892807"/>
                  <a:pt x="893384" y="932992"/>
                  <a:pt x="873303" y="872748"/>
                </a:cubicBezTo>
                <a:cubicBezTo>
                  <a:pt x="869878" y="838501"/>
                  <a:pt x="867050" y="804189"/>
                  <a:pt x="863029" y="770007"/>
                </a:cubicBezTo>
                <a:cubicBezTo>
                  <a:pt x="857865" y="726111"/>
                  <a:pt x="837808" y="602803"/>
                  <a:pt x="832207" y="574798"/>
                </a:cubicBezTo>
                <a:cubicBezTo>
                  <a:pt x="828782" y="557674"/>
                  <a:pt x="826167" y="540368"/>
                  <a:pt x="821932" y="523427"/>
                </a:cubicBezTo>
                <a:cubicBezTo>
                  <a:pt x="819305" y="512920"/>
                  <a:pt x="814633" y="503017"/>
                  <a:pt x="811658" y="492604"/>
                </a:cubicBezTo>
                <a:cubicBezTo>
                  <a:pt x="807779" y="479027"/>
                  <a:pt x="804809" y="465207"/>
                  <a:pt x="801384" y="451508"/>
                </a:cubicBezTo>
                <a:cubicBezTo>
                  <a:pt x="788740" y="325065"/>
                  <a:pt x="782432" y="315446"/>
                  <a:pt x="801384" y="163831"/>
                </a:cubicBezTo>
                <a:cubicBezTo>
                  <a:pt x="804071" y="142338"/>
                  <a:pt x="806616" y="117501"/>
                  <a:pt x="821932" y="102186"/>
                </a:cubicBezTo>
                <a:cubicBezTo>
                  <a:pt x="871557" y="52563"/>
                  <a:pt x="808487" y="112944"/>
                  <a:pt x="873303" y="61090"/>
                </a:cubicBezTo>
                <a:cubicBezTo>
                  <a:pt x="913598" y="28853"/>
                  <a:pt x="871145" y="48109"/>
                  <a:pt x="924674" y="30267"/>
                </a:cubicBezTo>
                <a:cubicBezTo>
                  <a:pt x="1003254" y="-22120"/>
                  <a:pt x="946796" y="6577"/>
                  <a:pt x="1130157" y="19993"/>
                </a:cubicBezTo>
                <a:cubicBezTo>
                  <a:pt x="1515931" y="48220"/>
                  <a:pt x="1241515" y="40541"/>
                  <a:pt x="1654139" y="40541"/>
                </a:cubicBezTo>
              </a:path>
            </a:pathLst>
          </a:custGeom>
          <a:noFill/>
          <a:ln w="38100">
            <a:solidFill>
              <a:srgbClr val="7030A0"/>
            </a:solidFill>
            <a:headEnd type="arrow"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자유형 17"/>
          <p:cNvSpPr/>
          <p:nvPr/>
        </p:nvSpPr>
        <p:spPr>
          <a:xfrm>
            <a:off x="963385" y="4756934"/>
            <a:ext cx="2230800" cy="1420027"/>
          </a:xfrm>
          <a:custGeom>
            <a:avLst/>
            <a:gdLst>
              <a:gd name="connsiteX0" fmla="*/ 0 w 5137079"/>
              <a:gd name="connsiteY0" fmla="*/ 2346228 h 2880484"/>
              <a:gd name="connsiteX1" fmla="*/ 92468 w 5137079"/>
              <a:gd name="connsiteY1" fmla="*/ 2356502 h 2880484"/>
              <a:gd name="connsiteX2" fmla="*/ 154113 w 5137079"/>
              <a:gd name="connsiteY2" fmla="*/ 2377050 h 2880484"/>
              <a:gd name="connsiteX3" fmla="*/ 195209 w 5137079"/>
              <a:gd name="connsiteY3" fmla="*/ 2387324 h 2880484"/>
              <a:gd name="connsiteX4" fmla="*/ 256854 w 5137079"/>
              <a:gd name="connsiteY4" fmla="*/ 2407873 h 2880484"/>
              <a:gd name="connsiteX5" fmla="*/ 349322 w 5137079"/>
              <a:gd name="connsiteY5" fmla="*/ 2418147 h 2880484"/>
              <a:gd name="connsiteX6" fmla="*/ 452063 w 5137079"/>
              <a:gd name="connsiteY6" fmla="*/ 2438695 h 2880484"/>
              <a:gd name="connsiteX7" fmla="*/ 493160 w 5137079"/>
              <a:gd name="connsiteY7" fmla="*/ 2448969 h 2880484"/>
              <a:gd name="connsiteX8" fmla="*/ 636998 w 5137079"/>
              <a:gd name="connsiteY8" fmla="*/ 2459243 h 2880484"/>
              <a:gd name="connsiteX9" fmla="*/ 719191 w 5137079"/>
              <a:gd name="connsiteY9" fmla="*/ 2479792 h 2880484"/>
              <a:gd name="connsiteX10" fmla="*/ 780836 w 5137079"/>
              <a:gd name="connsiteY10" fmla="*/ 2490066 h 2880484"/>
              <a:gd name="connsiteX11" fmla="*/ 852756 w 5137079"/>
              <a:gd name="connsiteY11" fmla="*/ 2500340 h 2880484"/>
              <a:gd name="connsiteX12" fmla="*/ 934949 w 5137079"/>
              <a:gd name="connsiteY12" fmla="*/ 2520888 h 2880484"/>
              <a:gd name="connsiteX13" fmla="*/ 1037690 w 5137079"/>
              <a:gd name="connsiteY13" fmla="*/ 2551711 h 2880484"/>
              <a:gd name="connsiteX14" fmla="*/ 1089061 w 5137079"/>
              <a:gd name="connsiteY14" fmla="*/ 2561985 h 2880484"/>
              <a:gd name="connsiteX15" fmla="*/ 1304818 w 5137079"/>
              <a:gd name="connsiteY15" fmla="*/ 2572259 h 2880484"/>
              <a:gd name="connsiteX16" fmla="*/ 1500027 w 5137079"/>
              <a:gd name="connsiteY16" fmla="*/ 2561985 h 2880484"/>
              <a:gd name="connsiteX17" fmla="*/ 1561672 w 5137079"/>
              <a:gd name="connsiteY17" fmla="*/ 2551711 h 2880484"/>
              <a:gd name="connsiteX18" fmla="*/ 1633591 w 5137079"/>
              <a:gd name="connsiteY18" fmla="*/ 2541437 h 2880484"/>
              <a:gd name="connsiteX19" fmla="*/ 1787704 w 5137079"/>
              <a:gd name="connsiteY19" fmla="*/ 2520888 h 2880484"/>
              <a:gd name="connsiteX20" fmla="*/ 1828800 w 5137079"/>
              <a:gd name="connsiteY20" fmla="*/ 2510614 h 2880484"/>
              <a:gd name="connsiteX21" fmla="*/ 1859623 w 5137079"/>
              <a:gd name="connsiteY21" fmla="*/ 2490066 h 2880484"/>
              <a:gd name="connsiteX22" fmla="*/ 1910994 w 5137079"/>
              <a:gd name="connsiteY22" fmla="*/ 2438695 h 2880484"/>
              <a:gd name="connsiteX23" fmla="*/ 1931542 w 5137079"/>
              <a:gd name="connsiteY23" fmla="*/ 2377050 h 2880484"/>
              <a:gd name="connsiteX24" fmla="*/ 1972639 w 5137079"/>
              <a:gd name="connsiteY24" fmla="*/ 2305131 h 2880484"/>
              <a:gd name="connsiteX25" fmla="*/ 1993187 w 5137079"/>
              <a:gd name="connsiteY25" fmla="*/ 2212664 h 2880484"/>
              <a:gd name="connsiteX26" fmla="*/ 2003461 w 5137079"/>
              <a:gd name="connsiteY26" fmla="*/ 2181841 h 2880484"/>
              <a:gd name="connsiteX27" fmla="*/ 2024009 w 5137079"/>
              <a:gd name="connsiteY27" fmla="*/ 2099648 h 2880484"/>
              <a:gd name="connsiteX28" fmla="*/ 2034284 w 5137079"/>
              <a:gd name="connsiteY28" fmla="*/ 2058551 h 2880484"/>
              <a:gd name="connsiteX29" fmla="*/ 2044558 w 5137079"/>
              <a:gd name="connsiteY29" fmla="*/ 2017455 h 2880484"/>
              <a:gd name="connsiteX30" fmla="*/ 2065106 w 5137079"/>
              <a:gd name="connsiteY30" fmla="*/ 1842794 h 2880484"/>
              <a:gd name="connsiteX31" fmla="*/ 2075380 w 5137079"/>
              <a:gd name="connsiteY31" fmla="*/ 1791423 h 2880484"/>
              <a:gd name="connsiteX32" fmla="*/ 2085654 w 5137079"/>
              <a:gd name="connsiteY32" fmla="*/ 1729778 h 2880484"/>
              <a:gd name="connsiteX33" fmla="*/ 2095929 w 5137079"/>
              <a:gd name="connsiteY33" fmla="*/ 1698956 h 2880484"/>
              <a:gd name="connsiteX34" fmla="*/ 2106203 w 5137079"/>
              <a:gd name="connsiteY34" fmla="*/ 1647585 h 2880484"/>
              <a:gd name="connsiteX35" fmla="*/ 2116477 w 5137079"/>
              <a:gd name="connsiteY35" fmla="*/ 1616762 h 2880484"/>
              <a:gd name="connsiteX36" fmla="*/ 2126751 w 5137079"/>
              <a:gd name="connsiteY36" fmla="*/ 1565392 h 2880484"/>
              <a:gd name="connsiteX37" fmla="*/ 2137025 w 5137079"/>
              <a:gd name="connsiteY37" fmla="*/ 1524295 h 2880484"/>
              <a:gd name="connsiteX38" fmla="*/ 2147299 w 5137079"/>
              <a:gd name="connsiteY38" fmla="*/ 1442102 h 2880484"/>
              <a:gd name="connsiteX39" fmla="*/ 2157573 w 5137079"/>
              <a:gd name="connsiteY39" fmla="*/ 1380457 h 2880484"/>
              <a:gd name="connsiteX40" fmla="*/ 2137025 w 5137079"/>
              <a:gd name="connsiteY40" fmla="*/ 897571 h 2880484"/>
              <a:gd name="connsiteX41" fmla="*/ 2106203 w 5137079"/>
              <a:gd name="connsiteY41" fmla="*/ 764007 h 2880484"/>
              <a:gd name="connsiteX42" fmla="*/ 2095929 w 5137079"/>
              <a:gd name="connsiteY42" fmla="*/ 692088 h 2880484"/>
              <a:gd name="connsiteX43" fmla="*/ 2085654 w 5137079"/>
              <a:gd name="connsiteY43" fmla="*/ 661266 h 2880484"/>
              <a:gd name="connsiteX44" fmla="*/ 2075380 w 5137079"/>
              <a:gd name="connsiteY44" fmla="*/ 579073 h 2880484"/>
              <a:gd name="connsiteX45" fmla="*/ 2085654 w 5137079"/>
              <a:gd name="connsiteY45" fmla="*/ 34542 h 2880484"/>
              <a:gd name="connsiteX46" fmla="*/ 2352782 w 5137079"/>
              <a:gd name="connsiteY46" fmla="*/ 44816 h 2880484"/>
              <a:gd name="connsiteX47" fmla="*/ 2383605 w 5137079"/>
              <a:gd name="connsiteY47" fmla="*/ 65365 h 2880484"/>
              <a:gd name="connsiteX48" fmla="*/ 2414427 w 5137079"/>
              <a:gd name="connsiteY48" fmla="*/ 75639 h 2880484"/>
              <a:gd name="connsiteX49" fmla="*/ 2476072 w 5137079"/>
              <a:gd name="connsiteY49" fmla="*/ 106461 h 2880484"/>
              <a:gd name="connsiteX50" fmla="*/ 2547991 w 5137079"/>
              <a:gd name="connsiteY50" fmla="*/ 188655 h 2880484"/>
              <a:gd name="connsiteX51" fmla="*/ 2578814 w 5137079"/>
              <a:gd name="connsiteY51" fmla="*/ 198929 h 2880484"/>
              <a:gd name="connsiteX52" fmla="*/ 2609636 w 5137079"/>
              <a:gd name="connsiteY52" fmla="*/ 219477 h 2880484"/>
              <a:gd name="connsiteX53" fmla="*/ 2661007 w 5137079"/>
              <a:gd name="connsiteY53" fmla="*/ 260574 h 2880484"/>
              <a:gd name="connsiteX54" fmla="*/ 2702104 w 5137079"/>
              <a:gd name="connsiteY54" fmla="*/ 270848 h 2880484"/>
              <a:gd name="connsiteX55" fmla="*/ 2753475 w 5137079"/>
              <a:gd name="connsiteY55" fmla="*/ 311944 h 2880484"/>
              <a:gd name="connsiteX56" fmla="*/ 2784297 w 5137079"/>
              <a:gd name="connsiteY56" fmla="*/ 332493 h 2880484"/>
              <a:gd name="connsiteX57" fmla="*/ 2815120 w 5137079"/>
              <a:gd name="connsiteY57" fmla="*/ 363315 h 2880484"/>
              <a:gd name="connsiteX58" fmla="*/ 2856216 w 5137079"/>
              <a:gd name="connsiteY58" fmla="*/ 383864 h 2880484"/>
              <a:gd name="connsiteX59" fmla="*/ 2887039 w 5137079"/>
              <a:gd name="connsiteY59" fmla="*/ 404412 h 2880484"/>
              <a:gd name="connsiteX60" fmla="*/ 2928135 w 5137079"/>
              <a:gd name="connsiteY60" fmla="*/ 435234 h 2880484"/>
              <a:gd name="connsiteX61" fmla="*/ 2989780 w 5137079"/>
              <a:gd name="connsiteY61" fmla="*/ 476331 h 2880484"/>
              <a:gd name="connsiteX62" fmla="*/ 3010329 w 5137079"/>
              <a:gd name="connsiteY62" fmla="*/ 496879 h 2880484"/>
              <a:gd name="connsiteX63" fmla="*/ 3092522 w 5137079"/>
              <a:gd name="connsiteY63" fmla="*/ 537976 h 2880484"/>
              <a:gd name="connsiteX64" fmla="*/ 3174715 w 5137079"/>
              <a:gd name="connsiteY64" fmla="*/ 589347 h 2880484"/>
              <a:gd name="connsiteX65" fmla="*/ 3328827 w 5137079"/>
              <a:gd name="connsiteY65" fmla="*/ 630443 h 2880484"/>
              <a:gd name="connsiteX66" fmla="*/ 3369924 w 5137079"/>
              <a:gd name="connsiteY66" fmla="*/ 640718 h 2880484"/>
              <a:gd name="connsiteX67" fmla="*/ 3472666 w 5137079"/>
              <a:gd name="connsiteY67" fmla="*/ 661266 h 2880484"/>
              <a:gd name="connsiteX68" fmla="*/ 3616504 w 5137079"/>
              <a:gd name="connsiteY68" fmla="*/ 692088 h 2880484"/>
              <a:gd name="connsiteX69" fmla="*/ 3811713 w 5137079"/>
              <a:gd name="connsiteY69" fmla="*/ 712637 h 2880484"/>
              <a:gd name="connsiteX70" fmla="*/ 3986373 w 5137079"/>
              <a:gd name="connsiteY70" fmla="*/ 722911 h 2880484"/>
              <a:gd name="connsiteX71" fmla="*/ 4048018 w 5137079"/>
              <a:gd name="connsiteY71" fmla="*/ 733185 h 2880484"/>
              <a:gd name="connsiteX72" fmla="*/ 4119938 w 5137079"/>
              <a:gd name="connsiteY72" fmla="*/ 743459 h 2880484"/>
              <a:gd name="connsiteX73" fmla="*/ 4150760 w 5137079"/>
              <a:gd name="connsiteY73" fmla="*/ 764007 h 2880484"/>
              <a:gd name="connsiteX74" fmla="*/ 4202131 w 5137079"/>
              <a:gd name="connsiteY74" fmla="*/ 774282 h 2880484"/>
              <a:gd name="connsiteX75" fmla="*/ 4232953 w 5137079"/>
              <a:gd name="connsiteY75" fmla="*/ 794830 h 2880484"/>
              <a:gd name="connsiteX76" fmla="*/ 4263776 w 5137079"/>
              <a:gd name="connsiteY76" fmla="*/ 805104 h 2880484"/>
              <a:gd name="connsiteX77" fmla="*/ 4325421 w 5137079"/>
              <a:gd name="connsiteY77" fmla="*/ 856475 h 2880484"/>
              <a:gd name="connsiteX78" fmla="*/ 4345969 w 5137079"/>
              <a:gd name="connsiteY78" fmla="*/ 887297 h 2880484"/>
              <a:gd name="connsiteX79" fmla="*/ 4356243 w 5137079"/>
              <a:gd name="connsiteY79" fmla="*/ 918120 h 2880484"/>
              <a:gd name="connsiteX80" fmla="*/ 4335695 w 5137079"/>
              <a:gd name="connsiteY80" fmla="*/ 1452376 h 2880484"/>
              <a:gd name="connsiteX81" fmla="*/ 4345969 w 5137079"/>
              <a:gd name="connsiteY81" fmla="*/ 1904439 h 2880484"/>
              <a:gd name="connsiteX82" fmla="*/ 4366517 w 5137079"/>
              <a:gd name="connsiteY82" fmla="*/ 2212664 h 2880484"/>
              <a:gd name="connsiteX83" fmla="*/ 4387066 w 5137079"/>
              <a:gd name="connsiteY83" fmla="*/ 2438695 h 2880484"/>
              <a:gd name="connsiteX84" fmla="*/ 4397340 w 5137079"/>
              <a:gd name="connsiteY84" fmla="*/ 2469518 h 2880484"/>
              <a:gd name="connsiteX85" fmla="*/ 4428162 w 5137079"/>
              <a:gd name="connsiteY85" fmla="*/ 2603082 h 2880484"/>
              <a:gd name="connsiteX86" fmla="*/ 4438436 w 5137079"/>
              <a:gd name="connsiteY86" fmla="*/ 2726371 h 2880484"/>
              <a:gd name="connsiteX87" fmla="*/ 4448711 w 5137079"/>
              <a:gd name="connsiteY87" fmla="*/ 2757194 h 2880484"/>
              <a:gd name="connsiteX88" fmla="*/ 4479533 w 5137079"/>
              <a:gd name="connsiteY88" fmla="*/ 2777742 h 2880484"/>
              <a:gd name="connsiteX89" fmla="*/ 4541178 w 5137079"/>
              <a:gd name="connsiteY89" fmla="*/ 2798291 h 2880484"/>
              <a:gd name="connsiteX90" fmla="*/ 4572000 w 5137079"/>
              <a:gd name="connsiteY90" fmla="*/ 2808565 h 2880484"/>
              <a:gd name="connsiteX91" fmla="*/ 4654194 w 5137079"/>
              <a:gd name="connsiteY91" fmla="*/ 2818839 h 2880484"/>
              <a:gd name="connsiteX92" fmla="*/ 4685016 w 5137079"/>
              <a:gd name="connsiteY92" fmla="*/ 2829113 h 2880484"/>
              <a:gd name="connsiteX93" fmla="*/ 5024063 w 5137079"/>
              <a:gd name="connsiteY93" fmla="*/ 2849661 h 2880484"/>
              <a:gd name="connsiteX94" fmla="*/ 5054886 w 5137079"/>
              <a:gd name="connsiteY94" fmla="*/ 2859935 h 2880484"/>
              <a:gd name="connsiteX95" fmla="*/ 5137079 w 5137079"/>
              <a:gd name="connsiteY95" fmla="*/ 2880484 h 288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137079" h="2880484">
                <a:moveTo>
                  <a:pt x="0" y="2346228"/>
                </a:moveTo>
                <a:cubicBezTo>
                  <a:pt x="30823" y="2349653"/>
                  <a:pt x="62058" y="2350420"/>
                  <a:pt x="92468" y="2356502"/>
                </a:cubicBezTo>
                <a:cubicBezTo>
                  <a:pt x="113707" y="2360750"/>
                  <a:pt x="133100" y="2371797"/>
                  <a:pt x="154113" y="2377050"/>
                </a:cubicBezTo>
                <a:cubicBezTo>
                  <a:pt x="167812" y="2380475"/>
                  <a:pt x="181684" y="2383266"/>
                  <a:pt x="195209" y="2387324"/>
                </a:cubicBezTo>
                <a:cubicBezTo>
                  <a:pt x="215955" y="2393548"/>
                  <a:pt x="235615" y="2403625"/>
                  <a:pt x="256854" y="2407873"/>
                </a:cubicBezTo>
                <a:cubicBezTo>
                  <a:pt x="287264" y="2413955"/>
                  <a:pt x="318499" y="2414722"/>
                  <a:pt x="349322" y="2418147"/>
                </a:cubicBezTo>
                <a:cubicBezTo>
                  <a:pt x="412620" y="2439246"/>
                  <a:pt x="348174" y="2419806"/>
                  <a:pt x="452063" y="2438695"/>
                </a:cubicBezTo>
                <a:cubicBezTo>
                  <a:pt x="465956" y="2441221"/>
                  <a:pt x="479126" y="2447410"/>
                  <a:pt x="493160" y="2448969"/>
                </a:cubicBezTo>
                <a:cubicBezTo>
                  <a:pt x="540934" y="2454277"/>
                  <a:pt x="589052" y="2455818"/>
                  <a:pt x="636998" y="2459243"/>
                </a:cubicBezTo>
                <a:cubicBezTo>
                  <a:pt x="664396" y="2466093"/>
                  <a:pt x="691334" y="2475149"/>
                  <a:pt x="719191" y="2479792"/>
                </a:cubicBezTo>
                <a:lnTo>
                  <a:pt x="780836" y="2490066"/>
                </a:lnTo>
                <a:cubicBezTo>
                  <a:pt x="804771" y="2493748"/>
                  <a:pt x="829010" y="2495591"/>
                  <a:pt x="852756" y="2500340"/>
                </a:cubicBezTo>
                <a:cubicBezTo>
                  <a:pt x="880448" y="2505878"/>
                  <a:pt x="908157" y="2511957"/>
                  <a:pt x="934949" y="2520888"/>
                </a:cubicBezTo>
                <a:cubicBezTo>
                  <a:pt x="986172" y="2537963"/>
                  <a:pt x="991108" y="2541359"/>
                  <a:pt x="1037690" y="2551711"/>
                </a:cubicBezTo>
                <a:cubicBezTo>
                  <a:pt x="1054737" y="2555499"/>
                  <a:pt x="1071650" y="2560646"/>
                  <a:pt x="1089061" y="2561985"/>
                </a:cubicBezTo>
                <a:cubicBezTo>
                  <a:pt x="1160849" y="2567507"/>
                  <a:pt x="1232899" y="2568834"/>
                  <a:pt x="1304818" y="2572259"/>
                </a:cubicBezTo>
                <a:cubicBezTo>
                  <a:pt x="1369888" y="2568834"/>
                  <a:pt x="1435075" y="2567181"/>
                  <a:pt x="1500027" y="2561985"/>
                </a:cubicBezTo>
                <a:cubicBezTo>
                  <a:pt x="1520792" y="2560324"/>
                  <a:pt x="1541082" y="2554879"/>
                  <a:pt x="1561672" y="2551711"/>
                </a:cubicBezTo>
                <a:cubicBezTo>
                  <a:pt x="1585607" y="2548029"/>
                  <a:pt x="1609587" y="2544638"/>
                  <a:pt x="1633591" y="2541437"/>
                </a:cubicBezTo>
                <a:cubicBezTo>
                  <a:pt x="1667113" y="2536967"/>
                  <a:pt x="1752214" y="2527341"/>
                  <a:pt x="1787704" y="2520888"/>
                </a:cubicBezTo>
                <a:cubicBezTo>
                  <a:pt x="1801597" y="2518362"/>
                  <a:pt x="1815101" y="2514039"/>
                  <a:pt x="1828800" y="2510614"/>
                </a:cubicBezTo>
                <a:cubicBezTo>
                  <a:pt x="1839074" y="2503765"/>
                  <a:pt x="1850330" y="2498197"/>
                  <a:pt x="1859623" y="2490066"/>
                </a:cubicBezTo>
                <a:cubicBezTo>
                  <a:pt x="1877848" y="2474119"/>
                  <a:pt x="1910994" y="2438695"/>
                  <a:pt x="1910994" y="2438695"/>
                </a:cubicBezTo>
                <a:cubicBezTo>
                  <a:pt x="1917843" y="2418147"/>
                  <a:pt x="1919527" y="2395072"/>
                  <a:pt x="1931542" y="2377050"/>
                </a:cubicBezTo>
                <a:cubicBezTo>
                  <a:pt x="1960586" y="2333484"/>
                  <a:pt x="1946568" y="2357272"/>
                  <a:pt x="1972639" y="2305131"/>
                </a:cubicBezTo>
                <a:cubicBezTo>
                  <a:pt x="1979702" y="2269817"/>
                  <a:pt x="1983513" y="2246522"/>
                  <a:pt x="1993187" y="2212664"/>
                </a:cubicBezTo>
                <a:cubicBezTo>
                  <a:pt x="1996162" y="2202251"/>
                  <a:pt x="2000611" y="2192289"/>
                  <a:pt x="2003461" y="2181841"/>
                </a:cubicBezTo>
                <a:cubicBezTo>
                  <a:pt x="2010892" y="2154595"/>
                  <a:pt x="2017159" y="2127046"/>
                  <a:pt x="2024009" y="2099648"/>
                </a:cubicBezTo>
                <a:lnTo>
                  <a:pt x="2034284" y="2058551"/>
                </a:lnTo>
                <a:lnTo>
                  <a:pt x="2044558" y="2017455"/>
                </a:lnTo>
                <a:cubicBezTo>
                  <a:pt x="2051862" y="1944417"/>
                  <a:pt x="2053750" y="1910932"/>
                  <a:pt x="2065106" y="1842794"/>
                </a:cubicBezTo>
                <a:cubicBezTo>
                  <a:pt x="2067977" y="1825569"/>
                  <a:pt x="2072256" y="1808604"/>
                  <a:pt x="2075380" y="1791423"/>
                </a:cubicBezTo>
                <a:cubicBezTo>
                  <a:pt x="2079106" y="1770927"/>
                  <a:pt x="2081135" y="1750114"/>
                  <a:pt x="2085654" y="1729778"/>
                </a:cubicBezTo>
                <a:cubicBezTo>
                  <a:pt x="2088003" y="1719206"/>
                  <a:pt x="2093302" y="1709462"/>
                  <a:pt x="2095929" y="1698956"/>
                </a:cubicBezTo>
                <a:cubicBezTo>
                  <a:pt x="2100164" y="1682015"/>
                  <a:pt x="2101968" y="1664526"/>
                  <a:pt x="2106203" y="1647585"/>
                </a:cubicBezTo>
                <a:cubicBezTo>
                  <a:pt x="2108830" y="1637078"/>
                  <a:pt x="2113850" y="1627269"/>
                  <a:pt x="2116477" y="1616762"/>
                </a:cubicBezTo>
                <a:cubicBezTo>
                  <a:pt x="2120712" y="1599821"/>
                  <a:pt x="2122963" y="1582439"/>
                  <a:pt x="2126751" y="1565392"/>
                </a:cubicBezTo>
                <a:cubicBezTo>
                  <a:pt x="2129814" y="1551608"/>
                  <a:pt x="2134704" y="1538223"/>
                  <a:pt x="2137025" y="1524295"/>
                </a:cubicBezTo>
                <a:cubicBezTo>
                  <a:pt x="2141564" y="1497060"/>
                  <a:pt x="2143394" y="1469435"/>
                  <a:pt x="2147299" y="1442102"/>
                </a:cubicBezTo>
                <a:cubicBezTo>
                  <a:pt x="2150245" y="1421480"/>
                  <a:pt x="2154148" y="1401005"/>
                  <a:pt x="2157573" y="1380457"/>
                </a:cubicBezTo>
                <a:cubicBezTo>
                  <a:pt x="2153210" y="1205947"/>
                  <a:pt x="2165526" y="1059080"/>
                  <a:pt x="2137025" y="897571"/>
                </a:cubicBezTo>
                <a:cubicBezTo>
                  <a:pt x="2120021" y="801216"/>
                  <a:pt x="2125763" y="822690"/>
                  <a:pt x="2106203" y="764007"/>
                </a:cubicBezTo>
                <a:cubicBezTo>
                  <a:pt x="2102778" y="740034"/>
                  <a:pt x="2100678" y="715834"/>
                  <a:pt x="2095929" y="692088"/>
                </a:cubicBezTo>
                <a:cubicBezTo>
                  <a:pt x="2093805" y="681468"/>
                  <a:pt x="2087591" y="671921"/>
                  <a:pt x="2085654" y="661266"/>
                </a:cubicBezTo>
                <a:cubicBezTo>
                  <a:pt x="2080715" y="634101"/>
                  <a:pt x="2078805" y="606471"/>
                  <a:pt x="2075380" y="579073"/>
                </a:cubicBezTo>
                <a:cubicBezTo>
                  <a:pt x="2078805" y="397563"/>
                  <a:pt x="2001997" y="195660"/>
                  <a:pt x="2085654" y="34542"/>
                </a:cubicBezTo>
                <a:cubicBezTo>
                  <a:pt x="2126716" y="-44541"/>
                  <a:pt x="2264147" y="35647"/>
                  <a:pt x="2352782" y="44816"/>
                </a:cubicBezTo>
                <a:cubicBezTo>
                  <a:pt x="2365065" y="46087"/>
                  <a:pt x="2372560" y="59843"/>
                  <a:pt x="2383605" y="65365"/>
                </a:cubicBezTo>
                <a:cubicBezTo>
                  <a:pt x="2393291" y="70208"/>
                  <a:pt x="2404741" y="70796"/>
                  <a:pt x="2414427" y="75639"/>
                </a:cubicBezTo>
                <a:cubicBezTo>
                  <a:pt x="2494094" y="115472"/>
                  <a:pt x="2398601" y="80637"/>
                  <a:pt x="2476072" y="106461"/>
                </a:cubicBezTo>
                <a:cubicBezTo>
                  <a:pt x="2492541" y="131163"/>
                  <a:pt x="2522235" y="180070"/>
                  <a:pt x="2547991" y="188655"/>
                </a:cubicBezTo>
                <a:lnTo>
                  <a:pt x="2578814" y="198929"/>
                </a:lnTo>
                <a:cubicBezTo>
                  <a:pt x="2589088" y="205778"/>
                  <a:pt x="2599994" y="211763"/>
                  <a:pt x="2609636" y="219477"/>
                </a:cubicBezTo>
                <a:cubicBezTo>
                  <a:pt x="2635126" y="239869"/>
                  <a:pt x="2626957" y="245981"/>
                  <a:pt x="2661007" y="260574"/>
                </a:cubicBezTo>
                <a:cubicBezTo>
                  <a:pt x="2673986" y="266136"/>
                  <a:pt x="2688405" y="267423"/>
                  <a:pt x="2702104" y="270848"/>
                </a:cubicBezTo>
                <a:cubicBezTo>
                  <a:pt x="2796956" y="334083"/>
                  <a:pt x="2680287" y="253393"/>
                  <a:pt x="2753475" y="311944"/>
                </a:cubicBezTo>
                <a:cubicBezTo>
                  <a:pt x="2763117" y="319658"/>
                  <a:pt x="2774811" y="324588"/>
                  <a:pt x="2784297" y="332493"/>
                </a:cubicBezTo>
                <a:cubicBezTo>
                  <a:pt x="2795459" y="341795"/>
                  <a:pt x="2803297" y="354870"/>
                  <a:pt x="2815120" y="363315"/>
                </a:cubicBezTo>
                <a:cubicBezTo>
                  <a:pt x="2827583" y="372217"/>
                  <a:pt x="2842918" y="376265"/>
                  <a:pt x="2856216" y="383864"/>
                </a:cubicBezTo>
                <a:cubicBezTo>
                  <a:pt x="2866937" y="389990"/>
                  <a:pt x="2876991" y="397235"/>
                  <a:pt x="2887039" y="404412"/>
                </a:cubicBezTo>
                <a:cubicBezTo>
                  <a:pt x="2900973" y="414365"/>
                  <a:pt x="2914107" y="425414"/>
                  <a:pt x="2928135" y="435234"/>
                </a:cubicBezTo>
                <a:cubicBezTo>
                  <a:pt x="2948367" y="449396"/>
                  <a:pt x="2972317" y="458869"/>
                  <a:pt x="2989780" y="476331"/>
                </a:cubicBezTo>
                <a:cubicBezTo>
                  <a:pt x="2996630" y="483180"/>
                  <a:pt x="3002023" y="491895"/>
                  <a:pt x="3010329" y="496879"/>
                </a:cubicBezTo>
                <a:cubicBezTo>
                  <a:pt x="3036595" y="512639"/>
                  <a:pt x="3068017" y="519597"/>
                  <a:pt x="3092522" y="537976"/>
                </a:cubicBezTo>
                <a:cubicBezTo>
                  <a:pt x="3134401" y="569386"/>
                  <a:pt x="3128561" y="568834"/>
                  <a:pt x="3174715" y="589347"/>
                </a:cubicBezTo>
                <a:cubicBezTo>
                  <a:pt x="3255769" y="625371"/>
                  <a:pt x="3213199" y="601534"/>
                  <a:pt x="3328827" y="630443"/>
                </a:cubicBezTo>
                <a:cubicBezTo>
                  <a:pt x="3342526" y="633868"/>
                  <a:pt x="3356117" y="637759"/>
                  <a:pt x="3369924" y="640718"/>
                </a:cubicBezTo>
                <a:cubicBezTo>
                  <a:pt x="3404074" y="648036"/>
                  <a:pt x="3439533" y="650222"/>
                  <a:pt x="3472666" y="661266"/>
                </a:cubicBezTo>
                <a:cubicBezTo>
                  <a:pt x="3560505" y="690545"/>
                  <a:pt x="3512818" y="679127"/>
                  <a:pt x="3616504" y="692088"/>
                </a:cubicBezTo>
                <a:cubicBezTo>
                  <a:pt x="3706522" y="714592"/>
                  <a:pt x="3647252" y="702358"/>
                  <a:pt x="3811713" y="712637"/>
                </a:cubicBezTo>
                <a:lnTo>
                  <a:pt x="3986373" y="722911"/>
                </a:lnTo>
                <a:lnTo>
                  <a:pt x="4048018" y="733185"/>
                </a:lnTo>
                <a:cubicBezTo>
                  <a:pt x="4071953" y="736867"/>
                  <a:pt x="4096743" y="736501"/>
                  <a:pt x="4119938" y="743459"/>
                </a:cubicBezTo>
                <a:cubicBezTo>
                  <a:pt x="4131765" y="747007"/>
                  <a:pt x="4139198" y="759671"/>
                  <a:pt x="4150760" y="764007"/>
                </a:cubicBezTo>
                <a:cubicBezTo>
                  <a:pt x="4167111" y="770139"/>
                  <a:pt x="4185007" y="770857"/>
                  <a:pt x="4202131" y="774282"/>
                </a:cubicBezTo>
                <a:cubicBezTo>
                  <a:pt x="4212405" y="781131"/>
                  <a:pt x="4221909" y="789308"/>
                  <a:pt x="4232953" y="794830"/>
                </a:cubicBezTo>
                <a:cubicBezTo>
                  <a:pt x="4242640" y="799673"/>
                  <a:pt x="4254373" y="799731"/>
                  <a:pt x="4263776" y="805104"/>
                </a:cubicBezTo>
                <a:cubicBezTo>
                  <a:pt x="4278500" y="813517"/>
                  <a:pt x="4312067" y="839783"/>
                  <a:pt x="4325421" y="856475"/>
                </a:cubicBezTo>
                <a:cubicBezTo>
                  <a:pt x="4333135" y="866117"/>
                  <a:pt x="4339120" y="877023"/>
                  <a:pt x="4345969" y="887297"/>
                </a:cubicBezTo>
                <a:cubicBezTo>
                  <a:pt x="4349394" y="897571"/>
                  <a:pt x="4356243" y="907290"/>
                  <a:pt x="4356243" y="918120"/>
                </a:cubicBezTo>
                <a:cubicBezTo>
                  <a:pt x="4356243" y="1347196"/>
                  <a:pt x="4370456" y="1243809"/>
                  <a:pt x="4335695" y="1452376"/>
                </a:cubicBezTo>
                <a:cubicBezTo>
                  <a:pt x="4339120" y="1603064"/>
                  <a:pt x="4341538" y="1753778"/>
                  <a:pt x="4345969" y="1904439"/>
                </a:cubicBezTo>
                <a:cubicBezTo>
                  <a:pt x="4353131" y="2147958"/>
                  <a:pt x="4343727" y="2075919"/>
                  <a:pt x="4366517" y="2212664"/>
                </a:cubicBezTo>
                <a:cubicBezTo>
                  <a:pt x="4370446" y="2267671"/>
                  <a:pt x="4375603" y="2375650"/>
                  <a:pt x="4387066" y="2438695"/>
                </a:cubicBezTo>
                <a:cubicBezTo>
                  <a:pt x="4389003" y="2449350"/>
                  <a:pt x="4394905" y="2458965"/>
                  <a:pt x="4397340" y="2469518"/>
                </a:cubicBezTo>
                <a:cubicBezTo>
                  <a:pt x="4431348" y="2616888"/>
                  <a:pt x="4403329" y="2528580"/>
                  <a:pt x="4428162" y="2603082"/>
                </a:cubicBezTo>
                <a:cubicBezTo>
                  <a:pt x="4431587" y="2644178"/>
                  <a:pt x="4432986" y="2685494"/>
                  <a:pt x="4438436" y="2726371"/>
                </a:cubicBezTo>
                <a:cubicBezTo>
                  <a:pt x="4439867" y="2737106"/>
                  <a:pt x="4441945" y="2748737"/>
                  <a:pt x="4448711" y="2757194"/>
                </a:cubicBezTo>
                <a:cubicBezTo>
                  <a:pt x="4456425" y="2766836"/>
                  <a:pt x="4468249" y="2772727"/>
                  <a:pt x="4479533" y="2777742"/>
                </a:cubicBezTo>
                <a:cubicBezTo>
                  <a:pt x="4499326" y="2786539"/>
                  <a:pt x="4520630" y="2791441"/>
                  <a:pt x="4541178" y="2798291"/>
                </a:cubicBezTo>
                <a:cubicBezTo>
                  <a:pt x="4551452" y="2801716"/>
                  <a:pt x="4561254" y="2807222"/>
                  <a:pt x="4572000" y="2808565"/>
                </a:cubicBezTo>
                <a:lnTo>
                  <a:pt x="4654194" y="2818839"/>
                </a:lnTo>
                <a:cubicBezTo>
                  <a:pt x="4664468" y="2822264"/>
                  <a:pt x="4674510" y="2826486"/>
                  <a:pt x="4685016" y="2829113"/>
                </a:cubicBezTo>
                <a:cubicBezTo>
                  <a:pt x="4796535" y="2856992"/>
                  <a:pt x="4905437" y="2845424"/>
                  <a:pt x="5024063" y="2849661"/>
                </a:cubicBezTo>
                <a:cubicBezTo>
                  <a:pt x="5034337" y="2853086"/>
                  <a:pt x="5044438" y="2857085"/>
                  <a:pt x="5054886" y="2859935"/>
                </a:cubicBezTo>
                <a:cubicBezTo>
                  <a:pt x="5082132" y="2867366"/>
                  <a:pt x="5137079" y="2880484"/>
                  <a:pt x="5137079" y="2880484"/>
                </a:cubicBezTo>
              </a:path>
            </a:pathLst>
          </a:custGeom>
          <a:noFill/>
          <a:ln w="381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자유형 18"/>
          <p:cNvSpPr/>
          <p:nvPr/>
        </p:nvSpPr>
        <p:spPr>
          <a:xfrm>
            <a:off x="8883721" y="1109610"/>
            <a:ext cx="3308279" cy="5476126"/>
          </a:xfrm>
          <a:custGeom>
            <a:avLst/>
            <a:gdLst>
              <a:gd name="connsiteX0" fmla="*/ 0 w 3308279"/>
              <a:gd name="connsiteY0" fmla="*/ 1171254 h 5280917"/>
              <a:gd name="connsiteX1" fmla="*/ 20549 w 3308279"/>
              <a:gd name="connsiteY1" fmla="*/ 1284270 h 5280917"/>
              <a:gd name="connsiteX2" fmla="*/ 41097 w 3308279"/>
              <a:gd name="connsiteY2" fmla="*/ 1387011 h 5280917"/>
              <a:gd name="connsiteX3" fmla="*/ 61645 w 3308279"/>
              <a:gd name="connsiteY3" fmla="*/ 1520575 h 5280917"/>
              <a:gd name="connsiteX4" fmla="*/ 71919 w 3308279"/>
              <a:gd name="connsiteY4" fmla="*/ 1582220 h 5280917"/>
              <a:gd name="connsiteX5" fmla="*/ 82194 w 3308279"/>
              <a:gd name="connsiteY5" fmla="*/ 1613043 h 5280917"/>
              <a:gd name="connsiteX6" fmla="*/ 113016 w 3308279"/>
              <a:gd name="connsiteY6" fmla="*/ 1767155 h 5280917"/>
              <a:gd name="connsiteX7" fmla="*/ 123290 w 3308279"/>
              <a:gd name="connsiteY7" fmla="*/ 2208944 h 5280917"/>
              <a:gd name="connsiteX8" fmla="*/ 154113 w 3308279"/>
              <a:gd name="connsiteY8" fmla="*/ 2239766 h 5280917"/>
              <a:gd name="connsiteX9" fmla="*/ 215758 w 3308279"/>
              <a:gd name="connsiteY9" fmla="*/ 2280863 h 5280917"/>
              <a:gd name="connsiteX10" fmla="*/ 246580 w 3308279"/>
              <a:gd name="connsiteY10" fmla="*/ 2301411 h 5280917"/>
              <a:gd name="connsiteX11" fmla="*/ 277403 w 3308279"/>
              <a:gd name="connsiteY11" fmla="*/ 2311685 h 5280917"/>
              <a:gd name="connsiteX12" fmla="*/ 308225 w 3308279"/>
              <a:gd name="connsiteY12" fmla="*/ 2332234 h 5280917"/>
              <a:gd name="connsiteX13" fmla="*/ 359596 w 3308279"/>
              <a:gd name="connsiteY13" fmla="*/ 2383604 h 5280917"/>
              <a:gd name="connsiteX14" fmla="*/ 380144 w 3308279"/>
              <a:gd name="connsiteY14" fmla="*/ 2445249 h 5280917"/>
              <a:gd name="connsiteX15" fmla="*/ 390418 w 3308279"/>
              <a:gd name="connsiteY15" fmla="*/ 2476072 h 5280917"/>
              <a:gd name="connsiteX16" fmla="*/ 400692 w 3308279"/>
              <a:gd name="connsiteY16" fmla="*/ 2527443 h 5280917"/>
              <a:gd name="connsiteX17" fmla="*/ 390418 w 3308279"/>
              <a:gd name="connsiteY17" fmla="*/ 2753474 h 5280917"/>
              <a:gd name="connsiteX18" fmla="*/ 369870 w 3308279"/>
              <a:gd name="connsiteY18" fmla="*/ 2897312 h 5280917"/>
              <a:gd name="connsiteX19" fmla="*/ 359596 w 3308279"/>
              <a:gd name="connsiteY19" fmla="*/ 3041151 h 5280917"/>
              <a:gd name="connsiteX20" fmla="*/ 380144 w 3308279"/>
              <a:gd name="connsiteY20" fmla="*/ 3421294 h 5280917"/>
              <a:gd name="connsiteX21" fmla="*/ 400692 w 3308279"/>
              <a:gd name="connsiteY21" fmla="*/ 3914454 h 5280917"/>
              <a:gd name="connsiteX22" fmla="*/ 410967 w 3308279"/>
              <a:gd name="connsiteY22" fmla="*/ 3955551 h 5280917"/>
              <a:gd name="connsiteX23" fmla="*/ 421241 w 3308279"/>
              <a:gd name="connsiteY23" fmla="*/ 4006921 h 5280917"/>
              <a:gd name="connsiteX24" fmla="*/ 441789 w 3308279"/>
              <a:gd name="connsiteY24" fmla="*/ 4068566 h 5280917"/>
              <a:gd name="connsiteX25" fmla="*/ 452063 w 3308279"/>
              <a:gd name="connsiteY25" fmla="*/ 4099389 h 5280917"/>
              <a:gd name="connsiteX26" fmla="*/ 472612 w 3308279"/>
              <a:gd name="connsiteY26" fmla="*/ 4161034 h 5280917"/>
              <a:gd name="connsiteX27" fmla="*/ 482886 w 3308279"/>
              <a:gd name="connsiteY27" fmla="*/ 4191856 h 5280917"/>
              <a:gd name="connsiteX28" fmla="*/ 503434 w 3308279"/>
              <a:gd name="connsiteY28" fmla="*/ 4315146 h 5280917"/>
              <a:gd name="connsiteX29" fmla="*/ 513708 w 3308279"/>
              <a:gd name="connsiteY29" fmla="*/ 4356243 h 5280917"/>
              <a:gd name="connsiteX30" fmla="*/ 523982 w 3308279"/>
              <a:gd name="connsiteY30" fmla="*/ 4407613 h 5280917"/>
              <a:gd name="connsiteX31" fmla="*/ 544531 w 3308279"/>
              <a:gd name="connsiteY31" fmla="*/ 4438436 h 5280917"/>
              <a:gd name="connsiteX32" fmla="*/ 554805 w 3308279"/>
              <a:gd name="connsiteY32" fmla="*/ 4469258 h 5280917"/>
              <a:gd name="connsiteX33" fmla="*/ 575353 w 3308279"/>
              <a:gd name="connsiteY33" fmla="*/ 4500081 h 5280917"/>
              <a:gd name="connsiteX34" fmla="*/ 585627 w 3308279"/>
              <a:gd name="connsiteY34" fmla="*/ 4541178 h 5280917"/>
              <a:gd name="connsiteX35" fmla="*/ 595901 w 3308279"/>
              <a:gd name="connsiteY35" fmla="*/ 4931595 h 5280917"/>
              <a:gd name="connsiteX36" fmla="*/ 606176 w 3308279"/>
              <a:gd name="connsiteY36" fmla="*/ 4962418 h 5280917"/>
              <a:gd name="connsiteX37" fmla="*/ 626724 w 3308279"/>
              <a:gd name="connsiteY37" fmla="*/ 4993240 h 5280917"/>
              <a:gd name="connsiteX38" fmla="*/ 657546 w 3308279"/>
              <a:gd name="connsiteY38" fmla="*/ 5065160 h 5280917"/>
              <a:gd name="connsiteX39" fmla="*/ 719191 w 3308279"/>
              <a:gd name="connsiteY39" fmla="*/ 5116530 h 5280917"/>
              <a:gd name="connsiteX40" fmla="*/ 750014 w 3308279"/>
              <a:gd name="connsiteY40" fmla="*/ 5126804 h 5280917"/>
              <a:gd name="connsiteX41" fmla="*/ 780836 w 3308279"/>
              <a:gd name="connsiteY41" fmla="*/ 5147353 h 5280917"/>
              <a:gd name="connsiteX42" fmla="*/ 821933 w 3308279"/>
              <a:gd name="connsiteY42" fmla="*/ 5157627 h 5280917"/>
              <a:gd name="connsiteX43" fmla="*/ 914400 w 3308279"/>
              <a:gd name="connsiteY43" fmla="*/ 5188449 h 5280917"/>
              <a:gd name="connsiteX44" fmla="*/ 976045 w 3308279"/>
              <a:gd name="connsiteY44" fmla="*/ 5208998 h 5280917"/>
              <a:gd name="connsiteX45" fmla="*/ 1017142 w 3308279"/>
              <a:gd name="connsiteY45" fmla="*/ 5219272 h 5280917"/>
              <a:gd name="connsiteX46" fmla="*/ 1047964 w 3308279"/>
              <a:gd name="connsiteY46" fmla="*/ 5229546 h 5280917"/>
              <a:gd name="connsiteX47" fmla="*/ 1089061 w 3308279"/>
              <a:gd name="connsiteY47" fmla="*/ 5239820 h 5280917"/>
              <a:gd name="connsiteX48" fmla="*/ 1150706 w 3308279"/>
              <a:gd name="connsiteY48" fmla="*/ 5260369 h 5280917"/>
              <a:gd name="connsiteX49" fmla="*/ 1263722 w 3308279"/>
              <a:gd name="connsiteY49" fmla="*/ 5280917 h 5280917"/>
              <a:gd name="connsiteX50" fmla="*/ 1541124 w 3308279"/>
              <a:gd name="connsiteY50" fmla="*/ 5270643 h 5280917"/>
              <a:gd name="connsiteX51" fmla="*/ 1571946 w 3308279"/>
              <a:gd name="connsiteY51" fmla="*/ 5260369 h 5280917"/>
              <a:gd name="connsiteX52" fmla="*/ 1695236 w 3308279"/>
              <a:gd name="connsiteY52" fmla="*/ 5239820 h 5280917"/>
              <a:gd name="connsiteX53" fmla="*/ 1726059 w 3308279"/>
              <a:gd name="connsiteY53" fmla="*/ 5229546 h 5280917"/>
              <a:gd name="connsiteX54" fmla="*/ 1808252 w 3308279"/>
              <a:gd name="connsiteY54" fmla="*/ 5219272 h 5280917"/>
              <a:gd name="connsiteX55" fmla="*/ 1890445 w 3308279"/>
              <a:gd name="connsiteY55" fmla="*/ 5198724 h 5280917"/>
              <a:gd name="connsiteX56" fmla="*/ 2095928 w 3308279"/>
              <a:gd name="connsiteY56" fmla="*/ 5208998 h 5280917"/>
              <a:gd name="connsiteX57" fmla="*/ 2147299 w 3308279"/>
              <a:gd name="connsiteY57" fmla="*/ 5219272 h 5280917"/>
              <a:gd name="connsiteX58" fmla="*/ 2506895 w 3308279"/>
              <a:gd name="connsiteY58" fmla="*/ 5229546 h 5280917"/>
              <a:gd name="connsiteX59" fmla="*/ 2681555 w 3308279"/>
              <a:gd name="connsiteY59" fmla="*/ 5219272 h 5280917"/>
              <a:gd name="connsiteX60" fmla="*/ 2712378 w 3308279"/>
              <a:gd name="connsiteY60" fmla="*/ 5208998 h 5280917"/>
              <a:gd name="connsiteX61" fmla="*/ 2784297 w 3308279"/>
              <a:gd name="connsiteY61" fmla="*/ 5188449 h 5280917"/>
              <a:gd name="connsiteX62" fmla="*/ 2815119 w 3308279"/>
              <a:gd name="connsiteY62" fmla="*/ 5157627 h 5280917"/>
              <a:gd name="connsiteX63" fmla="*/ 2845942 w 3308279"/>
              <a:gd name="connsiteY63" fmla="*/ 5137079 h 5280917"/>
              <a:gd name="connsiteX64" fmla="*/ 2856216 w 3308279"/>
              <a:gd name="connsiteY64" fmla="*/ 5095982 h 5280917"/>
              <a:gd name="connsiteX65" fmla="*/ 2887038 w 3308279"/>
              <a:gd name="connsiteY65" fmla="*/ 5044611 h 5280917"/>
              <a:gd name="connsiteX66" fmla="*/ 2876764 w 3308279"/>
              <a:gd name="connsiteY66" fmla="*/ 4911047 h 5280917"/>
              <a:gd name="connsiteX67" fmla="*/ 2866490 w 3308279"/>
              <a:gd name="connsiteY67" fmla="*/ 4859676 h 5280917"/>
              <a:gd name="connsiteX68" fmla="*/ 2856216 w 3308279"/>
              <a:gd name="connsiteY68" fmla="*/ 4777483 h 5280917"/>
              <a:gd name="connsiteX69" fmla="*/ 2866490 w 3308279"/>
              <a:gd name="connsiteY69" fmla="*/ 4633645 h 5280917"/>
              <a:gd name="connsiteX70" fmla="*/ 2876764 w 3308279"/>
              <a:gd name="connsiteY70" fmla="*/ 4602822 h 5280917"/>
              <a:gd name="connsiteX71" fmla="*/ 2969232 w 3308279"/>
              <a:gd name="connsiteY71" fmla="*/ 4489807 h 5280917"/>
              <a:gd name="connsiteX72" fmla="*/ 2989780 w 3308279"/>
              <a:gd name="connsiteY72" fmla="*/ 4469258 h 5280917"/>
              <a:gd name="connsiteX73" fmla="*/ 3082247 w 3308279"/>
              <a:gd name="connsiteY73" fmla="*/ 4438436 h 5280917"/>
              <a:gd name="connsiteX74" fmla="*/ 3113070 w 3308279"/>
              <a:gd name="connsiteY74" fmla="*/ 4428162 h 5280917"/>
              <a:gd name="connsiteX75" fmla="*/ 3195263 w 3308279"/>
              <a:gd name="connsiteY75" fmla="*/ 4407613 h 5280917"/>
              <a:gd name="connsiteX76" fmla="*/ 3226086 w 3308279"/>
              <a:gd name="connsiteY76" fmla="*/ 4171308 h 5280917"/>
              <a:gd name="connsiteX77" fmla="*/ 3236360 w 3308279"/>
              <a:gd name="connsiteY77" fmla="*/ 4109663 h 5280917"/>
              <a:gd name="connsiteX78" fmla="*/ 3246634 w 3308279"/>
              <a:gd name="connsiteY78" fmla="*/ 4017195 h 5280917"/>
              <a:gd name="connsiteX79" fmla="*/ 3267182 w 3308279"/>
              <a:gd name="connsiteY79" fmla="*/ 3893906 h 5280917"/>
              <a:gd name="connsiteX80" fmla="*/ 3277456 w 3308279"/>
              <a:gd name="connsiteY80" fmla="*/ 3811712 h 5280917"/>
              <a:gd name="connsiteX81" fmla="*/ 3298005 w 3308279"/>
              <a:gd name="connsiteY81" fmla="*/ 3688422 h 5280917"/>
              <a:gd name="connsiteX82" fmla="*/ 3308279 w 3308279"/>
              <a:gd name="connsiteY82" fmla="*/ 3575407 h 5280917"/>
              <a:gd name="connsiteX83" fmla="*/ 3298005 w 3308279"/>
              <a:gd name="connsiteY83" fmla="*/ 2537717 h 5280917"/>
              <a:gd name="connsiteX84" fmla="*/ 3277456 w 3308279"/>
              <a:gd name="connsiteY84" fmla="*/ 2198670 h 5280917"/>
              <a:gd name="connsiteX85" fmla="*/ 3267182 w 3308279"/>
              <a:gd name="connsiteY85" fmla="*/ 2075380 h 5280917"/>
              <a:gd name="connsiteX86" fmla="*/ 3205537 w 3308279"/>
              <a:gd name="connsiteY86" fmla="*/ 2054831 h 5280917"/>
              <a:gd name="connsiteX87" fmla="*/ 3143892 w 3308279"/>
              <a:gd name="connsiteY87" fmla="*/ 2024009 h 5280917"/>
              <a:gd name="connsiteX88" fmla="*/ 3113070 w 3308279"/>
              <a:gd name="connsiteY88" fmla="*/ 2003461 h 5280917"/>
              <a:gd name="connsiteX89" fmla="*/ 3082247 w 3308279"/>
              <a:gd name="connsiteY89" fmla="*/ 1993186 h 5280917"/>
              <a:gd name="connsiteX90" fmla="*/ 3030877 w 3308279"/>
              <a:gd name="connsiteY90" fmla="*/ 1952090 h 5280917"/>
              <a:gd name="connsiteX91" fmla="*/ 2979506 w 3308279"/>
              <a:gd name="connsiteY91" fmla="*/ 1921267 h 5280917"/>
              <a:gd name="connsiteX92" fmla="*/ 2948683 w 3308279"/>
              <a:gd name="connsiteY92" fmla="*/ 1900719 h 5280917"/>
              <a:gd name="connsiteX93" fmla="*/ 2907587 w 3308279"/>
              <a:gd name="connsiteY93" fmla="*/ 1880171 h 5280917"/>
              <a:gd name="connsiteX94" fmla="*/ 2835668 w 3308279"/>
              <a:gd name="connsiteY94" fmla="*/ 1849348 h 5280917"/>
              <a:gd name="connsiteX95" fmla="*/ 2774023 w 3308279"/>
              <a:gd name="connsiteY95" fmla="*/ 1808252 h 5280917"/>
              <a:gd name="connsiteX96" fmla="*/ 2743200 w 3308279"/>
              <a:gd name="connsiteY96" fmla="*/ 1787703 h 5280917"/>
              <a:gd name="connsiteX97" fmla="*/ 2722652 w 3308279"/>
              <a:gd name="connsiteY97" fmla="*/ 1756881 h 5280917"/>
              <a:gd name="connsiteX98" fmla="*/ 2691830 w 3308279"/>
              <a:gd name="connsiteY98" fmla="*/ 1726058 h 5280917"/>
              <a:gd name="connsiteX99" fmla="*/ 2671281 w 3308279"/>
              <a:gd name="connsiteY99" fmla="*/ 1684962 h 5280917"/>
              <a:gd name="connsiteX100" fmla="*/ 2671281 w 3308279"/>
              <a:gd name="connsiteY100" fmla="*/ 945222 h 5280917"/>
              <a:gd name="connsiteX101" fmla="*/ 2681555 w 3308279"/>
              <a:gd name="connsiteY101" fmla="*/ 914400 h 5280917"/>
              <a:gd name="connsiteX102" fmla="*/ 2691830 w 3308279"/>
              <a:gd name="connsiteY102" fmla="*/ 852755 h 5280917"/>
              <a:gd name="connsiteX103" fmla="*/ 2681555 w 3308279"/>
              <a:gd name="connsiteY103" fmla="*/ 513708 h 5280917"/>
              <a:gd name="connsiteX104" fmla="*/ 2671281 w 3308279"/>
              <a:gd name="connsiteY104" fmla="*/ 472611 h 5280917"/>
              <a:gd name="connsiteX105" fmla="*/ 2630185 w 3308279"/>
              <a:gd name="connsiteY105" fmla="*/ 380144 h 5280917"/>
              <a:gd name="connsiteX106" fmla="*/ 2527443 w 3308279"/>
              <a:gd name="connsiteY106" fmla="*/ 349321 h 5280917"/>
              <a:gd name="connsiteX107" fmla="*/ 2496621 w 3308279"/>
              <a:gd name="connsiteY107" fmla="*/ 339047 h 5280917"/>
              <a:gd name="connsiteX108" fmla="*/ 2424701 w 3308279"/>
              <a:gd name="connsiteY108" fmla="*/ 328773 h 5280917"/>
              <a:gd name="connsiteX109" fmla="*/ 2414427 w 3308279"/>
              <a:gd name="connsiteY109" fmla="*/ 297951 h 5280917"/>
              <a:gd name="connsiteX110" fmla="*/ 2404153 w 3308279"/>
              <a:gd name="connsiteY110" fmla="*/ 0 h 52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3308279" h="5280917">
                <a:moveTo>
                  <a:pt x="0" y="1171254"/>
                </a:moveTo>
                <a:cubicBezTo>
                  <a:pt x="7438" y="1215882"/>
                  <a:pt x="10972" y="1241176"/>
                  <a:pt x="20549" y="1284270"/>
                </a:cubicBezTo>
                <a:cubicBezTo>
                  <a:pt x="33186" y="1341133"/>
                  <a:pt x="32470" y="1317992"/>
                  <a:pt x="41097" y="1387011"/>
                </a:cubicBezTo>
                <a:cubicBezTo>
                  <a:pt x="56989" y="1514151"/>
                  <a:pt x="39058" y="1452815"/>
                  <a:pt x="61645" y="1520575"/>
                </a:cubicBezTo>
                <a:cubicBezTo>
                  <a:pt x="65070" y="1541123"/>
                  <a:pt x="67400" y="1561884"/>
                  <a:pt x="71919" y="1582220"/>
                </a:cubicBezTo>
                <a:cubicBezTo>
                  <a:pt x="74268" y="1592792"/>
                  <a:pt x="80070" y="1602423"/>
                  <a:pt x="82194" y="1613043"/>
                </a:cubicBezTo>
                <a:cubicBezTo>
                  <a:pt x="115689" y="1780514"/>
                  <a:pt x="86664" y="1688100"/>
                  <a:pt x="113016" y="1767155"/>
                </a:cubicBezTo>
                <a:cubicBezTo>
                  <a:pt x="116441" y="1914418"/>
                  <a:pt x="110529" y="2062195"/>
                  <a:pt x="123290" y="2208944"/>
                </a:cubicBezTo>
                <a:cubicBezTo>
                  <a:pt x="124549" y="2223419"/>
                  <a:pt x="142644" y="2230846"/>
                  <a:pt x="154113" y="2239766"/>
                </a:cubicBezTo>
                <a:cubicBezTo>
                  <a:pt x="173607" y="2254928"/>
                  <a:pt x="195210" y="2267164"/>
                  <a:pt x="215758" y="2280863"/>
                </a:cubicBezTo>
                <a:cubicBezTo>
                  <a:pt x="226032" y="2287712"/>
                  <a:pt x="234866" y="2297506"/>
                  <a:pt x="246580" y="2301411"/>
                </a:cubicBezTo>
                <a:lnTo>
                  <a:pt x="277403" y="2311685"/>
                </a:lnTo>
                <a:cubicBezTo>
                  <a:pt x="287677" y="2318535"/>
                  <a:pt x="298932" y="2324103"/>
                  <a:pt x="308225" y="2332234"/>
                </a:cubicBezTo>
                <a:cubicBezTo>
                  <a:pt x="326450" y="2348181"/>
                  <a:pt x="359596" y="2383604"/>
                  <a:pt x="359596" y="2383604"/>
                </a:cubicBezTo>
                <a:lnTo>
                  <a:pt x="380144" y="2445249"/>
                </a:lnTo>
                <a:cubicBezTo>
                  <a:pt x="383569" y="2455523"/>
                  <a:pt x="388294" y="2465452"/>
                  <a:pt x="390418" y="2476072"/>
                </a:cubicBezTo>
                <a:lnTo>
                  <a:pt x="400692" y="2527443"/>
                </a:lnTo>
                <a:cubicBezTo>
                  <a:pt x="397267" y="2602787"/>
                  <a:pt x="395435" y="2678220"/>
                  <a:pt x="390418" y="2753474"/>
                </a:cubicBezTo>
                <a:cubicBezTo>
                  <a:pt x="387561" y="2796334"/>
                  <a:pt x="377138" y="2853704"/>
                  <a:pt x="369870" y="2897312"/>
                </a:cubicBezTo>
                <a:cubicBezTo>
                  <a:pt x="366445" y="2945258"/>
                  <a:pt x="359596" y="2993083"/>
                  <a:pt x="359596" y="3041151"/>
                </a:cubicBezTo>
                <a:cubicBezTo>
                  <a:pt x="359596" y="3152409"/>
                  <a:pt x="371789" y="3304329"/>
                  <a:pt x="380144" y="3421294"/>
                </a:cubicBezTo>
                <a:cubicBezTo>
                  <a:pt x="382918" y="3529463"/>
                  <a:pt x="377589" y="3764290"/>
                  <a:pt x="400692" y="3914454"/>
                </a:cubicBezTo>
                <a:cubicBezTo>
                  <a:pt x="402839" y="3928410"/>
                  <a:pt x="407904" y="3941767"/>
                  <a:pt x="410967" y="3955551"/>
                </a:cubicBezTo>
                <a:cubicBezTo>
                  <a:pt x="414755" y="3972598"/>
                  <a:pt x="416646" y="3990074"/>
                  <a:pt x="421241" y="4006921"/>
                </a:cubicBezTo>
                <a:cubicBezTo>
                  <a:pt x="426940" y="4027818"/>
                  <a:pt x="434940" y="4048018"/>
                  <a:pt x="441789" y="4068566"/>
                </a:cubicBezTo>
                <a:lnTo>
                  <a:pt x="452063" y="4099389"/>
                </a:lnTo>
                <a:lnTo>
                  <a:pt x="472612" y="4161034"/>
                </a:lnTo>
                <a:lnTo>
                  <a:pt x="482886" y="4191856"/>
                </a:lnTo>
                <a:cubicBezTo>
                  <a:pt x="489735" y="4232953"/>
                  <a:pt x="493329" y="4274726"/>
                  <a:pt x="503434" y="4315146"/>
                </a:cubicBezTo>
                <a:cubicBezTo>
                  <a:pt x="506859" y="4328845"/>
                  <a:pt x="510645" y="4342459"/>
                  <a:pt x="513708" y="4356243"/>
                </a:cubicBezTo>
                <a:cubicBezTo>
                  <a:pt x="517496" y="4373290"/>
                  <a:pt x="517850" y="4391262"/>
                  <a:pt x="523982" y="4407613"/>
                </a:cubicBezTo>
                <a:cubicBezTo>
                  <a:pt x="528318" y="4419175"/>
                  <a:pt x="537681" y="4428162"/>
                  <a:pt x="544531" y="4438436"/>
                </a:cubicBezTo>
                <a:cubicBezTo>
                  <a:pt x="547956" y="4448710"/>
                  <a:pt x="549962" y="4459572"/>
                  <a:pt x="554805" y="4469258"/>
                </a:cubicBezTo>
                <a:cubicBezTo>
                  <a:pt x="560327" y="4480303"/>
                  <a:pt x="570489" y="4488731"/>
                  <a:pt x="575353" y="4500081"/>
                </a:cubicBezTo>
                <a:cubicBezTo>
                  <a:pt x="580915" y="4513060"/>
                  <a:pt x="582202" y="4527479"/>
                  <a:pt x="585627" y="4541178"/>
                </a:cubicBezTo>
                <a:cubicBezTo>
                  <a:pt x="589052" y="4671317"/>
                  <a:pt x="589558" y="4801566"/>
                  <a:pt x="595901" y="4931595"/>
                </a:cubicBezTo>
                <a:cubicBezTo>
                  <a:pt x="596429" y="4942412"/>
                  <a:pt x="601333" y="4952731"/>
                  <a:pt x="606176" y="4962418"/>
                </a:cubicBezTo>
                <a:cubicBezTo>
                  <a:pt x="611698" y="4973462"/>
                  <a:pt x="619875" y="4982966"/>
                  <a:pt x="626724" y="4993240"/>
                </a:cubicBezTo>
                <a:cubicBezTo>
                  <a:pt x="635856" y="5020637"/>
                  <a:pt x="640619" y="5039770"/>
                  <a:pt x="657546" y="5065160"/>
                </a:cubicBezTo>
                <a:cubicBezTo>
                  <a:pt x="667303" y="5079796"/>
                  <a:pt x="710827" y="5111751"/>
                  <a:pt x="719191" y="5116530"/>
                </a:cubicBezTo>
                <a:cubicBezTo>
                  <a:pt x="728594" y="5121903"/>
                  <a:pt x="739740" y="5123379"/>
                  <a:pt x="750014" y="5126804"/>
                </a:cubicBezTo>
                <a:cubicBezTo>
                  <a:pt x="760288" y="5133654"/>
                  <a:pt x="769486" y="5142489"/>
                  <a:pt x="780836" y="5147353"/>
                </a:cubicBezTo>
                <a:cubicBezTo>
                  <a:pt x="793815" y="5152915"/>
                  <a:pt x="808408" y="5153570"/>
                  <a:pt x="821933" y="5157627"/>
                </a:cubicBezTo>
                <a:cubicBezTo>
                  <a:pt x="821935" y="5157627"/>
                  <a:pt x="898988" y="5183311"/>
                  <a:pt x="914400" y="5188449"/>
                </a:cubicBezTo>
                <a:cubicBezTo>
                  <a:pt x="914410" y="5188452"/>
                  <a:pt x="976034" y="5208995"/>
                  <a:pt x="976045" y="5208998"/>
                </a:cubicBezTo>
                <a:cubicBezTo>
                  <a:pt x="989744" y="5212423"/>
                  <a:pt x="1003565" y="5215393"/>
                  <a:pt x="1017142" y="5219272"/>
                </a:cubicBezTo>
                <a:cubicBezTo>
                  <a:pt x="1027555" y="5222247"/>
                  <a:pt x="1037551" y="5226571"/>
                  <a:pt x="1047964" y="5229546"/>
                </a:cubicBezTo>
                <a:cubicBezTo>
                  <a:pt x="1061541" y="5233425"/>
                  <a:pt x="1075536" y="5235762"/>
                  <a:pt x="1089061" y="5239820"/>
                </a:cubicBezTo>
                <a:cubicBezTo>
                  <a:pt x="1109807" y="5246044"/>
                  <a:pt x="1129467" y="5256121"/>
                  <a:pt x="1150706" y="5260369"/>
                </a:cubicBezTo>
                <a:cubicBezTo>
                  <a:pt x="1222504" y="5274728"/>
                  <a:pt x="1184852" y="5267772"/>
                  <a:pt x="1263722" y="5280917"/>
                </a:cubicBezTo>
                <a:cubicBezTo>
                  <a:pt x="1356189" y="5277492"/>
                  <a:pt x="1448798" y="5276798"/>
                  <a:pt x="1541124" y="5270643"/>
                </a:cubicBezTo>
                <a:cubicBezTo>
                  <a:pt x="1551930" y="5269923"/>
                  <a:pt x="1561327" y="5262493"/>
                  <a:pt x="1571946" y="5260369"/>
                </a:cubicBezTo>
                <a:cubicBezTo>
                  <a:pt x="1612800" y="5252198"/>
                  <a:pt x="1655710" y="5252995"/>
                  <a:pt x="1695236" y="5239820"/>
                </a:cubicBezTo>
                <a:cubicBezTo>
                  <a:pt x="1705510" y="5236395"/>
                  <a:pt x="1715404" y="5231483"/>
                  <a:pt x="1726059" y="5229546"/>
                </a:cubicBezTo>
                <a:cubicBezTo>
                  <a:pt x="1753225" y="5224607"/>
                  <a:pt x="1780962" y="5223470"/>
                  <a:pt x="1808252" y="5219272"/>
                </a:cubicBezTo>
                <a:cubicBezTo>
                  <a:pt x="1854303" y="5212187"/>
                  <a:pt x="1852942" y="5211225"/>
                  <a:pt x="1890445" y="5198724"/>
                </a:cubicBezTo>
                <a:cubicBezTo>
                  <a:pt x="1958939" y="5202149"/>
                  <a:pt x="2027567" y="5203529"/>
                  <a:pt x="2095928" y="5208998"/>
                </a:cubicBezTo>
                <a:cubicBezTo>
                  <a:pt x="2113335" y="5210391"/>
                  <a:pt x="2129858" y="5218400"/>
                  <a:pt x="2147299" y="5219272"/>
                </a:cubicBezTo>
                <a:cubicBezTo>
                  <a:pt x="2267064" y="5225260"/>
                  <a:pt x="2387030" y="5226121"/>
                  <a:pt x="2506895" y="5229546"/>
                </a:cubicBezTo>
                <a:cubicBezTo>
                  <a:pt x="2565115" y="5226121"/>
                  <a:pt x="2623524" y="5225075"/>
                  <a:pt x="2681555" y="5219272"/>
                </a:cubicBezTo>
                <a:cubicBezTo>
                  <a:pt x="2692331" y="5218194"/>
                  <a:pt x="2701965" y="5211973"/>
                  <a:pt x="2712378" y="5208998"/>
                </a:cubicBezTo>
                <a:cubicBezTo>
                  <a:pt x="2802658" y="5183204"/>
                  <a:pt x="2710413" y="5213078"/>
                  <a:pt x="2784297" y="5188449"/>
                </a:cubicBezTo>
                <a:cubicBezTo>
                  <a:pt x="2794571" y="5178175"/>
                  <a:pt x="2803957" y="5166929"/>
                  <a:pt x="2815119" y="5157627"/>
                </a:cubicBezTo>
                <a:cubicBezTo>
                  <a:pt x="2824605" y="5149722"/>
                  <a:pt x="2839092" y="5147353"/>
                  <a:pt x="2845942" y="5137079"/>
                </a:cubicBezTo>
                <a:cubicBezTo>
                  <a:pt x="2853775" y="5125330"/>
                  <a:pt x="2850481" y="5108886"/>
                  <a:pt x="2856216" y="5095982"/>
                </a:cubicBezTo>
                <a:cubicBezTo>
                  <a:pt x="2864326" y="5077734"/>
                  <a:pt x="2876764" y="5061735"/>
                  <a:pt x="2887038" y="5044611"/>
                </a:cubicBezTo>
                <a:cubicBezTo>
                  <a:pt x="2883613" y="5000090"/>
                  <a:pt x="2881695" y="4955427"/>
                  <a:pt x="2876764" y="4911047"/>
                </a:cubicBezTo>
                <a:cubicBezTo>
                  <a:pt x="2874836" y="4893691"/>
                  <a:pt x="2869145" y="4876936"/>
                  <a:pt x="2866490" y="4859676"/>
                </a:cubicBezTo>
                <a:cubicBezTo>
                  <a:pt x="2862292" y="4832386"/>
                  <a:pt x="2859641" y="4804881"/>
                  <a:pt x="2856216" y="4777483"/>
                </a:cubicBezTo>
                <a:cubicBezTo>
                  <a:pt x="2859641" y="4729537"/>
                  <a:pt x="2860874" y="4681384"/>
                  <a:pt x="2866490" y="4633645"/>
                </a:cubicBezTo>
                <a:cubicBezTo>
                  <a:pt x="2867755" y="4622889"/>
                  <a:pt x="2871504" y="4612289"/>
                  <a:pt x="2876764" y="4602822"/>
                </a:cubicBezTo>
                <a:cubicBezTo>
                  <a:pt x="2910844" y="4541478"/>
                  <a:pt x="2920451" y="4538588"/>
                  <a:pt x="2969232" y="4489807"/>
                </a:cubicBezTo>
                <a:cubicBezTo>
                  <a:pt x="2976081" y="4482957"/>
                  <a:pt x="2980590" y="4472321"/>
                  <a:pt x="2989780" y="4469258"/>
                </a:cubicBezTo>
                <a:lnTo>
                  <a:pt x="3082247" y="4438436"/>
                </a:lnTo>
                <a:cubicBezTo>
                  <a:pt x="3092521" y="4435011"/>
                  <a:pt x="3102563" y="4430789"/>
                  <a:pt x="3113070" y="4428162"/>
                </a:cubicBezTo>
                <a:lnTo>
                  <a:pt x="3195263" y="4407613"/>
                </a:lnTo>
                <a:cubicBezTo>
                  <a:pt x="3237030" y="4282318"/>
                  <a:pt x="3207069" y="4390002"/>
                  <a:pt x="3226086" y="4171308"/>
                </a:cubicBezTo>
                <a:cubicBezTo>
                  <a:pt x="3227891" y="4150555"/>
                  <a:pt x="3233607" y="4130312"/>
                  <a:pt x="3236360" y="4109663"/>
                </a:cubicBezTo>
                <a:cubicBezTo>
                  <a:pt x="3240459" y="4078923"/>
                  <a:pt x="3242248" y="4047896"/>
                  <a:pt x="3246634" y="4017195"/>
                </a:cubicBezTo>
                <a:cubicBezTo>
                  <a:pt x="3252526" y="3975951"/>
                  <a:pt x="3262014" y="3935247"/>
                  <a:pt x="3267182" y="3893906"/>
                </a:cubicBezTo>
                <a:cubicBezTo>
                  <a:pt x="3270607" y="3866508"/>
                  <a:pt x="3273257" y="3839002"/>
                  <a:pt x="3277456" y="3811712"/>
                </a:cubicBezTo>
                <a:cubicBezTo>
                  <a:pt x="3294146" y="3703233"/>
                  <a:pt x="3282953" y="3823896"/>
                  <a:pt x="3298005" y="3688422"/>
                </a:cubicBezTo>
                <a:cubicBezTo>
                  <a:pt x="3302182" y="3650826"/>
                  <a:pt x="3304854" y="3613079"/>
                  <a:pt x="3308279" y="3575407"/>
                </a:cubicBezTo>
                <a:cubicBezTo>
                  <a:pt x="3304854" y="3229510"/>
                  <a:pt x="3303583" y="2883586"/>
                  <a:pt x="3298005" y="2537717"/>
                </a:cubicBezTo>
                <a:cubicBezTo>
                  <a:pt x="3294421" y="2315531"/>
                  <a:pt x="3292004" y="2358688"/>
                  <a:pt x="3277456" y="2198670"/>
                </a:cubicBezTo>
                <a:cubicBezTo>
                  <a:pt x="3273722" y="2157600"/>
                  <a:pt x="3285625" y="2112265"/>
                  <a:pt x="3267182" y="2075380"/>
                </a:cubicBezTo>
                <a:cubicBezTo>
                  <a:pt x="3257495" y="2056007"/>
                  <a:pt x="3223559" y="2066846"/>
                  <a:pt x="3205537" y="2054831"/>
                </a:cubicBezTo>
                <a:cubicBezTo>
                  <a:pt x="3165704" y="2028276"/>
                  <a:pt x="3186429" y="2038188"/>
                  <a:pt x="3143892" y="2024009"/>
                </a:cubicBezTo>
                <a:cubicBezTo>
                  <a:pt x="3133618" y="2017160"/>
                  <a:pt x="3124114" y="2008983"/>
                  <a:pt x="3113070" y="2003461"/>
                </a:cubicBezTo>
                <a:cubicBezTo>
                  <a:pt x="3103383" y="1998618"/>
                  <a:pt x="3090704" y="1999952"/>
                  <a:pt x="3082247" y="1993186"/>
                </a:cubicBezTo>
                <a:cubicBezTo>
                  <a:pt x="3015859" y="1940076"/>
                  <a:pt x="3108348" y="1977914"/>
                  <a:pt x="3030877" y="1952090"/>
                </a:cubicBezTo>
                <a:cubicBezTo>
                  <a:pt x="2990741" y="1911956"/>
                  <a:pt x="3032854" y="1947942"/>
                  <a:pt x="2979506" y="1921267"/>
                </a:cubicBezTo>
                <a:cubicBezTo>
                  <a:pt x="2968462" y="1915745"/>
                  <a:pt x="2959404" y="1906845"/>
                  <a:pt x="2948683" y="1900719"/>
                </a:cubicBezTo>
                <a:cubicBezTo>
                  <a:pt x="2935385" y="1893120"/>
                  <a:pt x="2921530" y="1886509"/>
                  <a:pt x="2907587" y="1880171"/>
                </a:cubicBezTo>
                <a:cubicBezTo>
                  <a:pt x="2883843" y="1869378"/>
                  <a:pt x="2858632" y="1861713"/>
                  <a:pt x="2835668" y="1849348"/>
                </a:cubicBezTo>
                <a:cubicBezTo>
                  <a:pt x="2813924" y="1837640"/>
                  <a:pt x="2794571" y="1821951"/>
                  <a:pt x="2774023" y="1808252"/>
                </a:cubicBezTo>
                <a:lnTo>
                  <a:pt x="2743200" y="1787703"/>
                </a:lnTo>
                <a:cubicBezTo>
                  <a:pt x="2736351" y="1777429"/>
                  <a:pt x="2730557" y="1766367"/>
                  <a:pt x="2722652" y="1756881"/>
                </a:cubicBezTo>
                <a:cubicBezTo>
                  <a:pt x="2713350" y="1745719"/>
                  <a:pt x="2700275" y="1737881"/>
                  <a:pt x="2691830" y="1726058"/>
                </a:cubicBezTo>
                <a:cubicBezTo>
                  <a:pt x="2682928" y="1713595"/>
                  <a:pt x="2678131" y="1698661"/>
                  <a:pt x="2671281" y="1684962"/>
                </a:cubicBezTo>
                <a:cubicBezTo>
                  <a:pt x="2616644" y="1411772"/>
                  <a:pt x="2652319" y="1608913"/>
                  <a:pt x="2671281" y="945222"/>
                </a:cubicBezTo>
                <a:cubicBezTo>
                  <a:pt x="2671590" y="934397"/>
                  <a:pt x="2679206" y="924972"/>
                  <a:pt x="2681555" y="914400"/>
                </a:cubicBezTo>
                <a:cubicBezTo>
                  <a:pt x="2686074" y="894064"/>
                  <a:pt x="2688405" y="873303"/>
                  <a:pt x="2691830" y="852755"/>
                </a:cubicBezTo>
                <a:cubicBezTo>
                  <a:pt x="2688405" y="739739"/>
                  <a:pt x="2687658" y="626611"/>
                  <a:pt x="2681555" y="513708"/>
                </a:cubicBezTo>
                <a:cubicBezTo>
                  <a:pt x="2680793" y="499608"/>
                  <a:pt x="2675338" y="486136"/>
                  <a:pt x="2671281" y="472611"/>
                </a:cubicBezTo>
                <a:cubicBezTo>
                  <a:pt x="2665320" y="452741"/>
                  <a:pt x="2652206" y="398495"/>
                  <a:pt x="2630185" y="380144"/>
                </a:cubicBezTo>
                <a:cubicBezTo>
                  <a:pt x="2600319" y="355256"/>
                  <a:pt x="2563577" y="355343"/>
                  <a:pt x="2527443" y="349321"/>
                </a:cubicBezTo>
                <a:cubicBezTo>
                  <a:pt x="2517169" y="345896"/>
                  <a:pt x="2507240" y="341171"/>
                  <a:pt x="2496621" y="339047"/>
                </a:cubicBezTo>
                <a:cubicBezTo>
                  <a:pt x="2472875" y="334298"/>
                  <a:pt x="2446361" y="339603"/>
                  <a:pt x="2424701" y="328773"/>
                </a:cubicBezTo>
                <a:cubicBezTo>
                  <a:pt x="2415015" y="323930"/>
                  <a:pt x="2417852" y="308225"/>
                  <a:pt x="2414427" y="297951"/>
                </a:cubicBezTo>
                <a:cubicBezTo>
                  <a:pt x="2403440" y="34262"/>
                  <a:pt x="2404153" y="133636"/>
                  <a:pt x="2404153" y="0"/>
                </a:cubicBezTo>
              </a:path>
            </a:pathLst>
          </a:custGeom>
          <a:noFill/>
          <a:ln w="38100">
            <a:solidFill>
              <a:srgbClr val="00B050"/>
            </a:solidFill>
            <a:headEnd type="none" w="med" len="med"/>
            <a:tailEnd type="arrow"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 name="슬라이드 번호 개체 틀 8"/>
          <p:cNvSpPr>
            <a:spLocks noGrp="1"/>
          </p:cNvSpPr>
          <p:nvPr>
            <p:ph type="sldNum" sz="quarter" idx="12"/>
          </p:nvPr>
        </p:nvSpPr>
        <p:spPr/>
        <p:txBody>
          <a:bodyPr/>
          <a:lstStyle/>
          <a:p>
            <a:fld id="{7E143334-4AB7-49CA-B52F-E6E20F79A69B}" type="slidenum">
              <a:rPr lang="ko-KR" altLang="en-US" smtClean="0"/>
              <a:pPr/>
              <a:t>50</a:t>
            </a:fld>
            <a:endParaRPr lang="ko-KR" altLang="en-US"/>
          </a:p>
        </p:txBody>
      </p:sp>
      <p:pic>
        <p:nvPicPr>
          <p:cNvPr id="15" name="오디오 14">
            <a:hlinkClick r:id="" action="ppaction://media"/>
            <a:extLst>
              <a:ext uri="{FF2B5EF4-FFF2-40B4-BE49-F238E27FC236}">
                <a16:creationId xmlns:a16="http://schemas.microsoft.com/office/drawing/2014/main" id="{C558DC97-7819-914E-88B0-1560F65021C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689783444"/>
      </p:ext>
    </p:extLst>
  </p:cSld>
  <p:clrMapOvr>
    <a:masterClrMapping/>
  </p:clrMapOvr>
  <mc:AlternateContent xmlns:mc="http://schemas.openxmlformats.org/markup-compatibility/2006">
    <mc:Choice xmlns:p14="http://schemas.microsoft.com/office/powerpoint/2010/main" Requires="p14">
      <p:transition spd="slow" p14:dur="2000" advTm="20242"/>
    </mc:Choice>
    <mc:Fallback>
      <p:transition spd="slow" advTm="20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838200" y="365125"/>
            <a:ext cx="10515600" cy="1325563"/>
          </a:xfrm>
        </p:spPr>
        <p:txBody>
          <a:bodyPr/>
          <a:lstStyle/>
          <a:p>
            <a:r>
              <a:rPr lang="en-US" altLang="ko-KR" dirty="0"/>
              <a:t>Next Week (Week 10)</a:t>
            </a:r>
            <a:endParaRPr lang="ko-KR" altLang="en-US" dirty="0"/>
          </a:p>
        </p:txBody>
      </p:sp>
      <p:sp>
        <p:nvSpPr>
          <p:cNvPr id="3" name="내용 개체 틀 2"/>
          <p:cNvSpPr>
            <a:spLocks noGrp="1"/>
          </p:cNvSpPr>
          <p:nvPr>
            <p:ph idx="1"/>
          </p:nvPr>
        </p:nvSpPr>
        <p:spPr>
          <a:xfrm>
            <a:off x="838200" y="1825625"/>
            <a:ext cx="7323110" cy="4351338"/>
          </a:xfrm>
        </p:spPr>
        <p:txBody>
          <a:bodyPr>
            <a:normAutofit/>
          </a:bodyPr>
          <a:lstStyle/>
          <a:p>
            <a:r>
              <a:rPr lang="en-US" altLang="ko-KR" dirty="0"/>
              <a:t>Communication between hardware components</a:t>
            </a:r>
          </a:p>
          <a:p>
            <a:pPr lvl="1"/>
            <a:r>
              <a:rPr lang="en-US" altLang="ko-KR" dirty="0"/>
              <a:t>CPU – </a:t>
            </a:r>
            <a:r>
              <a:rPr lang="en-US" altLang="ko-KR" dirty="0">
                <a:solidFill>
                  <a:srgbClr val="FF0000"/>
                </a:solidFill>
              </a:rPr>
              <a:t>bus (interconnect) </a:t>
            </a:r>
            <a:r>
              <a:rPr lang="en-US" altLang="ko-KR" dirty="0"/>
              <a:t>– BRAM controller</a:t>
            </a:r>
          </a:p>
          <a:p>
            <a:pPr lvl="1"/>
            <a:r>
              <a:rPr lang="en-US" altLang="ko-KR" dirty="0"/>
              <a:t>BRAM controller – my hardware component</a:t>
            </a:r>
          </a:p>
          <a:p>
            <a:r>
              <a:rPr lang="en-US" altLang="ko-KR" dirty="0"/>
              <a:t>Bus interconnect</a:t>
            </a:r>
          </a:p>
          <a:p>
            <a:pPr lvl="1"/>
            <a:r>
              <a:rPr lang="en-US" altLang="ko-KR" dirty="0"/>
              <a:t>ARM AMBA3 AXI protocol</a:t>
            </a:r>
          </a:p>
          <a:p>
            <a:pPr lvl="1"/>
            <a:r>
              <a:rPr lang="en-US" altLang="ko-KR" dirty="0"/>
              <a:t>Split transaction</a:t>
            </a:r>
          </a:p>
          <a:p>
            <a:pPr lvl="2"/>
            <a:r>
              <a:rPr lang="en-US" altLang="ko-KR" dirty="0"/>
              <a:t>Multiple read/write channels per port</a:t>
            </a:r>
          </a:p>
          <a:p>
            <a:pPr lvl="2"/>
            <a:r>
              <a:rPr lang="en-US" altLang="ko-KR" dirty="0"/>
              <a:t>Crossbar interconnect</a:t>
            </a:r>
          </a:p>
          <a:p>
            <a:pPr lvl="1"/>
            <a:r>
              <a:rPr lang="en-US" altLang="ko-KR" dirty="0"/>
              <a:t>Out of order transaction</a:t>
            </a:r>
          </a:p>
          <a:p>
            <a:pPr lvl="2"/>
            <a:r>
              <a:rPr lang="en-US" altLang="ko-KR" dirty="0"/>
              <a:t>Deadlock problem and solution</a:t>
            </a:r>
          </a:p>
          <a:p>
            <a:endParaRPr lang="ko-KR" altLang="en-US" dirty="0"/>
          </a:p>
        </p:txBody>
      </p:sp>
      <p:grpSp>
        <p:nvGrpSpPr>
          <p:cNvPr id="4" name="그룹 3"/>
          <p:cNvGrpSpPr/>
          <p:nvPr/>
        </p:nvGrpSpPr>
        <p:grpSpPr>
          <a:xfrm>
            <a:off x="8127339" y="3773531"/>
            <a:ext cx="3333489" cy="2808892"/>
            <a:chOff x="5084561" y="2026319"/>
            <a:chExt cx="5573157" cy="4392189"/>
          </a:xfrm>
        </p:grpSpPr>
        <p:sp>
          <p:nvSpPr>
            <p:cNvPr id="5" name="직사각형 4"/>
            <p:cNvSpPr/>
            <p:nvPr/>
          </p:nvSpPr>
          <p:spPr>
            <a:xfrm>
              <a:off x="5084561" y="2026319"/>
              <a:ext cx="5573157" cy="4392189"/>
            </a:xfrm>
            <a:prstGeom prst="rect">
              <a:avLst/>
            </a:prstGeom>
            <a:solidFill>
              <a:schemeClr val="bg1">
                <a:lumMod val="8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fontAlgn="base">
                <a:spcBef>
                  <a:spcPct val="0"/>
                </a:spcBef>
                <a:spcAft>
                  <a:spcPct val="0"/>
                </a:spcAft>
              </a:pPr>
              <a:r>
                <a:rPr kumimoji="1" lang="en-US" altLang="ko-KR" sz="1200" b="1" dirty="0">
                  <a:solidFill>
                    <a:prstClr val="black"/>
                  </a:solidFill>
                  <a:latin typeface="+mj-lt"/>
                </a:rPr>
                <a:t>Xilinx </a:t>
              </a:r>
              <a:r>
                <a:rPr kumimoji="1" lang="en-US" altLang="ko-KR" sz="1200" b="1" dirty="0" err="1">
                  <a:solidFill>
                    <a:prstClr val="black"/>
                  </a:solidFill>
                  <a:latin typeface="+mj-lt"/>
                </a:rPr>
                <a:t>Zynq</a:t>
              </a:r>
              <a:r>
                <a:rPr kumimoji="1" lang="en-US" altLang="ko-KR" sz="1200" b="1" dirty="0">
                  <a:solidFill>
                    <a:prstClr val="black"/>
                  </a:solidFill>
                  <a:latin typeface="+mj-lt"/>
                </a:rPr>
                <a:t> (XC7Z020)</a:t>
              </a:r>
            </a:p>
          </p:txBody>
        </p:sp>
        <p:sp>
          <p:nvSpPr>
            <p:cNvPr id="6" name="직사각형 5"/>
            <p:cNvSpPr/>
            <p:nvPr/>
          </p:nvSpPr>
          <p:spPr>
            <a:xfrm>
              <a:off x="5318962" y="2670822"/>
              <a:ext cx="2194548" cy="2376639"/>
            </a:xfrm>
            <a:prstGeom prst="rect">
              <a:avLst/>
            </a:prstGeom>
            <a:ln w="28575"/>
          </p:spPr>
          <p:style>
            <a:lnRef idx="2">
              <a:schemeClr val="dk1"/>
            </a:lnRef>
            <a:fillRef idx="1">
              <a:schemeClr val="lt1"/>
            </a:fillRef>
            <a:effectRef idx="0">
              <a:schemeClr val="dk1"/>
            </a:effectRef>
            <a:fontRef idx="minor">
              <a:schemeClr val="dk1"/>
            </a:fontRef>
          </p:style>
          <p:txBody>
            <a:bodyPr rtlCol="0" anchor="t"/>
            <a:lstStyle/>
            <a:p>
              <a:pPr algn="ctr" fontAlgn="base">
                <a:spcBef>
                  <a:spcPct val="0"/>
                </a:spcBef>
                <a:spcAft>
                  <a:spcPct val="0"/>
                </a:spcAft>
              </a:pPr>
              <a:r>
                <a:rPr kumimoji="1" lang="en-US" altLang="ko-KR" sz="1200" b="1" dirty="0">
                  <a:solidFill>
                    <a:schemeClr val="tx1"/>
                  </a:solidFill>
                  <a:latin typeface="+mj-lt"/>
                </a:rPr>
                <a:t>P</a:t>
              </a:r>
              <a:r>
                <a:rPr kumimoji="1" lang="en-US" altLang="ko-KR" sz="1100" b="1" dirty="0">
                  <a:solidFill>
                    <a:schemeClr val="tx1"/>
                  </a:solidFill>
                  <a:latin typeface="+mj-lt"/>
                </a:rPr>
                <a:t>rocessing</a:t>
              </a:r>
              <a:r>
                <a:rPr kumimoji="1" lang="en-US" altLang="ko-KR" sz="1200" b="1" dirty="0">
                  <a:solidFill>
                    <a:schemeClr val="tx1"/>
                  </a:solidFill>
                  <a:latin typeface="+mj-lt"/>
                </a:rPr>
                <a:t> S</a:t>
              </a:r>
              <a:r>
                <a:rPr kumimoji="1" lang="en-US" altLang="ko-KR" sz="1100" b="1" dirty="0">
                  <a:solidFill>
                    <a:schemeClr val="tx1"/>
                  </a:solidFill>
                  <a:latin typeface="+mj-lt"/>
                </a:rPr>
                <a:t>ystem</a:t>
              </a:r>
            </a:p>
            <a:p>
              <a:pPr algn="ctr" fontAlgn="base">
                <a:spcBef>
                  <a:spcPct val="0"/>
                </a:spcBef>
                <a:spcAft>
                  <a:spcPct val="0"/>
                </a:spcAft>
              </a:pPr>
              <a:r>
                <a:rPr kumimoji="1" lang="en-US" altLang="ko-KR" sz="1200" b="1" dirty="0">
                  <a:solidFill>
                    <a:schemeClr val="tx1"/>
                  </a:solidFill>
                  <a:latin typeface="+mj-lt"/>
                </a:rPr>
                <a:t>(PS, ARM Co-A9)</a:t>
              </a:r>
              <a:endParaRPr kumimoji="1" lang="ko-KR" altLang="en-US" sz="1200" b="1" dirty="0">
                <a:solidFill>
                  <a:schemeClr val="tx1"/>
                </a:solidFill>
                <a:latin typeface="+mj-lt"/>
              </a:endParaRPr>
            </a:p>
          </p:txBody>
        </p:sp>
        <p:sp>
          <p:nvSpPr>
            <p:cNvPr id="7" name="L 도형 6"/>
            <p:cNvSpPr/>
            <p:nvPr/>
          </p:nvSpPr>
          <p:spPr>
            <a:xfrm rot="16200000">
              <a:off x="6129043" y="1860742"/>
              <a:ext cx="3490738" cy="5110888"/>
            </a:xfrm>
            <a:prstGeom prst="corner">
              <a:avLst>
                <a:gd name="adj1" fmla="val 74937"/>
                <a:gd name="adj2" fmla="val 23892"/>
              </a:avLst>
            </a:prstGeom>
            <a:ln w="12700">
              <a:solidFill>
                <a:schemeClr val="accent3">
                  <a:lumMod val="50000"/>
                </a:schemeClr>
              </a:solidFill>
              <a:prstDash val="lgDash"/>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1100" dirty="0">
                <a:latin typeface="+mj-lt"/>
                <a:ea typeface="맑은 고딕" pitchFamily="50" charset="-127"/>
              </a:endParaRPr>
            </a:p>
          </p:txBody>
        </p:sp>
        <p:cxnSp>
          <p:nvCxnSpPr>
            <p:cNvPr id="8" name="직선 연결선 7"/>
            <p:cNvCxnSpPr>
              <a:endCxn id="13" idx="2"/>
            </p:cNvCxnSpPr>
            <p:nvPr/>
          </p:nvCxnSpPr>
          <p:spPr>
            <a:xfrm flipV="1">
              <a:off x="6416236" y="4934948"/>
              <a:ext cx="0" cy="802074"/>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9" name="직사각형 8"/>
            <p:cNvSpPr/>
            <p:nvPr/>
          </p:nvSpPr>
          <p:spPr>
            <a:xfrm>
              <a:off x="8067217" y="5047461"/>
              <a:ext cx="2037653" cy="940260"/>
            </a:xfrm>
            <a:prstGeom prst="rect">
              <a:avLst/>
            </a:prstGeom>
            <a:solidFill>
              <a:schemeClr val="accent2">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BRAM</a:t>
              </a:r>
            </a:p>
          </p:txBody>
        </p:sp>
        <p:cxnSp>
          <p:nvCxnSpPr>
            <p:cNvPr id="10" name="직선 연결선 9"/>
            <p:cNvCxnSpPr/>
            <p:nvPr/>
          </p:nvCxnSpPr>
          <p:spPr>
            <a:xfrm flipH="1">
              <a:off x="6400017" y="5735834"/>
              <a:ext cx="1669507" cy="1189"/>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11" name="직사각형 10"/>
            <p:cNvSpPr/>
            <p:nvPr/>
          </p:nvSpPr>
          <p:spPr>
            <a:xfrm>
              <a:off x="7884976" y="2670817"/>
              <a:ext cx="2369916" cy="639863"/>
            </a:xfrm>
            <a:prstGeom prst="rect">
              <a:avLst/>
            </a:prstGeom>
          </p:spPr>
          <p:txBody>
            <a:bodyPr wrap="none">
              <a:spAutoFit/>
            </a:bodyPr>
            <a:lstStyle/>
            <a:p>
              <a:pPr algn="ctr" fontAlgn="base">
                <a:spcBef>
                  <a:spcPct val="0"/>
                </a:spcBef>
                <a:spcAft>
                  <a:spcPct val="0"/>
                </a:spcAft>
              </a:pPr>
              <a:r>
                <a:rPr kumimoji="1" lang="en-US" altLang="ko-KR" sz="1200" b="1" dirty="0">
                  <a:solidFill>
                    <a:schemeClr val="accent3">
                      <a:lumMod val="50000"/>
                    </a:schemeClr>
                  </a:solidFill>
                  <a:latin typeface="+mj-lt"/>
                </a:rPr>
                <a:t>P</a:t>
              </a:r>
              <a:r>
                <a:rPr kumimoji="1" lang="en-US" altLang="ko-KR" sz="1100" b="1" dirty="0">
                  <a:solidFill>
                    <a:schemeClr val="accent3">
                      <a:lumMod val="50000"/>
                    </a:schemeClr>
                  </a:solidFill>
                  <a:latin typeface="+mj-lt"/>
                </a:rPr>
                <a:t>rogrammable</a:t>
              </a:r>
              <a:r>
                <a:rPr kumimoji="1" lang="en-US" altLang="ko-KR" sz="1200" b="1" dirty="0">
                  <a:solidFill>
                    <a:schemeClr val="accent3">
                      <a:lumMod val="50000"/>
                    </a:schemeClr>
                  </a:solidFill>
                  <a:latin typeface="+mj-lt"/>
                </a:rPr>
                <a:t> L</a:t>
              </a:r>
              <a:r>
                <a:rPr kumimoji="1" lang="en-US" altLang="ko-KR" sz="1100" b="1" dirty="0">
                  <a:solidFill>
                    <a:schemeClr val="accent3">
                      <a:lumMod val="50000"/>
                    </a:schemeClr>
                  </a:solidFill>
                  <a:latin typeface="+mj-lt"/>
                </a:rPr>
                <a:t>ogic</a:t>
              </a:r>
            </a:p>
            <a:p>
              <a:pPr algn="ctr" fontAlgn="base">
                <a:spcBef>
                  <a:spcPct val="0"/>
                </a:spcBef>
                <a:spcAft>
                  <a:spcPct val="0"/>
                </a:spcAft>
              </a:pPr>
              <a:r>
                <a:rPr kumimoji="1" lang="en-US" altLang="ko-KR" sz="1200" b="1" dirty="0">
                  <a:solidFill>
                    <a:schemeClr val="accent3">
                      <a:lumMod val="50000"/>
                    </a:schemeClr>
                  </a:solidFill>
                  <a:latin typeface="+mj-lt"/>
                </a:rPr>
                <a:t>(PL, Xilinx Artix-7)</a:t>
              </a:r>
            </a:p>
          </p:txBody>
        </p:sp>
        <p:sp>
          <p:nvSpPr>
            <p:cNvPr id="12" name="직사각형 11"/>
            <p:cNvSpPr/>
            <p:nvPr/>
          </p:nvSpPr>
          <p:spPr>
            <a:xfrm>
              <a:off x="5426198" y="3896666"/>
              <a:ext cx="1367232" cy="65512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Memory interface</a:t>
              </a:r>
            </a:p>
          </p:txBody>
        </p:sp>
        <p:sp>
          <p:nvSpPr>
            <p:cNvPr id="13" name="직사각형 12"/>
            <p:cNvSpPr/>
            <p:nvPr/>
          </p:nvSpPr>
          <p:spPr>
            <a:xfrm>
              <a:off x="5408584" y="4633716"/>
              <a:ext cx="2015305" cy="30123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AXI master</a:t>
              </a:r>
            </a:p>
          </p:txBody>
        </p:sp>
        <p:sp>
          <p:nvSpPr>
            <p:cNvPr id="14" name="직사각형 13"/>
            <p:cNvSpPr/>
            <p:nvPr/>
          </p:nvSpPr>
          <p:spPr>
            <a:xfrm>
              <a:off x="5426198" y="3344171"/>
              <a:ext cx="1367232" cy="502107"/>
            </a:xfrm>
            <a:prstGeom prst="rect">
              <a:avLst/>
            </a:prstGeom>
            <a:solidFill>
              <a:schemeClr val="tx1">
                <a:lumMod val="75000"/>
                <a:lumOff val="25000"/>
              </a:schemeClr>
            </a:solidFill>
            <a:ln/>
            <a:scene3d>
              <a:camera prst="orthographicFront">
                <a:rot lat="0" lon="0" rev="0"/>
              </a:camera>
              <a:lightRig rig="threePt" dir="t">
                <a:rot lat="0" lon="0" rev="1200000"/>
              </a:lightRig>
            </a:scene3d>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#1</a:t>
              </a:r>
            </a:p>
          </p:txBody>
        </p:sp>
        <p:sp>
          <p:nvSpPr>
            <p:cNvPr id="15" name="직사각형 14"/>
            <p:cNvSpPr/>
            <p:nvPr/>
          </p:nvSpPr>
          <p:spPr>
            <a:xfrm rot="16200000">
              <a:off x="6541181" y="3668427"/>
              <a:ext cx="1207617" cy="559102"/>
            </a:xfrm>
            <a:prstGeom prst="rect">
              <a:avLst/>
            </a:prstGeom>
            <a:solidFill>
              <a:schemeClr val="tx1">
                <a:lumMod val="75000"/>
                <a:lumOff val="2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#2</a:t>
              </a:r>
            </a:p>
          </p:txBody>
        </p:sp>
        <p:sp>
          <p:nvSpPr>
            <p:cNvPr id="16" name="직사각형 15"/>
            <p:cNvSpPr/>
            <p:nvPr/>
          </p:nvSpPr>
          <p:spPr>
            <a:xfrm>
              <a:off x="8067217" y="3491515"/>
              <a:ext cx="2037653" cy="1155401"/>
            </a:xfrm>
            <a:prstGeom prst="rect">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Matrix-Vector Multiplication </a:t>
              </a:r>
              <a:br>
                <a:rPr kumimoji="1" lang="en-US" altLang="ko-KR" sz="1200" dirty="0">
                  <a:solidFill>
                    <a:schemeClr val="tx1"/>
                  </a:solidFill>
                  <a:latin typeface="+mj-lt"/>
                </a:rPr>
              </a:br>
              <a:r>
                <a:rPr kumimoji="1" lang="en-US" altLang="ko-KR" sz="1200" dirty="0">
                  <a:solidFill>
                    <a:schemeClr val="tx1"/>
                  </a:solidFill>
                  <a:latin typeface="+mj-lt"/>
                </a:rPr>
                <a:t>Custom IP</a:t>
              </a:r>
            </a:p>
          </p:txBody>
        </p:sp>
        <p:cxnSp>
          <p:nvCxnSpPr>
            <p:cNvPr id="17" name="직선 연결선 16"/>
            <p:cNvCxnSpPr>
              <a:stCxn id="9" idx="0"/>
              <a:endCxn id="16" idx="2"/>
            </p:cNvCxnSpPr>
            <p:nvPr/>
          </p:nvCxnSpPr>
          <p:spPr>
            <a:xfrm flipV="1">
              <a:off x="9086044" y="4646916"/>
              <a:ext cx="0" cy="400545"/>
            </a:xfrm>
            <a:prstGeom prst="line">
              <a:avLst/>
            </a:prstGeom>
            <a:ln w="28575">
              <a:solidFill>
                <a:schemeClr val="tx1"/>
              </a:solidFill>
              <a:headEnd type="oval" w="med" len="med"/>
              <a:tailEnd type="oval" w="med" len="med"/>
            </a:ln>
          </p:spPr>
          <p:style>
            <a:lnRef idx="1">
              <a:schemeClr val="accent4"/>
            </a:lnRef>
            <a:fillRef idx="0">
              <a:schemeClr val="accent4"/>
            </a:fillRef>
            <a:effectRef idx="0">
              <a:schemeClr val="accent4"/>
            </a:effectRef>
            <a:fontRef idx="minor">
              <a:schemeClr val="tx1"/>
            </a:fontRef>
          </p:style>
        </p:cxnSp>
        <p:cxnSp>
          <p:nvCxnSpPr>
            <p:cNvPr id="18" name="직선 연결선 17"/>
            <p:cNvCxnSpPr/>
            <p:nvPr/>
          </p:nvCxnSpPr>
          <p:spPr>
            <a:xfrm flipH="1">
              <a:off x="7415536" y="4797952"/>
              <a:ext cx="300749"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19" name="직선 연결선 18"/>
            <p:cNvCxnSpPr/>
            <p:nvPr/>
          </p:nvCxnSpPr>
          <p:spPr>
            <a:xfrm flipV="1">
              <a:off x="7725094" y="4069216"/>
              <a:ext cx="0" cy="728736"/>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20" name="직선 연결선 19"/>
            <p:cNvCxnSpPr/>
            <p:nvPr/>
          </p:nvCxnSpPr>
          <p:spPr>
            <a:xfrm flipH="1">
              <a:off x="7725094" y="4069215"/>
              <a:ext cx="342124"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grpSp>
      <p:sp>
        <p:nvSpPr>
          <p:cNvPr id="21" name="슬라이드 번호 개체 틀 20"/>
          <p:cNvSpPr>
            <a:spLocks noGrp="1"/>
          </p:cNvSpPr>
          <p:nvPr>
            <p:ph type="sldNum" sz="quarter" idx="12"/>
          </p:nvPr>
        </p:nvSpPr>
        <p:spPr/>
        <p:txBody>
          <a:bodyPr/>
          <a:lstStyle/>
          <a:p>
            <a:fld id="{7E143334-4AB7-49CA-B52F-E6E20F79A69B}" type="slidenum">
              <a:rPr lang="ko-KR" altLang="en-US" smtClean="0"/>
              <a:pPr/>
              <a:t>51</a:t>
            </a:fld>
            <a:endParaRPr lang="ko-KR" altLang="en-US"/>
          </a:p>
        </p:txBody>
      </p:sp>
      <p:pic>
        <p:nvPicPr>
          <p:cNvPr id="22" name="그림 21">
            <a:extLst>
              <a:ext uri="{FF2B5EF4-FFF2-40B4-BE49-F238E27FC236}">
                <a16:creationId xmlns:a16="http://schemas.microsoft.com/office/drawing/2014/main" id="{3E947FBB-2B73-9A49-B7FA-27336488965E}"/>
              </a:ext>
            </a:extLst>
          </p:cNvPr>
          <p:cNvPicPr>
            <a:picLocks noChangeAspect="1"/>
          </p:cNvPicPr>
          <p:nvPr/>
        </p:nvPicPr>
        <p:blipFill>
          <a:blip r:embed="rId4"/>
          <a:stretch>
            <a:fillRect/>
          </a:stretch>
        </p:blipFill>
        <p:spPr>
          <a:xfrm>
            <a:off x="8161310" y="187365"/>
            <a:ext cx="3595153" cy="3477610"/>
          </a:xfrm>
          <a:prstGeom prst="rect">
            <a:avLst/>
          </a:prstGeom>
        </p:spPr>
      </p:pic>
      <p:sp>
        <p:nvSpPr>
          <p:cNvPr id="23" name="모서리가 둥근 직사각형 22">
            <a:extLst>
              <a:ext uri="{FF2B5EF4-FFF2-40B4-BE49-F238E27FC236}">
                <a16:creationId xmlns:a16="http://schemas.microsoft.com/office/drawing/2014/main" id="{9268CBE1-5D38-7741-BC1C-F22875787C80}"/>
              </a:ext>
            </a:extLst>
          </p:cNvPr>
          <p:cNvSpPr/>
          <p:nvPr/>
        </p:nvSpPr>
        <p:spPr>
          <a:xfrm>
            <a:off x="8386916" y="617263"/>
            <a:ext cx="3190568" cy="321398"/>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모서리가 둥근 직사각형 23">
            <a:extLst>
              <a:ext uri="{FF2B5EF4-FFF2-40B4-BE49-F238E27FC236}">
                <a16:creationId xmlns:a16="http://schemas.microsoft.com/office/drawing/2014/main" id="{AE667665-B787-604A-9941-421AF51EAAC3}"/>
              </a:ext>
            </a:extLst>
          </p:cNvPr>
          <p:cNvSpPr/>
          <p:nvPr/>
        </p:nvSpPr>
        <p:spPr>
          <a:xfrm>
            <a:off x="8675696" y="4994198"/>
            <a:ext cx="1998930" cy="1253596"/>
          </a:xfrm>
          <a:prstGeom prst="roundRect">
            <a:avLst/>
          </a:prstGeom>
          <a:solidFill>
            <a:srgbClr val="FF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26" name="오디오 25">
            <a:hlinkClick r:id="" action="ppaction://media"/>
            <a:extLst>
              <a:ext uri="{FF2B5EF4-FFF2-40B4-BE49-F238E27FC236}">
                <a16:creationId xmlns:a16="http://schemas.microsoft.com/office/drawing/2014/main" id="{CFCE5211-7560-C54A-A5ED-370D0FFAAF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76162157"/>
      </p:ext>
    </p:extLst>
  </p:cSld>
  <p:clrMapOvr>
    <a:masterClrMapping/>
  </p:clrMapOvr>
  <mc:AlternateContent xmlns:mc="http://schemas.openxmlformats.org/markup-compatibility/2006">
    <mc:Choice xmlns:p14="http://schemas.microsoft.com/office/powerpoint/2010/main" Requires="p14">
      <p:transition spd="slow" p14:dur="2000" advTm="34037"/>
    </mc:Choice>
    <mc:Fallback>
      <p:transition spd="slow" advTm="34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Agenda</a:t>
            </a:r>
            <a:endParaRPr lang="ko-KR" altLang="en-US" dirty="0"/>
          </a:p>
        </p:txBody>
      </p:sp>
      <p:sp>
        <p:nvSpPr>
          <p:cNvPr id="3" name="내용 개체 틀 2"/>
          <p:cNvSpPr>
            <a:spLocks noGrp="1"/>
          </p:cNvSpPr>
          <p:nvPr>
            <p:ph idx="1"/>
          </p:nvPr>
        </p:nvSpPr>
        <p:spPr>
          <a:xfrm>
            <a:off x="609600" y="1417638"/>
            <a:ext cx="11582400" cy="5303837"/>
          </a:xfrm>
        </p:spPr>
        <p:txBody>
          <a:bodyPr>
            <a:normAutofit/>
          </a:bodyPr>
          <a:lstStyle/>
          <a:p>
            <a:r>
              <a:rPr lang="en-US" altLang="ko-KR" dirty="0"/>
              <a:t>Lecture</a:t>
            </a:r>
          </a:p>
          <a:p>
            <a:pPr lvl="1"/>
            <a:r>
              <a:rPr lang="en-US" altLang="ko-KR" dirty="0"/>
              <a:t>How can software access hardware accelerator?</a:t>
            </a:r>
          </a:p>
          <a:p>
            <a:pPr lvl="1"/>
            <a:r>
              <a:rPr lang="en-US" altLang="ko-KR" dirty="0"/>
              <a:t>How can hardware accelerator access main memory?</a:t>
            </a:r>
          </a:p>
          <a:p>
            <a:r>
              <a:rPr lang="en-US" altLang="ko-KR" dirty="0"/>
              <a:t>Introduction to the lab on Week 9</a:t>
            </a:r>
          </a:p>
        </p:txBody>
      </p:sp>
      <p:sp>
        <p:nvSpPr>
          <p:cNvPr id="4" name="슬라이드 번호 개체 틀 3"/>
          <p:cNvSpPr>
            <a:spLocks noGrp="1"/>
          </p:cNvSpPr>
          <p:nvPr>
            <p:ph type="sldNum" sz="quarter" idx="12"/>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7E143334-4AB7-49CA-B52F-E6E20F79A69B}" type="slidenum">
              <a:rPr kumimoji="0" lang="ko-KR" altLang="en-US" sz="1200" b="0" i="0" u="none" strike="noStrike" kern="1200" cap="none" spc="0" normalizeH="0" baseline="0" noProof="0">
                <a:ln>
                  <a:noFill/>
                </a:ln>
                <a:solidFill>
                  <a:prstClr val="black">
                    <a:tint val="75000"/>
                  </a:prstClr>
                </a:solidFill>
                <a:effectLst/>
                <a:uLnTx/>
                <a:uFillTx/>
                <a:latin typeface="Calibri" panose="020F0502020204030204" pitchFamily="34" charset="0"/>
                <a:ea typeface="맑은 고딕" panose="020B0503020000020004" pitchFamily="50" charset="-127"/>
                <a:cs typeface="Calibri" panose="020F0502020204030204" pitchFamily="34" charset="0"/>
              </a:rPr>
              <a:pPr marL="0" marR="0" lvl="0" indent="0" algn="r" defTabSz="914400" rtl="0" eaLnBrk="1" fontAlgn="auto" latinLnBrk="1" hangingPunct="1">
                <a:lnSpc>
                  <a:spcPct val="100000"/>
                </a:lnSpc>
                <a:spcBef>
                  <a:spcPts val="0"/>
                </a:spcBef>
                <a:spcAft>
                  <a:spcPts val="0"/>
                </a:spcAft>
                <a:buClrTx/>
                <a:buSzTx/>
                <a:buFontTx/>
                <a:buNone/>
                <a:tabLst/>
                <a:defRPr/>
              </a:pPr>
              <a:t>52</a:t>
            </a:fld>
            <a:endParaRPr kumimoji="0" lang="ko-KR" altLang="en-US" sz="1200" b="0" i="0" u="none" strike="noStrike" kern="1200" cap="none" spc="0" normalizeH="0" baseline="0" noProof="0">
              <a:ln>
                <a:noFill/>
              </a:ln>
              <a:solidFill>
                <a:prstClr val="black">
                  <a:tint val="75000"/>
                </a:prstClr>
              </a:solidFill>
              <a:effectLst/>
              <a:uLnTx/>
              <a:uFillTx/>
              <a:latin typeface="Calibri" panose="020F0502020204030204" pitchFamily="34" charset="0"/>
              <a:ea typeface="맑은 고딕" panose="020B0503020000020004" pitchFamily="50" charset="-127"/>
              <a:cs typeface="Calibri" panose="020F0502020204030204" pitchFamily="34" charset="0"/>
            </a:endParaRPr>
          </a:p>
        </p:txBody>
      </p:sp>
      <p:pic>
        <p:nvPicPr>
          <p:cNvPr id="6" name="오디오 5">
            <a:hlinkClick r:id="" action="ppaction://media"/>
            <a:extLst>
              <a:ext uri="{FF2B5EF4-FFF2-40B4-BE49-F238E27FC236}">
                <a16:creationId xmlns:a16="http://schemas.microsoft.com/office/drawing/2014/main" id="{A39EBFDE-04E7-2A43-9EF4-886C69B557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732169915"/>
      </p:ext>
    </p:extLst>
  </p:cSld>
  <p:clrMapOvr>
    <a:masterClrMapping/>
  </p:clrMapOvr>
  <mc:AlternateContent xmlns:mc="http://schemas.openxmlformats.org/markup-compatibility/2006">
    <mc:Choice xmlns:p14="http://schemas.microsoft.com/office/powerpoint/2010/main" Requires="p14">
      <p:transition spd="slow" p14:dur="2000" advTm="5731"/>
    </mc:Choice>
    <mc:Fallback>
      <p:transition spd="slow" advTm="5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5"/>
          <a:stretch>
            <a:fillRect/>
          </a:stretch>
        </p:blipFill>
        <p:spPr>
          <a:xfrm>
            <a:off x="4331368" y="1824438"/>
            <a:ext cx="7598945" cy="4908567"/>
          </a:xfrm>
          <a:prstGeom prst="rect">
            <a:avLst/>
          </a:prstGeom>
        </p:spPr>
      </p:pic>
      <p:sp>
        <p:nvSpPr>
          <p:cNvPr id="2" name="제목 1"/>
          <p:cNvSpPr>
            <a:spLocks noGrp="1"/>
          </p:cNvSpPr>
          <p:nvPr>
            <p:ph type="title"/>
          </p:nvPr>
        </p:nvSpPr>
        <p:spPr/>
        <p:txBody>
          <a:bodyPr/>
          <a:lstStyle/>
          <a:p>
            <a:r>
              <a:rPr lang="en-US" altLang="ko-KR" dirty="0"/>
              <a:t>A Simplified View of Embedded System Hardware</a:t>
            </a:r>
            <a:endParaRPr lang="ko-KR" altLang="en-US" dirty="0"/>
          </a:p>
        </p:txBody>
      </p:sp>
      <p:sp>
        <p:nvSpPr>
          <p:cNvPr id="3" name="내용 개체 틀 2"/>
          <p:cNvSpPr>
            <a:spLocks noGrp="1"/>
          </p:cNvSpPr>
          <p:nvPr>
            <p:ph idx="1"/>
          </p:nvPr>
        </p:nvSpPr>
        <p:spPr/>
        <p:txBody>
          <a:bodyPr/>
          <a:lstStyle/>
          <a:p>
            <a:r>
              <a:rPr lang="en-US" altLang="ko-KR" dirty="0"/>
              <a:t>Processor</a:t>
            </a:r>
          </a:p>
          <a:p>
            <a:r>
              <a:rPr lang="en-US" altLang="ko-KR" dirty="0"/>
              <a:t>Memory Controller</a:t>
            </a:r>
          </a:p>
          <a:p>
            <a:r>
              <a:rPr lang="en-US" altLang="ko-KR" dirty="0"/>
              <a:t>Peripherals</a:t>
            </a:r>
          </a:p>
          <a:p>
            <a:r>
              <a:rPr lang="en-US" altLang="ko-KR" dirty="0"/>
              <a:t>System Bus</a:t>
            </a:r>
          </a:p>
          <a:p>
            <a:r>
              <a:rPr lang="en-US" altLang="ko-KR" dirty="0"/>
              <a:t>Peripheral Bus</a:t>
            </a:r>
            <a:endParaRPr lang="ko-KR" altLang="en-US" dirty="0"/>
          </a:p>
        </p:txBody>
      </p:sp>
      <p:sp>
        <p:nvSpPr>
          <p:cNvPr id="5" name="TextBox 7"/>
          <p:cNvSpPr txBox="1"/>
          <p:nvPr/>
        </p:nvSpPr>
        <p:spPr>
          <a:xfrm>
            <a:off x="9064487" y="-4207"/>
            <a:ext cx="3127513" cy="369332"/>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r"/>
            <a:r>
              <a:rPr lang="en-US" altLang="ko-KR" dirty="0"/>
              <a:t>[The </a:t>
            </a:r>
            <a:r>
              <a:rPr lang="en-US" altLang="ko-KR" dirty="0" err="1"/>
              <a:t>Zynq</a:t>
            </a:r>
            <a:r>
              <a:rPr lang="en-US" altLang="ko-KR" dirty="0"/>
              <a:t> Book, 2014]</a:t>
            </a:r>
          </a:p>
        </p:txBody>
      </p:sp>
      <p:sp>
        <p:nvSpPr>
          <p:cNvPr id="6" name="슬라이드 번호 개체 틀 5"/>
          <p:cNvSpPr>
            <a:spLocks noGrp="1"/>
          </p:cNvSpPr>
          <p:nvPr>
            <p:ph type="sldNum" sz="quarter" idx="12"/>
          </p:nvPr>
        </p:nvSpPr>
        <p:spPr/>
        <p:txBody>
          <a:bodyPr/>
          <a:lstStyle/>
          <a:p>
            <a:fld id="{7E143334-4AB7-49CA-B52F-E6E20F79A69B}" type="slidenum">
              <a:rPr lang="ko-KR" altLang="en-US" smtClean="0"/>
              <a:pPr/>
              <a:t>6</a:t>
            </a:fld>
            <a:endParaRPr lang="ko-KR" altLang="en-US"/>
          </a:p>
        </p:txBody>
      </p:sp>
      <p:pic>
        <p:nvPicPr>
          <p:cNvPr id="8" name="오디오 7">
            <a:hlinkClick r:id="" action="ppaction://media"/>
            <a:extLst>
              <a:ext uri="{FF2B5EF4-FFF2-40B4-BE49-F238E27FC236}">
                <a16:creationId xmlns:a16="http://schemas.microsoft.com/office/drawing/2014/main" id="{2CC7A68D-E70F-044E-BB14-EDBC06594C5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786865377"/>
      </p:ext>
    </p:extLst>
  </p:cSld>
  <p:clrMapOvr>
    <a:masterClrMapping/>
  </p:clrMapOvr>
  <mc:AlternateContent xmlns:mc="http://schemas.openxmlformats.org/markup-compatibility/2006">
    <mc:Choice xmlns:p14="http://schemas.microsoft.com/office/powerpoint/2010/main" Requires="p14">
      <p:transition spd="slow" p14:dur="2000" advTm="26699"/>
    </mc:Choice>
    <mc:Fallback>
      <p:transition spd="slow" advTm="26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CPU and Memory (BRAM) on PL</a:t>
            </a:r>
            <a:endParaRPr lang="ko-KR" altLang="en-US" dirty="0"/>
          </a:p>
        </p:txBody>
      </p:sp>
      <p:sp>
        <p:nvSpPr>
          <p:cNvPr id="3" name="내용 개체 틀 2"/>
          <p:cNvSpPr>
            <a:spLocks noGrp="1"/>
          </p:cNvSpPr>
          <p:nvPr>
            <p:ph idx="1"/>
          </p:nvPr>
        </p:nvSpPr>
        <p:spPr>
          <a:xfrm>
            <a:off x="838199" y="1825625"/>
            <a:ext cx="10938387" cy="4351338"/>
          </a:xfrm>
        </p:spPr>
        <p:txBody>
          <a:bodyPr/>
          <a:lstStyle/>
          <a:p>
            <a:pPr marL="228600" lvl="1">
              <a:spcBef>
                <a:spcPts val="1000"/>
              </a:spcBef>
            </a:pPr>
            <a:r>
              <a:rPr lang="en-US" altLang="ko-KR" dirty="0"/>
              <a:t>Connecting CPU and BRAM (Block Random Access Memory)</a:t>
            </a:r>
          </a:p>
          <a:p>
            <a:pPr lvl="1"/>
            <a:r>
              <a:rPr lang="en-US" altLang="ko-KR" dirty="0"/>
              <a:t>CPU in PS &amp; AXI interconnect + BRAM controller + BRAM in PL</a:t>
            </a:r>
          </a:p>
          <a:p>
            <a:r>
              <a:rPr lang="en-US" altLang="ko-KR" sz="2400" dirty="0"/>
              <a:t>Our question</a:t>
            </a:r>
          </a:p>
          <a:p>
            <a:pPr lvl="1"/>
            <a:r>
              <a:rPr lang="en-US" altLang="ko-KR" dirty="0"/>
              <a:t>How</a:t>
            </a:r>
            <a:r>
              <a:rPr lang="ko-KR" altLang="en-US" dirty="0"/>
              <a:t> </a:t>
            </a:r>
            <a:r>
              <a:rPr lang="en-US" altLang="ko-KR" dirty="0"/>
              <a:t>does our software access BRAM?</a:t>
            </a:r>
            <a:endParaRPr lang="ko-KR" altLang="en-US" dirty="0"/>
          </a:p>
        </p:txBody>
      </p:sp>
      <p:grpSp>
        <p:nvGrpSpPr>
          <p:cNvPr id="4" name="그룹 3"/>
          <p:cNvGrpSpPr/>
          <p:nvPr/>
        </p:nvGrpSpPr>
        <p:grpSpPr>
          <a:xfrm>
            <a:off x="228258" y="3982618"/>
            <a:ext cx="7651155" cy="2410639"/>
            <a:chOff x="3032252" y="3224844"/>
            <a:chExt cx="8761697" cy="3194022"/>
          </a:xfrm>
        </p:grpSpPr>
        <p:pic>
          <p:nvPicPr>
            <p:cNvPr id="23" name="그림 22"/>
            <p:cNvPicPr>
              <a:picLocks noChangeAspect="1"/>
            </p:cNvPicPr>
            <p:nvPr/>
          </p:nvPicPr>
          <p:blipFill>
            <a:blip r:embed="rId5"/>
            <a:stretch>
              <a:fillRect/>
            </a:stretch>
          </p:blipFill>
          <p:spPr>
            <a:xfrm>
              <a:off x="3170737" y="3224844"/>
              <a:ext cx="8623212" cy="319402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
          <p:nvSpPr>
            <p:cNvPr id="24" name="직사각형 23"/>
            <p:cNvSpPr/>
            <p:nvPr/>
          </p:nvSpPr>
          <p:spPr>
            <a:xfrm>
              <a:off x="3471801" y="4718492"/>
              <a:ext cx="2382734" cy="1498708"/>
            </a:xfrm>
            <a:prstGeom prst="rect">
              <a:avLst/>
            </a:prstGeom>
            <a:noFill/>
            <a:ln w="38100">
              <a:solidFill>
                <a:srgbClr val="00B0F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ko-KR" altLang="en-US"/>
            </a:p>
          </p:txBody>
        </p:sp>
        <p:sp>
          <p:nvSpPr>
            <p:cNvPr id="25" name="TextBox 24"/>
            <p:cNvSpPr txBox="1"/>
            <p:nvPr/>
          </p:nvSpPr>
          <p:spPr>
            <a:xfrm>
              <a:off x="3032252" y="5947200"/>
              <a:ext cx="457176" cy="369332"/>
            </a:xfrm>
            <a:prstGeom prst="rect">
              <a:avLst/>
            </a:prstGeom>
            <a:noFill/>
          </p:spPr>
          <p:txBody>
            <a:bodyPr wrap="none" rtlCol="0">
              <a:spAutoFit/>
            </a:bodyPr>
            <a:lstStyle/>
            <a:p>
              <a:r>
                <a:rPr lang="en-US" altLang="ko-KR" b="1" dirty="0">
                  <a:solidFill>
                    <a:srgbClr val="00B0F0"/>
                  </a:solidFill>
                </a:rPr>
                <a:t>PS</a:t>
              </a:r>
              <a:endParaRPr lang="ko-KR" altLang="en-US" b="1" dirty="0">
                <a:solidFill>
                  <a:srgbClr val="00B0F0"/>
                </a:solidFill>
              </a:endParaRPr>
            </a:p>
          </p:txBody>
        </p:sp>
        <p:sp>
          <p:nvSpPr>
            <p:cNvPr id="26" name="직사각형 25"/>
            <p:cNvSpPr/>
            <p:nvPr/>
          </p:nvSpPr>
          <p:spPr>
            <a:xfrm>
              <a:off x="8172449" y="3655800"/>
              <a:ext cx="2681597" cy="904325"/>
            </a:xfrm>
            <a:prstGeom prst="rect">
              <a:avLst/>
            </a:prstGeom>
            <a:noFill/>
            <a:ln w="38100">
              <a:solidFill>
                <a:srgbClr val="00B0F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ko-KR" altLang="en-US"/>
            </a:p>
          </p:txBody>
        </p:sp>
        <p:sp>
          <p:nvSpPr>
            <p:cNvPr id="27" name="TextBox 26"/>
            <p:cNvSpPr txBox="1"/>
            <p:nvPr/>
          </p:nvSpPr>
          <p:spPr>
            <a:xfrm>
              <a:off x="9056071" y="3294823"/>
              <a:ext cx="867545" cy="369332"/>
            </a:xfrm>
            <a:prstGeom prst="rect">
              <a:avLst/>
            </a:prstGeom>
            <a:noFill/>
          </p:spPr>
          <p:txBody>
            <a:bodyPr wrap="none" rtlCol="0">
              <a:spAutoFit/>
            </a:bodyPr>
            <a:lstStyle/>
            <a:p>
              <a:r>
                <a:rPr lang="en-US" altLang="ko-KR" b="1" dirty="0">
                  <a:solidFill>
                    <a:srgbClr val="00B0F0"/>
                  </a:solidFill>
                </a:rPr>
                <a:t>BRAM</a:t>
              </a:r>
              <a:endParaRPr lang="ko-KR" altLang="en-US" b="1">
                <a:solidFill>
                  <a:srgbClr val="00B0F0"/>
                </a:solidFill>
              </a:endParaRPr>
            </a:p>
          </p:txBody>
        </p:sp>
      </p:grpSp>
      <p:grpSp>
        <p:nvGrpSpPr>
          <p:cNvPr id="10" name="그룹 9"/>
          <p:cNvGrpSpPr/>
          <p:nvPr/>
        </p:nvGrpSpPr>
        <p:grpSpPr>
          <a:xfrm>
            <a:off x="8177762" y="3425738"/>
            <a:ext cx="3785673" cy="3168993"/>
            <a:chOff x="5056414" y="2026319"/>
            <a:chExt cx="5601304" cy="4392189"/>
          </a:xfrm>
        </p:grpSpPr>
        <p:sp>
          <p:nvSpPr>
            <p:cNvPr id="11" name="직사각형 10"/>
            <p:cNvSpPr/>
            <p:nvPr/>
          </p:nvSpPr>
          <p:spPr>
            <a:xfrm>
              <a:off x="5084561" y="2026319"/>
              <a:ext cx="5573157" cy="4392189"/>
            </a:xfrm>
            <a:prstGeom prst="rect">
              <a:avLst/>
            </a:prstGeom>
            <a:solidFill>
              <a:schemeClr val="bg1">
                <a:lumMod val="85000"/>
              </a:schemeClr>
            </a:solidFill>
            <a:ln w="12700"/>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fontAlgn="base">
                <a:spcBef>
                  <a:spcPct val="0"/>
                </a:spcBef>
                <a:spcAft>
                  <a:spcPct val="0"/>
                </a:spcAft>
              </a:pPr>
              <a:r>
                <a:rPr kumimoji="1" lang="en-US" altLang="ko-KR" sz="1200" b="1" dirty="0">
                  <a:solidFill>
                    <a:prstClr val="black"/>
                  </a:solidFill>
                  <a:latin typeface="+mj-lt"/>
                </a:rPr>
                <a:t>Xilinx </a:t>
              </a:r>
              <a:r>
                <a:rPr kumimoji="1" lang="en-US" altLang="ko-KR" sz="1200" b="1" dirty="0" err="1">
                  <a:solidFill>
                    <a:prstClr val="black"/>
                  </a:solidFill>
                  <a:latin typeface="+mj-lt"/>
                </a:rPr>
                <a:t>Zynq</a:t>
              </a:r>
              <a:r>
                <a:rPr kumimoji="1" lang="en-US" altLang="ko-KR" sz="1200" b="1" dirty="0">
                  <a:solidFill>
                    <a:prstClr val="black"/>
                  </a:solidFill>
                  <a:latin typeface="+mj-lt"/>
                </a:rPr>
                <a:t> (XC7Z020)</a:t>
              </a:r>
            </a:p>
          </p:txBody>
        </p:sp>
        <p:sp>
          <p:nvSpPr>
            <p:cNvPr id="12" name="직사각형 11"/>
            <p:cNvSpPr/>
            <p:nvPr/>
          </p:nvSpPr>
          <p:spPr>
            <a:xfrm>
              <a:off x="5318962" y="2670822"/>
              <a:ext cx="2194548" cy="2376639"/>
            </a:xfrm>
            <a:prstGeom prst="rect">
              <a:avLst/>
            </a:prstGeom>
            <a:ln w="28575"/>
          </p:spPr>
          <p:style>
            <a:lnRef idx="2">
              <a:schemeClr val="dk1"/>
            </a:lnRef>
            <a:fillRef idx="1">
              <a:schemeClr val="lt1"/>
            </a:fillRef>
            <a:effectRef idx="0">
              <a:schemeClr val="dk1"/>
            </a:effectRef>
            <a:fontRef idx="minor">
              <a:schemeClr val="dk1"/>
            </a:fontRef>
          </p:style>
          <p:txBody>
            <a:bodyPr rtlCol="0" anchor="t"/>
            <a:lstStyle/>
            <a:p>
              <a:pPr algn="ctr" fontAlgn="base">
                <a:spcBef>
                  <a:spcPct val="0"/>
                </a:spcBef>
                <a:spcAft>
                  <a:spcPct val="0"/>
                </a:spcAft>
              </a:pPr>
              <a:r>
                <a:rPr kumimoji="1" lang="en-US" altLang="ko-KR" sz="1200" b="1" dirty="0">
                  <a:solidFill>
                    <a:schemeClr val="tx1"/>
                  </a:solidFill>
                  <a:latin typeface="+mj-lt"/>
                </a:rPr>
                <a:t>P</a:t>
              </a:r>
              <a:r>
                <a:rPr kumimoji="1" lang="en-US" altLang="ko-KR" sz="1100" b="1" dirty="0">
                  <a:solidFill>
                    <a:schemeClr val="tx1"/>
                  </a:solidFill>
                  <a:latin typeface="+mj-lt"/>
                </a:rPr>
                <a:t>rocessing</a:t>
              </a:r>
              <a:r>
                <a:rPr kumimoji="1" lang="en-US" altLang="ko-KR" sz="1200" b="1" dirty="0">
                  <a:solidFill>
                    <a:schemeClr val="tx1"/>
                  </a:solidFill>
                  <a:latin typeface="+mj-lt"/>
                </a:rPr>
                <a:t> S</a:t>
              </a:r>
              <a:r>
                <a:rPr kumimoji="1" lang="en-US" altLang="ko-KR" sz="1100" b="1" dirty="0">
                  <a:solidFill>
                    <a:schemeClr val="tx1"/>
                  </a:solidFill>
                  <a:latin typeface="+mj-lt"/>
                </a:rPr>
                <a:t>ystem</a:t>
              </a:r>
            </a:p>
            <a:p>
              <a:pPr algn="ctr" fontAlgn="base">
                <a:spcBef>
                  <a:spcPct val="0"/>
                </a:spcBef>
                <a:spcAft>
                  <a:spcPct val="0"/>
                </a:spcAft>
              </a:pPr>
              <a:r>
                <a:rPr kumimoji="1" lang="en-US" altLang="ko-KR" sz="1200" b="1" dirty="0">
                  <a:solidFill>
                    <a:schemeClr val="tx1"/>
                  </a:solidFill>
                  <a:latin typeface="+mj-lt"/>
                </a:rPr>
                <a:t>(PS, ARM Co-A9)</a:t>
              </a:r>
              <a:endParaRPr kumimoji="1" lang="ko-KR" altLang="en-US" sz="1200" b="1" dirty="0">
                <a:solidFill>
                  <a:schemeClr val="tx1"/>
                </a:solidFill>
                <a:latin typeface="+mj-lt"/>
              </a:endParaRPr>
            </a:p>
          </p:txBody>
        </p:sp>
        <p:sp>
          <p:nvSpPr>
            <p:cNvPr id="14" name="L 도형 13"/>
            <p:cNvSpPr/>
            <p:nvPr/>
          </p:nvSpPr>
          <p:spPr>
            <a:xfrm rot="16200000">
              <a:off x="6129043" y="1860742"/>
              <a:ext cx="3490738" cy="5110888"/>
            </a:xfrm>
            <a:prstGeom prst="corner">
              <a:avLst>
                <a:gd name="adj1" fmla="val 74937"/>
                <a:gd name="adj2" fmla="val 23892"/>
              </a:avLst>
            </a:prstGeom>
            <a:ln w="12700">
              <a:solidFill>
                <a:schemeClr val="accent3">
                  <a:lumMod val="50000"/>
                </a:schemeClr>
              </a:solidFill>
              <a:prstDash val="lgDash"/>
            </a:ln>
          </p:spPr>
          <p:style>
            <a:lnRef idx="2">
              <a:schemeClr val="dk1"/>
            </a:lnRef>
            <a:fillRef idx="1">
              <a:schemeClr val="lt1"/>
            </a:fillRef>
            <a:effectRef idx="0">
              <a:schemeClr val="dk1"/>
            </a:effectRef>
            <a:fontRef idx="minor">
              <a:schemeClr val="dk1"/>
            </a:fontRef>
          </p:style>
          <p:txBody>
            <a:bodyPr rtlCol="0" anchor="ctr"/>
            <a:lstStyle/>
            <a:p>
              <a:pPr algn="ctr"/>
              <a:endParaRPr lang="ko-KR" altLang="en-US" sz="1100" dirty="0">
                <a:latin typeface="+mj-lt"/>
                <a:ea typeface="맑은 고딕" pitchFamily="50" charset="-127"/>
              </a:endParaRPr>
            </a:p>
          </p:txBody>
        </p:sp>
        <p:cxnSp>
          <p:nvCxnSpPr>
            <p:cNvPr id="15" name="직선 연결선 14"/>
            <p:cNvCxnSpPr>
              <a:endCxn id="28" idx="2"/>
            </p:cNvCxnSpPr>
            <p:nvPr/>
          </p:nvCxnSpPr>
          <p:spPr>
            <a:xfrm flipV="1">
              <a:off x="6416236" y="4934948"/>
              <a:ext cx="0" cy="802074"/>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16" name="직사각형 15"/>
            <p:cNvSpPr/>
            <p:nvPr/>
          </p:nvSpPr>
          <p:spPr>
            <a:xfrm>
              <a:off x="8067217" y="5047461"/>
              <a:ext cx="2037653" cy="940260"/>
            </a:xfrm>
            <a:prstGeom prst="rect">
              <a:avLst/>
            </a:prstGeom>
            <a:solidFill>
              <a:schemeClr val="accent2">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BRAM</a:t>
              </a:r>
            </a:p>
          </p:txBody>
        </p:sp>
        <p:cxnSp>
          <p:nvCxnSpPr>
            <p:cNvPr id="17" name="직선 연결선 16"/>
            <p:cNvCxnSpPr/>
            <p:nvPr/>
          </p:nvCxnSpPr>
          <p:spPr>
            <a:xfrm flipH="1">
              <a:off x="6400017" y="5735834"/>
              <a:ext cx="1669507" cy="1189"/>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18" name="직사각형 17"/>
            <p:cNvSpPr/>
            <p:nvPr/>
          </p:nvSpPr>
          <p:spPr>
            <a:xfrm>
              <a:off x="7884976" y="2670817"/>
              <a:ext cx="2369916" cy="639863"/>
            </a:xfrm>
            <a:prstGeom prst="rect">
              <a:avLst/>
            </a:prstGeom>
          </p:spPr>
          <p:txBody>
            <a:bodyPr wrap="none">
              <a:spAutoFit/>
            </a:bodyPr>
            <a:lstStyle/>
            <a:p>
              <a:pPr algn="ctr" fontAlgn="base">
                <a:spcBef>
                  <a:spcPct val="0"/>
                </a:spcBef>
                <a:spcAft>
                  <a:spcPct val="0"/>
                </a:spcAft>
              </a:pPr>
              <a:r>
                <a:rPr kumimoji="1" lang="en-US" altLang="ko-KR" sz="1200" b="1" dirty="0">
                  <a:solidFill>
                    <a:schemeClr val="accent3">
                      <a:lumMod val="50000"/>
                    </a:schemeClr>
                  </a:solidFill>
                  <a:latin typeface="+mj-lt"/>
                </a:rPr>
                <a:t>P</a:t>
              </a:r>
              <a:r>
                <a:rPr kumimoji="1" lang="en-US" altLang="ko-KR" sz="1100" b="1" dirty="0">
                  <a:solidFill>
                    <a:schemeClr val="accent3">
                      <a:lumMod val="50000"/>
                    </a:schemeClr>
                  </a:solidFill>
                  <a:latin typeface="+mj-lt"/>
                </a:rPr>
                <a:t>rogrammable</a:t>
              </a:r>
              <a:r>
                <a:rPr kumimoji="1" lang="en-US" altLang="ko-KR" sz="1200" b="1" dirty="0">
                  <a:solidFill>
                    <a:schemeClr val="accent3">
                      <a:lumMod val="50000"/>
                    </a:schemeClr>
                  </a:solidFill>
                  <a:latin typeface="+mj-lt"/>
                </a:rPr>
                <a:t> L</a:t>
              </a:r>
              <a:r>
                <a:rPr kumimoji="1" lang="en-US" altLang="ko-KR" sz="1100" b="1" dirty="0">
                  <a:solidFill>
                    <a:schemeClr val="accent3">
                      <a:lumMod val="50000"/>
                    </a:schemeClr>
                  </a:solidFill>
                  <a:latin typeface="+mj-lt"/>
                </a:rPr>
                <a:t>ogic</a:t>
              </a:r>
            </a:p>
            <a:p>
              <a:pPr algn="ctr" fontAlgn="base">
                <a:spcBef>
                  <a:spcPct val="0"/>
                </a:spcBef>
                <a:spcAft>
                  <a:spcPct val="0"/>
                </a:spcAft>
              </a:pPr>
              <a:r>
                <a:rPr kumimoji="1" lang="en-US" altLang="ko-KR" sz="1200" b="1" dirty="0">
                  <a:solidFill>
                    <a:schemeClr val="accent3">
                      <a:lumMod val="50000"/>
                    </a:schemeClr>
                  </a:solidFill>
                  <a:latin typeface="+mj-lt"/>
                </a:rPr>
                <a:t>(PL, Xilinx Artix-7)</a:t>
              </a:r>
            </a:p>
          </p:txBody>
        </p:sp>
        <p:sp>
          <p:nvSpPr>
            <p:cNvPr id="22" name="직사각형 21"/>
            <p:cNvSpPr/>
            <p:nvPr/>
          </p:nvSpPr>
          <p:spPr>
            <a:xfrm>
              <a:off x="5426198" y="3896666"/>
              <a:ext cx="1367232" cy="65512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Memory interface</a:t>
              </a:r>
            </a:p>
          </p:txBody>
        </p:sp>
        <p:sp>
          <p:nvSpPr>
            <p:cNvPr id="28" name="직사각형 27"/>
            <p:cNvSpPr/>
            <p:nvPr/>
          </p:nvSpPr>
          <p:spPr>
            <a:xfrm>
              <a:off x="5408584" y="4633716"/>
              <a:ext cx="2015305" cy="301232"/>
            </a:xfrm>
            <a:prstGeom prst="rect">
              <a:avLst/>
            </a:prstGeom>
            <a:solidFill>
              <a:schemeClr val="bg1">
                <a:lumMod val="7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AXI master</a:t>
              </a:r>
            </a:p>
          </p:txBody>
        </p:sp>
        <p:sp>
          <p:nvSpPr>
            <p:cNvPr id="29" name="직사각형 28"/>
            <p:cNvSpPr/>
            <p:nvPr/>
          </p:nvSpPr>
          <p:spPr>
            <a:xfrm>
              <a:off x="5426198" y="3344171"/>
              <a:ext cx="1367232" cy="502107"/>
            </a:xfrm>
            <a:prstGeom prst="rect">
              <a:avLst/>
            </a:prstGeom>
            <a:solidFill>
              <a:schemeClr val="tx1">
                <a:lumMod val="75000"/>
                <a:lumOff val="25000"/>
              </a:schemeClr>
            </a:solidFill>
            <a:ln/>
            <a:scene3d>
              <a:camera prst="orthographicFront">
                <a:rot lat="0" lon="0" rev="0"/>
              </a:camera>
              <a:lightRig rig="threePt" dir="t">
                <a:rot lat="0" lon="0" rev="1200000"/>
              </a:lightRig>
            </a:scene3d>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#1</a:t>
              </a:r>
            </a:p>
          </p:txBody>
        </p:sp>
        <p:sp>
          <p:nvSpPr>
            <p:cNvPr id="30" name="직사각형 29"/>
            <p:cNvSpPr/>
            <p:nvPr/>
          </p:nvSpPr>
          <p:spPr>
            <a:xfrm rot="16200000">
              <a:off x="6541181" y="3668427"/>
              <a:ext cx="1207617" cy="559102"/>
            </a:xfrm>
            <a:prstGeom prst="rect">
              <a:avLst/>
            </a:prstGeom>
            <a:solidFill>
              <a:schemeClr val="tx1">
                <a:lumMod val="75000"/>
                <a:lumOff val="25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bg1"/>
                  </a:solidFill>
                  <a:latin typeface="+mj-lt"/>
                </a:rPr>
                <a:t>Core #2</a:t>
              </a:r>
            </a:p>
          </p:txBody>
        </p:sp>
        <p:sp>
          <p:nvSpPr>
            <p:cNvPr id="31" name="직사각형 30"/>
            <p:cNvSpPr/>
            <p:nvPr/>
          </p:nvSpPr>
          <p:spPr>
            <a:xfrm>
              <a:off x="8067217" y="3491515"/>
              <a:ext cx="2037653" cy="1155401"/>
            </a:xfrm>
            <a:prstGeom prst="rect">
              <a:avLst/>
            </a:prstGeom>
            <a:solidFill>
              <a:schemeClr val="accent1">
                <a:lumMod val="40000"/>
                <a:lumOff val="60000"/>
              </a:schemeClr>
            </a:solidFill>
            <a:ln/>
          </p:spPr>
          <p:style>
            <a:lnRef idx="0">
              <a:schemeClr val="accent5"/>
            </a:lnRef>
            <a:fillRef idx="3">
              <a:schemeClr val="accent5"/>
            </a:fillRef>
            <a:effectRef idx="3">
              <a:schemeClr val="accent5"/>
            </a:effectRef>
            <a:fontRef idx="minor">
              <a:schemeClr val="lt1"/>
            </a:fontRef>
          </p:style>
          <p:txBody>
            <a:bodyPr rtlCol="0" anchor="ctr" anchorCtr="0"/>
            <a:lstStyle/>
            <a:p>
              <a:pPr algn="ctr" fontAlgn="base">
                <a:spcBef>
                  <a:spcPct val="0"/>
                </a:spcBef>
                <a:spcAft>
                  <a:spcPct val="0"/>
                </a:spcAft>
              </a:pPr>
              <a:r>
                <a:rPr kumimoji="1" lang="en-US" altLang="ko-KR" sz="1200" dirty="0">
                  <a:solidFill>
                    <a:schemeClr val="tx1"/>
                  </a:solidFill>
                  <a:latin typeface="+mj-lt"/>
                </a:rPr>
                <a:t>Matrix-Vector Multiplication </a:t>
              </a:r>
              <a:br>
                <a:rPr kumimoji="1" lang="en-US" altLang="ko-KR" sz="1200" dirty="0">
                  <a:solidFill>
                    <a:schemeClr val="tx1"/>
                  </a:solidFill>
                  <a:latin typeface="+mj-lt"/>
                </a:rPr>
              </a:br>
              <a:r>
                <a:rPr kumimoji="1" lang="en-US" altLang="ko-KR" sz="1200" dirty="0">
                  <a:solidFill>
                    <a:schemeClr val="tx1"/>
                  </a:solidFill>
                  <a:latin typeface="+mj-lt"/>
                </a:rPr>
                <a:t>Custom IP</a:t>
              </a:r>
            </a:p>
          </p:txBody>
        </p:sp>
        <p:cxnSp>
          <p:nvCxnSpPr>
            <p:cNvPr id="32" name="직선 연결선 31"/>
            <p:cNvCxnSpPr>
              <a:stCxn id="16" idx="0"/>
              <a:endCxn id="31" idx="2"/>
            </p:cNvCxnSpPr>
            <p:nvPr/>
          </p:nvCxnSpPr>
          <p:spPr>
            <a:xfrm flipV="1">
              <a:off x="9086044" y="4646916"/>
              <a:ext cx="0" cy="400545"/>
            </a:xfrm>
            <a:prstGeom prst="line">
              <a:avLst/>
            </a:prstGeom>
            <a:ln w="28575">
              <a:solidFill>
                <a:schemeClr val="tx1"/>
              </a:solidFill>
              <a:headEnd type="oval" w="med" len="med"/>
              <a:tailEnd type="oval" w="med" len="med"/>
            </a:ln>
          </p:spPr>
          <p:style>
            <a:lnRef idx="1">
              <a:schemeClr val="accent4"/>
            </a:lnRef>
            <a:fillRef idx="0">
              <a:schemeClr val="accent4"/>
            </a:fillRef>
            <a:effectRef idx="0">
              <a:schemeClr val="accent4"/>
            </a:effectRef>
            <a:fontRef idx="minor">
              <a:schemeClr val="tx1"/>
            </a:fontRef>
          </p:style>
        </p:cxnSp>
        <p:cxnSp>
          <p:nvCxnSpPr>
            <p:cNvPr id="33" name="직선 연결선 32"/>
            <p:cNvCxnSpPr/>
            <p:nvPr/>
          </p:nvCxnSpPr>
          <p:spPr>
            <a:xfrm flipH="1">
              <a:off x="7415536" y="4797952"/>
              <a:ext cx="300749"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34" name="직선 연결선 33"/>
            <p:cNvCxnSpPr/>
            <p:nvPr/>
          </p:nvCxnSpPr>
          <p:spPr>
            <a:xfrm flipV="1">
              <a:off x="7725094" y="4069216"/>
              <a:ext cx="0" cy="728736"/>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cxnSp>
          <p:nvCxnSpPr>
            <p:cNvPr id="35" name="직선 연결선 34"/>
            <p:cNvCxnSpPr/>
            <p:nvPr/>
          </p:nvCxnSpPr>
          <p:spPr>
            <a:xfrm flipH="1">
              <a:off x="7725094" y="4069215"/>
              <a:ext cx="342124" cy="0"/>
            </a:xfrm>
            <a:prstGeom prst="line">
              <a:avLst/>
            </a:prstGeom>
            <a:ln w="28575">
              <a:solidFill>
                <a:schemeClr val="tx1"/>
              </a:solidFill>
            </a:ln>
          </p:spPr>
          <p:style>
            <a:lnRef idx="1">
              <a:schemeClr val="accent4"/>
            </a:lnRef>
            <a:fillRef idx="0">
              <a:schemeClr val="accent4"/>
            </a:fillRef>
            <a:effectRef idx="0">
              <a:schemeClr val="accent4"/>
            </a:effectRef>
            <a:fontRef idx="minor">
              <a:schemeClr val="tx1"/>
            </a:fontRef>
          </p:style>
        </p:cxnSp>
        <p:sp>
          <p:nvSpPr>
            <p:cNvPr id="36" name="자유형 35"/>
            <p:cNvSpPr/>
            <p:nvPr/>
          </p:nvSpPr>
          <p:spPr>
            <a:xfrm>
              <a:off x="5056414" y="2345871"/>
              <a:ext cx="5222821" cy="3973286"/>
            </a:xfrm>
            <a:custGeom>
              <a:avLst/>
              <a:gdLst>
                <a:gd name="connsiteX0" fmla="*/ 2601686 w 5222821"/>
                <a:gd name="connsiteY0" fmla="*/ 370115 h 3973286"/>
                <a:gd name="connsiteX1" fmla="*/ 2579915 w 5222821"/>
                <a:gd name="connsiteY1" fmla="*/ 293915 h 3973286"/>
                <a:gd name="connsiteX2" fmla="*/ 2547257 w 5222821"/>
                <a:gd name="connsiteY2" fmla="*/ 239486 h 3973286"/>
                <a:gd name="connsiteX3" fmla="*/ 2525486 w 5222821"/>
                <a:gd name="connsiteY3" fmla="*/ 217715 h 3973286"/>
                <a:gd name="connsiteX4" fmla="*/ 2481943 w 5222821"/>
                <a:gd name="connsiteY4" fmla="*/ 195943 h 3973286"/>
                <a:gd name="connsiteX5" fmla="*/ 2460172 w 5222821"/>
                <a:gd name="connsiteY5" fmla="*/ 174172 h 3973286"/>
                <a:gd name="connsiteX6" fmla="*/ 2427515 w 5222821"/>
                <a:gd name="connsiteY6" fmla="*/ 163286 h 3973286"/>
                <a:gd name="connsiteX7" fmla="*/ 2373086 w 5222821"/>
                <a:gd name="connsiteY7" fmla="*/ 141515 h 3973286"/>
                <a:gd name="connsiteX8" fmla="*/ 2296886 w 5222821"/>
                <a:gd name="connsiteY8" fmla="*/ 108858 h 3973286"/>
                <a:gd name="connsiteX9" fmla="*/ 2188029 w 5222821"/>
                <a:gd name="connsiteY9" fmla="*/ 76200 h 3973286"/>
                <a:gd name="connsiteX10" fmla="*/ 2079172 w 5222821"/>
                <a:gd name="connsiteY10" fmla="*/ 54429 h 3973286"/>
                <a:gd name="connsiteX11" fmla="*/ 2024743 w 5222821"/>
                <a:gd name="connsiteY11" fmla="*/ 43543 h 3973286"/>
                <a:gd name="connsiteX12" fmla="*/ 1905000 w 5222821"/>
                <a:gd name="connsiteY12" fmla="*/ 32658 h 3973286"/>
                <a:gd name="connsiteX13" fmla="*/ 1861457 w 5222821"/>
                <a:gd name="connsiteY13" fmla="*/ 21772 h 3973286"/>
                <a:gd name="connsiteX14" fmla="*/ 1600200 w 5222821"/>
                <a:gd name="connsiteY14" fmla="*/ 0 h 3973286"/>
                <a:gd name="connsiteX15" fmla="*/ 707572 w 5222821"/>
                <a:gd name="connsiteY15" fmla="*/ 10886 h 3973286"/>
                <a:gd name="connsiteX16" fmla="*/ 326572 w 5222821"/>
                <a:gd name="connsiteY16" fmla="*/ 32658 h 3973286"/>
                <a:gd name="connsiteX17" fmla="*/ 250372 w 5222821"/>
                <a:gd name="connsiteY17" fmla="*/ 43543 h 3973286"/>
                <a:gd name="connsiteX18" fmla="*/ 130629 w 5222821"/>
                <a:gd name="connsiteY18" fmla="*/ 97972 h 3973286"/>
                <a:gd name="connsiteX19" fmla="*/ 108857 w 5222821"/>
                <a:gd name="connsiteY19" fmla="*/ 119743 h 3973286"/>
                <a:gd name="connsiteX20" fmla="*/ 87086 w 5222821"/>
                <a:gd name="connsiteY20" fmla="*/ 163286 h 3973286"/>
                <a:gd name="connsiteX21" fmla="*/ 76200 w 5222821"/>
                <a:gd name="connsiteY21" fmla="*/ 185058 h 3973286"/>
                <a:gd name="connsiteX22" fmla="*/ 54429 w 5222821"/>
                <a:gd name="connsiteY22" fmla="*/ 195943 h 3973286"/>
                <a:gd name="connsiteX23" fmla="*/ 32657 w 5222821"/>
                <a:gd name="connsiteY23" fmla="*/ 250372 h 3973286"/>
                <a:gd name="connsiteX24" fmla="*/ 10886 w 5222821"/>
                <a:gd name="connsiteY24" fmla="*/ 337458 h 3973286"/>
                <a:gd name="connsiteX25" fmla="*/ 21772 w 5222821"/>
                <a:gd name="connsiteY25" fmla="*/ 674915 h 3973286"/>
                <a:gd name="connsiteX26" fmla="*/ 32657 w 5222821"/>
                <a:gd name="connsiteY26" fmla="*/ 718458 h 3973286"/>
                <a:gd name="connsiteX27" fmla="*/ 43543 w 5222821"/>
                <a:gd name="connsiteY27" fmla="*/ 783772 h 3973286"/>
                <a:gd name="connsiteX28" fmla="*/ 54429 w 5222821"/>
                <a:gd name="connsiteY28" fmla="*/ 816429 h 3973286"/>
                <a:gd name="connsiteX29" fmla="*/ 65315 w 5222821"/>
                <a:gd name="connsiteY29" fmla="*/ 859972 h 3973286"/>
                <a:gd name="connsiteX30" fmla="*/ 65315 w 5222821"/>
                <a:gd name="connsiteY30" fmla="*/ 1502229 h 3973286"/>
                <a:gd name="connsiteX31" fmla="*/ 32657 w 5222821"/>
                <a:gd name="connsiteY31" fmla="*/ 2090058 h 3973286"/>
                <a:gd name="connsiteX32" fmla="*/ 0 w 5222821"/>
                <a:gd name="connsiteY32" fmla="*/ 2786743 h 3973286"/>
                <a:gd name="connsiteX33" fmla="*/ 10886 w 5222821"/>
                <a:gd name="connsiteY33" fmla="*/ 3341915 h 3973286"/>
                <a:gd name="connsiteX34" fmla="*/ 32657 w 5222821"/>
                <a:gd name="connsiteY34" fmla="*/ 3559629 h 3973286"/>
                <a:gd name="connsiteX35" fmla="*/ 65315 w 5222821"/>
                <a:gd name="connsiteY35" fmla="*/ 3624943 h 3973286"/>
                <a:gd name="connsiteX36" fmla="*/ 108857 w 5222821"/>
                <a:gd name="connsiteY36" fmla="*/ 3690258 h 3973286"/>
                <a:gd name="connsiteX37" fmla="*/ 152400 w 5222821"/>
                <a:gd name="connsiteY37" fmla="*/ 3733800 h 3973286"/>
                <a:gd name="connsiteX38" fmla="*/ 174172 w 5222821"/>
                <a:gd name="connsiteY38" fmla="*/ 3755572 h 3973286"/>
                <a:gd name="connsiteX39" fmla="*/ 228600 w 5222821"/>
                <a:gd name="connsiteY39" fmla="*/ 3777343 h 3973286"/>
                <a:gd name="connsiteX40" fmla="*/ 304800 w 5222821"/>
                <a:gd name="connsiteY40" fmla="*/ 3820886 h 3973286"/>
                <a:gd name="connsiteX41" fmla="*/ 326572 w 5222821"/>
                <a:gd name="connsiteY41" fmla="*/ 3831772 h 3973286"/>
                <a:gd name="connsiteX42" fmla="*/ 348343 w 5222821"/>
                <a:gd name="connsiteY42" fmla="*/ 3842658 h 3973286"/>
                <a:gd name="connsiteX43" fmla="*/ 435429 w 5222821"/>
                <a:gd name="connsiteY43" fmla="*/ 3864429 h 3973286"/>
                <a:gd name="connsiteX44" fmla="*/ 522515 w 5222821"/>
                <a:gd name="connsiteY44" fmla="*/ 3886200 h 3973286"/>
                <a:gd name="connsiteX45" fmla="*/ 631372 w 5222821"/>
                <a:gd name="connsiteY45" fmla="*/ 3907972 h 3973286"/>
                <a:gd name="connsiteX46" fmla="*/ 740229 w 5222821"/>
                <a:gd name="connsiteY46" fmla="*/ 3929743 h 3973286"/>
                <a:gd name="connsiteX47" fmla="*/ 1088572 w 5222821"/>
                <a:gd name="connsiteY47" fmla="*/ 3940629 h 3973286"/>
                <a:gd name="connsiteX48" fmla="*/ 1665515 w 5222821"/>
                <a:gd name="connsiteY48" fmla="*/ 3918858 h 3973286"/>
                <a:gd name="connsiteX49" fmla="*/ 2122715 w 5222821"/>
                <a:gd name="connsiteY49" fmla="*/ 3940629 h 3973286"/>
                <a:gd name="connsiteX50" fmla="*/ 2416629 w 5222821"/>
                <a:gd name="connsiteY50" fmla="*/ 3962400 h 3973286"/>
                <a:gd name="connsiteX51" fmla="*/ 2743200 w 5222821"/>
                <a:gd name="connsiteY51" fmla="*/ 3973286 h 3973286"/>
                <a:gd name="connsiteX52" fmla="*/ 3679372 w 5222821"/>
                <a:gd name="connsiteY52" fmla="*/ 3962400 h 3973286"/>
                <a:gd name="connsiteX53" fmla="*/ 3875315 w 5222821"/>
                <a:gd name="connsiteY53" fmla="*/ 3951515 h 3973286"/>
                <a:gd name="connsiteX54" fmla="*/ 4463143 w 5222821"/>
                <a:gd name="connsiteY54" fmla="*/ 3929743 h 3973286"/>
                <a:gd name="connsiteX55" fmla="*/ 4757057 w 5222821"/>
                <a:gd name="connsiteY55" fmla="*/ 3918858 h 3973286"/>
                <a:gd name="connsiteX56" fmla="*/ 4876800 w 5222821"/>
                <a:gd name="connsiteY56" fmla="*/ 3897086 h 3973286"/>
                <a:gd name="connsiteX57" fmla="*/ 4920343 w 5222821"/>
                <a:gd name="connsiteY57" fmla="*/ 3886200 h 3973286"/>
                <a:gd name="connsiteX58" fmla="*/ 4985657 w 5222821"/>
                <a:gd name="connsiteY58" fmla="*/ 3864429 h 3973286"/>
                <a:gd name="connsiteX59" fmla="*/ 5029200 w 5222821"/>
                <a:gd name="connsiteY59" fmla="*/ 3831772 h 3973286"/>
                <a:gd name="connsiteX60" fmla="*/ 5050972 w 5222821"/>
                <a:gd name="connsiteY60" fmla="*/ 3820886 h 3973286"/>
                <a:gd name="connsiteX61" fmla="*/ 5072743 w 5222821"/>
                <a:gd name="connsiteY61" fmla="*/ 3788229 h 3973286"/>
                <a:gd name="connsiteX62" fmla="*/ 5105400 w 5222821"/>
                <a:gd name="connsiteY62" fmla="*/ 3733800 h 3973286"/>
                <a:gd name="connsiteX63" fmla="*/ 5127172 w 5222821"/>
                <a:gd name="connsiteY63" fmla="*/ 3712029 h 3973286"/>
                <a:gd name="connsiteX64" fmla="*/ 5148943 w 5222821"/>
                <a:gd name="connsiteY64" fmla="*/ 3668486 h 3973286"/>
                <a:gd name="connsiteX65" fmla="*/ 5159829 w 5222821"/>
                <a:gd name="connsiteY65" fmla="*/ 3646715 h 3973286"/>
                <a:gd name="connsiteX66" fmla="*/ 5192486 w 5222821"/>
                <a:gd name="connsiteY66" fmla="*/ 3592286 h 3973286"/>
                <a:gd name="connsiteX67" fmla="*/ 5203372 w 5222821"/>
                <a:gd name="connsiteY67" fmla="*/ 3548743 h 3973286"/>
                <a:gd name="connsiteX68" fmla="*/ 5203372 w 5222821"/>
                <a:gd name="connsiteY68" fmla="*/ 2830286 h 3973286"/>
                <a:gd name="connsiteX69" fmla="*/ 5192486 w 5222821"/>
                <a:gd name="connsiteY69" fmla="*/ 2743200 h 3973286"/>
                <a:gd name="connsiteX70" fmla="*/ 5159829 w 5222821"/>
                <a:gd name="connsiteY70" fmla="*/ 2623458 h 3973286"/>
                <a:gd name="connsiteX71" fmla="*/ 5138057 w 5222821"/>
                <a:gd name="connsiteY71" fmla="*/ 2579915 h 3973286"/>
                <a:gd name="connsiteX72" fmla="*/ 5094515 w 5222821"/>
                <a:gd name="connsiteY72" fmla="*/ 2558143 h 3973286"/>
                <a:gd name="connsiteX73" fmla="*/ 5072743 w 5222821"/>
                <a:gd name="connsiteY73" fmla="*/ 2547258 h 3973286"/>
                <a:gd name="connsiteX74" fmla="*/ 4953000 w 5222821"/>
                <a:gd name="connsiteY74" fmla="*/ 2525486 h 3973286"/>
                <a:gd name="connsiteX75" fmla="*/ 4071257 w 5222821"/>
                <a:gd name="connsiteY75" fmla="*/ 2547258 h 3973286"/>
                <a:gd name="connsiteX76" fmla="*/ 3929743 w 5222821"/>
                <a:gd name="connsiteY76" fmla="*/ 2558143 h 3973286"/>
                <a:gd name="connsiteX77" fmla="*/ 3733800 w 5222821"/>
                <a:gd name="connsiteY77" fmla="*/ 2569029 h 3973286"/>
                <a:gd name="connsiteX78" fmla="*/ 3516086 w 5222821"/>
                <a:gd name="connsiteY78" fmla="*/ 2590800 h 3973286"/>
                <a:gd name="connsiteX79" fmla="*/ 3450772 w 5222821"/>
                <a:gd name="connsiteY79" fmla="*/ 2601686 h 3973286"/>
                <a:gd name="connsiteX80" fmla="*/ 3298372 w 5222821"/>
                <a:gd name="connsiteY80" fmla="*/ 2623458 h 3973286"/>
                <a:gd name="connsiteX81" fmla="*/ 3222172 w 5222821"/>
                <a:gd name="connsiteY81" fmla="*/ 2634343 h 3973286"/>
                <a:gd name="connsiteX82" fmla="*/ 3200400 w 5222821"/>
                <a:gd name="connsiteY82" fmla="*/ 2645229 h 3973286"/>
                <a:gd name="connsiteX83" fmla="*/ 2895600 w 5222821"/>
                <a:gd name="connsiteY83" fmla="*/ 2645229 h 3973286"/>
                <a:gd name="connsiteX84" fmla="*/ 2786743 w 5222821"/>
                <a:gd name="connsiteY84" fmla="*/ 2623458 h 3973286"/>
                <a:gd name="connsiteX85" fmla="*/ 2743200 w 5222821"/>
                <a:gd name="connsiteY85" fmla="*/ 2601686 h 3973286"/>
                <a:gd name="connsiteX86" fmla="*/ 2699657 w 5222821"/>
                <a:gd name="connsiteY86" fmla="*/ 2569029 h 3973286"/>
                <a:gd name="connsiteX87" fmla="*/ 2667000 w 5222821"/>
                <a:gd name="connsiteY87" fmla="*/ 2503715 h 3973286"/>
                <a:gd name="connsiteX88" fmla="*/ 2656115 w 5222821"/>
                <a:gd name="connsiteY88" fmla="*/ 2471058 h 3973286"/>
                <a:gd name="connsiteX89" fmla="*/ 2634343 w 5222821"/>
                <a:gd name="connsiteY89" fmla="*/ 2427515 h 3973286"/>
                <a:gd name="connsiteX90" fmla="*/ 2623457 w 5222821"/>
                <a:gd name="connsiteY90" fmla="*/ 2362200 h 3973286"/>
                <a:gd name="connsiteX91" fmla="*/ 2612572 w 5222821"/>
                <a:gd name="connsiteY91" fmla="*/ 2307772 h 3973286"/>
                <a:gd name="connsiteX92" fmla="*/ 2601686 w 5222821"/>
                <a:gd name="connsiteY92" fmla="*/ 2209800 h 3973286"/>
                <a:gd name="connsiteX93" fmla="*/ 2612572 w 5222821"/>
                <a:gd name="connsiteY93" fmla="*/ 1665515 h 3973286"/>
                <a:gd name="connsiteX94" fmla="*/ 2634343 w 5222821"/>
                <a:gd name="connsiteY94" fmla="*/ 1393372 h 3973286"/>
                <a:gd name="connsiteX95" fmla="*/ 2645229 w 5222821"/>
                <a:gd name="connsiteY95" fmla="*/ 1262743 h 3973286"/>
                <a:gd name="connsiteX96" fmla="*/ 2656115 w 5222821"/>
                <a:gd name="connsiteY96" fmla="*/ 674915 h 3973286"/>
                <a:gd name="connsiteX97" fmla="*/ 2645229 w 5222821"/>
                <a:gd name="connsiteY97" fmla="*/ 522515 h 3973286"/>
                <a:gd name="connsiteX98" fmla="*/ 2634343 w 5222821"/>
                <a:gd name="connsiteY98" fmla="*/ 424543 h 3973286"/>
                <a:gd name="connsiteX99" fmla="*/ 2601686 w 5222821"/>
                <a:gd name="connsiteY99" fmla="*/ 370115 h 3973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5222821" h="3973286">
                  <a:moveTo>
                    <a:pt x="2601686" y="370115"/>
                  </a:moveTo>
                  <a:cubicBezTo>
                    <a:pt x="2592615" y="348344"/>
                    <a:pt x="2590324" y="319938"/>
                    <a:pt x="2579915" y="293915"/>
                  </a:cubicBezTo>
                  <a:cubicBezTo>
                    <a:pt x="2573132" y="276956"/>
                    <a:pt x="2557481" y="252266"/>
                    <a:pt x="2547257" y="239486"/>
                  </a:cubicBezTo>
                  <a:cubicBezTo>
                    <a:pt x="2540846" y="231472"/>
                    <a:pt x="2534025" y="223408"/>
                    <a:pt x="2525486" y="217715"/>
                  </a:cubicBezTo>
                  <a:cubicBezTo>
                    <a:pt x="2511984" y="208714"/>
                    <a:pt x="2493418" y="207418"/>
                    <a:pt x="2481943" y="195943"/>
                  </a:cubicBezTo>
                  <a:cubicBezTo>
                    <a:pt x="2474686" y="188686"/>
                    <a:pt x="2468972" y="179452"/>
                    <a:pt x="2460172" y="174172"/>
                  </a:cubicBezTo>
                  <a:cubicBezTo>
                    <a:pt x="2450333" y="168268"/>
                    <a:pt x="2438169" y="167548"/>
                    <a:pt x="2427515" y="163286"/>
                  </a:cubicBezTo>
                  <a:cubicBezTo>
                    <a:pt x="2347451" y="131260"/>
                    <a:pt x="2481361" y="177605"/>
                    <a:pt x="2373086" y="141515"/>
                  </a:cubicBezTo>
                  <a:cubicBezTo>
                    <a:pt x="2315685" y="103247"/>
                    <a:pt x="2367182" y="132290"/>
                    <a:pt x="2296886" y="108858"/>
                  </a:cubicBezTo>
                  <a:cubicBezTo>
                    <a:pt x="2166770" y="65487"/>
                    <a:pt x="2317016" y="104863"/>
                    <a:pt x="2188029" y="76200"/>
                  </a:cubicBezTo>
                  <a:cubicBezTo>
                    <a:pt x="2058073" y="47321"/>
                    <a:pt x="2255137" y="86423"/>
                    <a:pt x="2079172" y="54429"/>
                  </a:cubicBezTo>
                  <a:cubicBezTo>
                    <a:pt x="2060968" y="51119"/>
                    <a:pt x="2043102" y="45838"/>
                    <a:pt x="2024743" y="43543"/>
                  </a:cubicBezTo>
                  <a:cubicBezTo>
                    <a:pt x="1984974" y="38572"/>
                    <a:pt x="1944914" y="36286"/>
                    <a:pt x="1905000" y="32658"/>
                  </a:cubicBezTo>
                  <a:cubicBezTo>
                    <a:pt x="1890486" y="29029"/>
                    <a:pt x="1876333" y="23366"/>
                    <a:pt x="1861457" y="21772"/>
                  </a:cubicBezTo>
                  <a:cubicBezTo>
                    <a:pt x="1774567" y="12462"/>
                    <a:pt x="1600200" y="0"/>
                    <a:pt x="1600200" y="0"/>
                  </a:cubicBezTo>
                  <a:lnTo>
                    <a:pt x="707572" y="10886"/>
                  </a:lnTo>
                  <a:cubicBezTo>
                    <a:pt x="611167" y="12776"/>
                    <a:pt x="430388" y="25737"/>
                    <a:pt x="326572" y="32658"/>
                  </a:cubicBezTo>
                  <a:cubicBezTo>
                    <a:pt x="301172" y="36286"/>
                    <a:pt x="275373" y="37774"/>
                    <a:pt x="250372" y="43543"/>
                  </a:cubicBezTo>
                  <a:cubicBezTo>
                    <a:pt x="208161" y="53284"/>
                    <a:pt x="164820" y="70619"/>
                    <a:pt x="130629" y="97972"/>
                  </a:cubicBezTo>
                  <a:cubicBezTo>
                    <a:pt x="122615" y="104383"/>
                    <a:pt x="116114" y="112486"/>
                    <a:pt x="108857" y="119743"/>
                  </a:cubicBezTo>
                  <a:lnTo>
                    <a:pt x="87086" y="163286"/>
                  </a:lnTo>
                  <a:cubicBezTo>
                    <a:pt x="83457" y="170543"/>
                    <a:pt x="83457" y="181429"/>
                    <a:pt x="76200" y="185058"/>
                  </a:cubicBezTo>
                  <a:lnTo>
                    <a:pt x="54429" y="195943"/>
                  </a:lnTo>
                  <a:cubicBezTo>
                    <a:pt x="42217" y="220367"/>
                    <a:pt x="40727" y="220781"/>
                    <a:pt x="32657" y="250372"/>
                  </a:cubicBezTo>
                  <a:cubicBezTo>
                    <a:pt x="24784" y="279240"/>
                    <a:pt x="10886" y="337458"/>
                    <a:pt x="10886" y="337458"/>
                  </a:cubicBezTo>
                  <a:cubicBezTo>
                    <a:pt x="14515" y="449944"/>
                    <a:pt x="15352" y="562554"/>
                    <a:pt x="21772" y="674915"/>
                  </a:cubicBezTo>
                  <a:cubicBezTo>
                    <a:pt x="22626" y="689852"/>
                    <a:pt x="29723" y="703788"/>
                    <a:pt x="32657" y="718458"/>
                  </a:cubicBezTo>
                  <a:cubicBezTo>
                    <a:pt x="36986" y="740101"/>
                    <a:pt x="38755" y="762226"/>
                    <a:pt x="43543" y="783772"/>
                  </a:cubicBezTo>
                  <a:cubicBezTo>
                    <a:pt x="46032" y="794973"/>
                    <a:pt x="51277" y="805396"/>
                    <a:pt x="54429" y="816429"/>
                  </a:cubicBezTo>
                  <a:cubicBezTo>
                    <a:pt x="58539" y="830814"/>
                    <a:pt x="61686" y="845458"/>
                    <a:pt x="65315" y="859972"/>
                  </a:cubicBezTo>
                  <a:cubicBezTo>
                    <a:pt x="89672" y="1152268"/>
                    <a:pt x="79837" y="979414"/>
                    <a:pt x="65315" y="1502229"/>
                  </a:cubicBezTo>
                  <a:cubicBezTo>
                    <a:pt x="52973" y="1946537"/>
                    <a:pt x="57469" y="1606224"/>
                    <a:pt x="32657" y="2090058"/>
                  </a:cubicBezTo>
                  <a:cubicBezTo>
                    <a:pt x="6236" y="2605268"/>
                    <a:pt x="16550" y="2373013"/>
                    <a:pt x="0" y="2786743"/>
                  </a:cubicBezTo>
                  <a:cubicBezTo>
                    <a:pt x="3629" y="2971800"/>
                    <a:pt x="5105" y="3156912"/>
                    <a:pt x="10886" y="3341915"/>
                  </a:cubicBezTo>
                  <a:cubicBezTo>
                    <a:pt x="11307" y="3355385"/>
                    <a:pt x="21824" y="3519909"/>
                    <a:pt x="32657" y="3559629"/>
                  </a:cubicBezTo>
                  <a:cubicBezTo>
                    <a:pt x="37326" y="3576747"/>
                    <a:pt x="57537" y="3605498"/>
                    <a:pt x="65315" y="3624943"/>
                  </a:cubicBezTo>
                  <a:cubicBezTo>
                    <a:pt x="90099" y="3686905"/>
                    <a:pt x="69609" y="3670633"/>
                    <a:pt x="108857" y="3690258"/>
                  </a:cubicBezTo>
                  <a:cubicBezTo>
                    <a:pt x="128310" y="3729162"/>
                    <a:pt x="108613" y="3698770"/>
                    <a:pt x="152400" y="3733800"/>
                  </a:cubicBezTo>
                  <a:cubicBezTo>
                    <a:pt x="160414" y="3740211"/>
                    <a:pt x="165961" y="3749414"/>
                    <a:pt x="174172" y="3755572"/>
                  </a:cubicBezTo>
                  <a:cubicBezTo>
                    <a:pt x="186988" y="3765184"/>
                    <a:pt x="215424" y="3772951"/>
                    <a:pt x="228600" y="3777343"/>
                  </a:cubicBezTo>
                  <a:cubicBezTo>
                    <a:pt x="274760" y="3808117"/>
                    <a:pt x="249554" y="3793263"/>
                    <a:pt x="304800" y="3820886"/>
                  </a:cubicBezTo>
                  <a:lnTo>
                    <a:pt x="326572" y="3831772"/>
                  </a:lnTo>
                  <a:cubicBezTo>
                    <a:pt x="333829" y="3835401"/>
                    <a:pt x="340387" y="3841067"/>
                    <a:pt x="348343" y="3842658"/>
                  </a:cubicBezTo>
                  <a:cubicBezTo>
                    <a:pt x="481492" y="3869286"/>
                    <a:pt x="343377" y="3839324"/>
                    <a:pt x="435429" y="3864429"/>
                  </a:cubicBezTo>
                  <a:cubicBezTo>
                    <a:pt x="464297" y="3872302"/>
                    <a:pt x="522515" y="3886200"/>
                    <a:pt x="522515" y="3886200"/>
                  </a:cubicBezTo>
                  <a:cubicBezTo>
                    <a:pt x="573750" y="3911819"/>
                    <a:pt x="524343" y="3890133"/>
                    <a:pt x="631372" y="3907972"/>
                  </a:cubicBezTo>
                  <a:cubicBezTo>
                    <a:pt x="689525" y="3917664"/>
                    <a:pt x="670193" y="3926057"/>
                    <a:pt x="740229" y="3929743"/>
                  </a:cubicBezTo>
                  <a:cubicBezTo>
                    <a:pt x="856239" y="3935849"/>
                    <a:pt x="972458" y="3937000"/>
                    <a:pt x="1088572" y="3940629"/>
                  </a:cubicBezTo>
                  <a:cubicBezTo>
                    <a:pt x="1245472" y="3932784"/>
                    <a:pt x="1531186" y="3917067"/>
                    <a:pt x="1665515" y="3918858"/>
                  </a:cubicBezTo>
                  <a:cubicBezTo>
                    <a:pt x="1818074" y="3920892"/>
                    <a:pt x="1970669" y="3927958"/>
                    <a:pt x="2122715" y="3940629"/>
                  </a:cubicBezTo>
                  <a:cubicBezTo>
                    <a:pt x="2213036" y="3948156"/>
                    <a:pt x="2327935" y="3958458"/>
                    <a:pt x="2416629" y="3962400"/>
                  </a:cubicBezTo>
                  <a:cubicBezTo>
                    <a:pt x="2525439" y="3967236"/>
                    <a:pt x="2634343" y="3969657"/>
                    <a:pt x="2743200" y="3973286"/>
                  </a:cubicBezTo>
                  <a:lnTo>
                    <a:pt x="3679372" y="3962400"/>
                  </a:lnTo>
                  <a:cubicBezTo>
                    <a:pt x="3744775" y="3961142"/>
                    <a:pt x="3809957" y="3954238"/>
                    <a:pt x="3875315" y="3951515"/>
                  </a:cubicBezTo>
                  <a:lnTo>
                    <a:pt x="4463143" y="3929743"/>
                  </a:lnTo>
                  <a:lnTo>
                    <a:pt x="4757057" y="3918858"/>
                  </a:lnTo>
                  <a:cubicBezTo>
                    <a:pt x="4804326" y="3910980"/>
                    <a:pt x="4831154" y="3907230"/>
                    <a:pt x="4876800" y="3897086"/>
                  </a:cubicBezTo>
                  <a:cubicBezTo>
                    <a:pt x="4891405" y="3893840"/>
                    <a:pt x="4906013" y="3890499"/>
                    <a:pt x="4920343" y="3886200"/>
                  </a:cubicBezTo>
                  <a:cubicBezTo>
                    <a:pt x="4942324" y="3879606"/>
                    <a:pt x="4965131" y="3874692"/>
                    <a:pt x="4985657" y="3864429"/>
                  </a:cubicBezTo>
                  <a:cubicBezTo>
                    <a:pt x="5038358" y="3838079"/>
                    <a:pt x="4974182" y="3873035"/>
                    <a:pt x="5029200" y="3831772"/>
                  </a:cubicBezTo>
                  <a:cubicBezTo>
                    <a:pt x="5035691" y="3826904"/>
                    <a:pt x="5043715" y="3824515"/>
                    <a:pt x="5050972" y="3820886"/>
                  </a:cubicBezTo>
                  <a:cubicBezTo>
                    <a:pt x="5058229" y="3810000"/>
                    <a:pt x="5066012" y="3799447"/>
                    <a:pt x="5072743" y="3788229"/>
                  </a:cubicBezTo>
                  <a:cubicBezTo>
                    <a:pt x="5093089" y="3754320"/>
                    <a:pt x="5073310" y="3773913"/>
                    <a:pt x="5105400" y="3733800"/>
                  </a:cubicBezTo>
                  <a:cubicBezTo>
                    <a:pt x="5111811" y="3725786"/>
                    <a:pt x="5119915" y="3719286"/>
                    <a:pt x="5127172" y="3712029"/>
                  </a:cubicBezTo>
                  <a:lnTo>
                    <a:pt x="5148943" y="3668486"/>
                  </a:lnTo>
                  <a:cubicBezTo>
                    <a:pt x="5152572" y="3661229"/>
                    <a:pt x="5155328" y="3653466"/>
                    <a:pt x="5159829" y="3646715"/>
                  </a:cubicBezTo>
                  <a:cubicBezTo>
                    <a:pt x="5168110" y="3634294"/>
                    <a:pt x="5186907" y="3609023"/>
                    <a:pt x="5192486" y="3592286"/>
                  </a:cubicBezTo>
                  <a:cubicBezTo>
                    <a:pt x="5197217" y="3578093"/>
                    <a:pt x="5199743" y="3563257"/>
                    <a:pt x="5203372" y="3548743"/>
                  </a:cubicBezTo>
                  <a:cubicBezTo>
                    <a:pt x="5236025" y="3254851"/>
                    <a:pt x="5221600" y="3422718"/>
                    <a:pt x="5203372" y="2830286"/>
                  </a:cubicBezTo>
                  <a:cubicBezTo>
                    <a:pt x="5202472" y="2801045"/>
                    <a:pt x="5196934" y="2772114"/>
                    <a:pt x="5192486" y="2743200"/>
                  </a:cubicBezTo>
                  <a:cubicBezTo>
                    <a:pt x="5187178" y="2708696"/>
                    <a:pt x="5174950" y="2653699"/>
                    <a:pt x="5159829" y="2623458"/>
                  </a:cubicBezTo>
                  <a:cubicBezTo>
                    <a:pt x="5152572" y="2608944"/>
                    <a:pt x="5152571" y="2587172"/>
                    <a:pt x="5138057" y="2579915"/>
                  </a:cubicBezTo>
                  <a:lnTo>
                    <a:pt x="5094515" y="2558143"/>
                  </a:lnTo>
                  <a:cubicBezTo>
                    <a:pt x="5087258" y="2554514"/>
                    <a:pt x="5080699" y="2548849"/>
                    <a:pt x="5072743" y="2547258"/>
                  </a:cubicBezTo>
                  <a:cubicBezTo>
                    <a:pt x="4996672" y="2532043"/>
                    <a:pt x="5036565" y="2539414"/>
                    <a:pt x="4953000" y="2525486"/>
                  </a:cubicBezTo>
                  <a:cubicBezTo>
                    <a:pt x="4402284" y="2553023"/>
                    <a:pt x="5148869" y="2518134"/>
                    <a:pt x="4071257" y="2547258"/>
                  </a:cubicBezTo>
                  <a:cubicBezTo>
                    <a:pt x="4023964" y="2548536"/>
                    <a:pt x="3976956" y="2555097"/>
                    <a:pt x="3929743" y="2558143"/>
                  </a:cubicBezTo>
                  <a:lnTo>
                    <a:pt x="3733800" y="2569029"/>
                  </a:lnTo>
                  <a:cubicBezTo>
                    <a:pt x="3654654" y="2574306"/>
                    <a:pt x="3592540" y="2579878"/>
                    <a:pt x="3516086" y="2590800"/>
                  </a:cubicBezTo>
                  <a:cubicBezTo>
                    <a:pt x="3494236" y="2593921"/>
                    <a:pt x="3472599" y="2598412"/>
                    <a:pt x="3450772" y="2601686"/>
                  </a:cubicBezTo>
                  <a:lnTo>
                    <a:pt x="3298372" y="2623458"/>
                  </a:lnTo>
                  <a:lnTo>
                    <a:pt x="3222172" y="2634343"/>
                  </a:lnTo>
                  <a:cubicBezTo>
                    <a:pt x="3214915" y="2637972"/>
                    <a:pt x="3208383" y="2643777"/>
                    <a:pt x="3200400" y="2645229"/>
                  </a:cubicBezTo>
                  <a:cubicBezTo>
                    <a:pt x="3084053" y="2666384"/>
                    <a:pt x="3029681" y="2652286"/>
                    <a:pt x="2895600" y="2645229"/>
                  </a:cubicBezTo>
                  <a:cubicBezTo>
                    <a:pt x="2850535" y="2638791"/>
                    <a:pt x="2824738" y="2639741"/>
                    <a:pt x="2786743" y="2623458"/>
                  </a:cubicBezTo>
                  <a:cubicBezTo>
                    <a:pt x="2771827" y="2617066"/>
                    <a:pt x="2754675" y="2613161"/>
                    <a:pt x="2743200" y="2601686"/>
                  </a:cubicBezTo>
                  <a:cubicBezTo>
                    <a:pt x="2715692" y="2574178"/>
                    <a:pt x="2730608" y="2584505"/>
                    <a:pt x="2699657" y="2569029"/>
                  </a:cubicBezTo>
                  <a:cubicBezTo>
                    <a:pt x="2688771" y="2547258"/>
                    <a:pt x="2674697" y="2526807"/>
                    <a:pt x="2667000" y="2503715"/>
                  </a:cubicBezTo>
                  <a:cubicBezTo>
                    <a:pt x="2663372" y="2492829"/>
                    <a:pt x="2660635" y="2481605"/>
                    <a:pt x="2656115" y="2471058"/>
                  </a:cubicBezTo>
                  <a:cubicBezTo>
                    <a:pt x="2649723" y="2456142"/>
                    <a:pt x="2634343" y="2427515"/>
                    <a:pt x="2634343" y="2427515"/>
                  </a:cubicBezTo>
                  <a:cubicBezTo>
                    <a:pt x="2630714" y="2405743"/>
                    <a:pt x="2627405" y="2383916"/>
                    <a:pt x="2623457" y="2362200"/>
                  </a:cubicBezTo>
                  <a:cubicBezTo>
                    <a:pt x="2620147" y="2343997"/>
                    <a:pt x="2615189" y="2326088"/>
                    <a:pt x="2612572" y="2307772"/>
                  </a:cubicBezTo>
                  <a:cubicBezTo>
                    <a:pt x="2607925" y="2275244"/>
                    <a:pt x="2605315" y="2242457"/>
                    <a:pt x="2601686" y="2209800"/>
                  </a:cubicBezTo>
                  <a:cubicBezTo>
                    <a:pt x="2605315" y="2028372"/>
                    <a:pt x="2605319" y="1846835"/>
                    <a:pt x="2612572" y="1665515"/>
                  </a:cubicBezTo>
                  <a:cubicBezTo>
                    <a:pt x="2616209" y="1574584"/>
                    <a:pt x="2626988" y="1484078"/>
                    <a:pt x="2634343" y="1393372"/>
                  </a:cubicBezTo>
                  <a:cubicBezTo>
                    <a:pt x="2637874" y="1349821"/>
                    <a:pt x="2645229" y="1262743"/>
                    <a:pt x="2645229" y="1262743"/>
                  </a:cubicBezTo>
                  <a:cubicBezTo>
                    <a:pt x="2648858" y="1066800"/>
                    <a:pt x="2656115" y="870891"/>
                    <a:pt x="2656115" y="674915"/>
                  </a:cubicBezTo>
                  <a:cubicBezTo>
                    <a:pt x="2656115" y="623986"/>
                    <a:pt x="2649641" y="573253"/>
                    <a:pt x="2645229" y="522515"/>
                  </a:cubicBezTo>
                  <a:cubicBezTo>
                    <a:pt x="2642382" y="489780"/>
                    <a:pt x="2640221" y="456871"/>
                    <a:pt x="2634343" y="424543"/>
                  </a:cubicBezTo>
                  <a:cubicBezTo>
                    <a:pt x="2632892" y="416560"/>
                    <a:pt x="2610757" y="391886"/>
                    <a:pt x="2601686" y="370115"/>
                  </a:cubicBezTo>
                  <a:close/>
                </a:path>
              </a:pathLst>
            </a:custGeom>
            <a:solidFill>
              <a:srgbClr val="FF0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5" name="슬라이드 번호 개체 틀 4"/>
          <p:cNvSpPr>
            <a:spLocks noGrp="1"/>
          </p:cNvSpPr>
          <p:nvPr>
            <p:ph type="sldNum" sz="quarter" idx="12"/>
          </p:nvPr>
        </p:nvSpPr>
        <p:spPr/>
        <p:txBody>
          <a:bodyPr/>
          <a:lstStyle/>
          <a:p>
            <a:fld id="{7E143334-4AB7-49CA-B52F-E6E20F79A69B}" type="slidenum">
              <a:rPr lang="ko-KR" altLang="en-US" smtClean="0"/>
              <a:pPr/>
              <a:t>7</a:t>
            </a:fld>
            <a:endParaRPr lang="ko-KR" altLang="en-US"/>
          </a:p>
        </p:txBody>
      </p:sp>
      <p:pic>
        <p:nvPicPr>
          <p:cNvPr id="7" name="오디오 6">
            <a:hlinkClick r:id="" action="ppaction://media"/>
            <a:extLst>
              <a:ext uri="{FF2B5EF4-FFF2-40B4-BE49-F238E27FC236}">
                <a16:creationId xmlns:a16="http://schemas.microsoft.com/office/drawing/2014/main" id="{E45F1501-618A-4547-B49B-44D9798FA5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943240542"/>
      </p:ext>
    </p:extLst>
  </p:cSld>
  <p:clrMapOvr>
    <a:masterClrMapping/>
  </p:clrMapOvr>
  <mc:AlternateContent xmlns:mc="http://schemas.openxmlformats.org/markup-compatibility/2006">
    <mc:Choice xmlns:p14="http://schemas.microsoft.com/office/powerpoint/2010/main" Requires="p14">
      <p:transition spd="slow" p14:dur="2000" advTm="42860"/>
    </mc:Choice>
    <mc:Fallback>
      <p:transition spd="slow" advTm="428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Questions on Communication in Hardware System</a:t>
            </a:r>
            <a:endParaRPr lang="ko-KR" altLang="en-US" dirty="0"/>
          </a:p>
        </p:txBody>
      </p:sp>
      <p:sp>
        <p:nvSpPr>
          <p:cNvPr id="3" name="내용 개체 틀 2"/>
          <p:cNvSpPr>
            <a:spLocks noGrp="1"/>
          </p:cNvSpPr>
          <p:nvPr>
            <p:ph idx="1"/>
          </p:nvPr>
        </p:nvSpPr>
        <p:spPr/>
        <p:txBody>
          <a:bodyPr/>
          <a:lstStyle/>
          <a:p>
            <a:r>
              <a:rPr lang="en-US" altLang="ko-KR" dirty="0"/>
              <a:t>How does my software communicate with a hardware component?</a:t>
            </a:r>
          </a:p>
          <a:p>
            <a:pPr lvl="1"/>
            <a:r>
              <a:rPr lang="en-US" altLang="ko-KR" b="1" dirty="0"/>
              <a:t>Case 1: Consider the hardware component as a part of memory</a:t>
            </a:r>
          </a:p>
          <a:p>
            <a:pPr lvl="2"/>
            <a:r>
              <a:rPr lang="en-US" altLang="ko-KR" dirty="0"/>
              <a:t>a.k.a. memory-mapped I/O, i.e., load/store instructions from/to a physical address in memory</a:t>
            </a:r>
          </a:p>
          <a:p>
            <a:pPr lvl="1"/>
            <a:r>
              <a:rPr lang="en-US" altLang="ko-KR" dirty="0"/>
              <a:t>Case 2: Consider it as a device</a:t>
            </a:r>
          </a:p>
          <a:p>
            <a:pPr lvl="2"/>
            <a:r>
              <a:rPr lang="en-US" altLang="ko-KR" dirty="0"/>
              <a:t>Device driver is used</a:t>
            </a:r>
          </a:p>
          <a:p>
            <a:endParaRPr lang="en-US" altLang="ko-KR" dirty="0"/>
          </a:p>
          <a:p>
            <a:endParaRPr lang="ko-KR" altLang="en-US" dirty="0"/>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8</a:t>
            </a:fld>
            <a:endParaRPr lang="ko-KR" altLang="en-US"/>
          </a:p>
        </p:txBody>
      </p:sp>
      <p:pic>
        <p:nvPicPr>
          <p:cNvPr id="6" name="오디오 5">
            <a:hlinkClick r:id="" action="ppaction://media"/>
            <a:extLst>
              <a:ext uri="{FF2B5EF4-FFF2-40B4-BE49-F238E27FC236}">
                <a16:creationId xmlns:a16="http://schemas.microsoft.com/office/drawing/2014/main" id="{6046C923-2FE8-2E47-BDF7-14BC691810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86675795"/>
      </p:ext>
    </p:extLst>
  </p:cSld>
  <p:clrMapOvr>
    <a:masterClrMapping/>
  </p:clrMapOvr>
  <mc:AlternateContent xmlns:mc="http://schemas.openxmlformats.org/markup-compatibility/2006">
    <mc:Choice xmlns:p14="http://schemas.microsoft.com/office/powerpoint/2010/main" Requires="p14">
      <p:transition spd="slow" p14:dur="2000" advTm="49875"/>
    </mc:Choice>
    <mc:Fallback>
      <p:transition spd="slow" advTm="49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 Quick Answer: Physical Memory of BRAM and </a:t>
            </a:r>
            <a:r>
              <a:rPr lang="en-US" altLang="ko-KR" dirty="0" err="1"/>
              <a:t>mmap</a:t>
            </a:r>
            <a:r>
              <a:rPr lang="en-US" altLang="ko-KR" dirty="0"/>
              <a:t>()</a:t>
            </a:r>
            <a:endParaRPr lang="ko-KR" altLang="en-US" dirty="0"/>
          </a:p>
        </p:txBody>
      </p:sp>
      <p:sp>
        <p:nvSpPr>
          <p:cNvPr id="3" name="내용 개체 틀 2"/>
          <p:cNvSpPr>
            <a:spLocks noGrp="1"/>
          </p:cNvSpPr>
          <p:nvPr>
            <p:ph idx="1"/>
          </p:nvPr>
        </p:nvSpPr>
        <p:spPr/>
        <p:txBody>
          <a:bodyPr/>
          <a:lstStyle/>
          <a:p>
            <a:r>
              <a:rPr lang="en-US" altLang="ko-KR" dirty="0"/>
              <a:t>BRAM is located @ address 0x4000_0000 ~ 0x4000_1FFF</a:t>
            </a:r>
          </a:p>
          <a:p>
            <a:pPr lvl="1"/>
            <a:r>
              <a:rPr lang="en-US" altLang="ko-KR" dirty="0"/>
              <a:t>Note) DRAM (BD.IC25/26) is @ address 0x0000_0000 ~ 0x3FFF_FFFF</a:t>
            </a:r>
          </a:p>
        </p:txBody>
      </p:sp>
      <p:sp>
        <p:nvSpPr>
          <p:cNvPr id="4" name="슬라이드 번호 개체 틀 3"/>
          <p:cNvSpPr>
            <a:spLocks noGrp="1"/>
          </p:cNvSpPr>
          <p:nvPr>
            <p:ph type="sldNum" sz="quarter" idx="12"/>
          </p:nvPr>
        </p:nvSpPr>
        <p:spPr/>
        <p:txBody>
          <a:bodyPr/>
          <a:lstStyle/>
          <a:p>
            <a:fld id="{7E143334-4AB7-49CA-B52F-E6E20F79A69B}" type="slidenum">
              <a:rPr lang="ko-KR" altLang="en-US" smtClean="0"/>
              <a:pPr/>
              <a:t>9</a:t>
            </a:fld>
            <a:endParaRPr lang="ko-KR" altLang="en-US"/>
          </a:p>
        </p:txBody>
      </p:sp>
      <p:pic>
        <p:nvPicPr>
          <p:cNvPr id="6" name="오디오 5">
            <a:hlinkClick r:id="" action="ppaction://media"/>
            <a:extLst>
              <a:ext uri="{FF2B5EF4-FFF2-40B4-BE49-F238E27FC236}">
                <a16:creationId xmlns:a16="http://schemas.microsoft.com/office/drawing/2014/main" id="{FA503B6B-3E2D-7B4F-9319-87E301D0B0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65341599"/>
      </p:ext>
    </p:extLst>
  </p:cSld>
  <p:clrMapOvr>
    <a:masterClrMapping/>
  </p:clrMapOvr>
  <mc:AlternateContent xmlns:mc="http://schemas.openxmlformats.org/markup-compatibility/2006">
    <mc:Choice xmlns:p14="http://schemas.microsoft.com/office/powerpoint/2010/main" Requires="p14">
      <p:transition spd="slow" p14:dur="2000" advTm="29589"/>
    </mc:Choice>
    <mc:Fallback>
      <p:transition spd="slow" advTm="29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5.8"/>
</p:tagLst>
</file>

<file path=ppt/tags/tag2.xml><?xml version="1.0" encoding="utf-8"?>
<p:tagLst xmlns:a="http://schemas.openxmlformats.org/drawingml/2006/main" xmlns:r="http://schemas.openxmlformats.org/officeDocument/2006/relationships" xmlns:p="http://schemas.openxmlformats.org/presentationml/2006/main">
  <p:tag name="TIMING" val="|14.4"/>
</p:tagLst>
</file>

<file path=ppt/tags/tag3.xml><?xml version="1.0" encoding="utf-8"?>
<p:tagLst xmlns:a="http://schemas.openxmlformats.org/drawingml/2006/main" xmlns:r="http://schemas.openxmlformats.org/officeDocument/2006/relationships" xmlns:p="http://schemas.openxmlformats.org/presentationml/2006/main">
  <p:tag name="TIMING" val="|15.5"/>
</p:tagLst>
</file>

<file path=ppt/tags/tag4.xml><?xml version="1.0" encoding="utf-8"?>
<p:tagLst xmlns:a="http://schemas.openxmlformats.org/drawingml/2006/main" xmlns:r="http://schemas.openxmlformats.org/officeDocument/2006/relationships" xmlns:p="http://schemas.openxmlformats.org/presentationml/2006/main">
  <p:tag name="TIMING" val="|1"/>
</p:tagLst>
</file>

<file path=ppt/tags/tag5.xml><?xml version="1.0" encoding="utf-8"?>
<p:tagLst xmlns:a="http://schemas.openxmlformats.org/drawingml/2006/main" xmlns:r="http://schemas.openxmlformats.org/officeDocument/2006/relationships" xmlns:p="http://schemas.openxmlformats.org/presentationml/2006/main">
  <p:tag name="TIMING" val="|0.9"/>
</p:tagLst>
</file>

<file path=ppt/tags/tag6.xml><?xml version="1.0" encoding="utf-8"?>
<p:tagLst xmlns:a="http://schemas.openxmlformats.org/drawingml/2006/main" xmlns:r="http://schemas.openxmlformats.org/officeDocument/2006/relationships" xmlns:p="http://schemas.openxmlformats.org/presentationml/2006/main">
  <p:tag name="TIMING" val="|1.3"/>
</p:tagLst>
</file>

<file path=ppt/tags/tag7.xml><?xml version="1.0" encoding="utf-8"?>
<p:tagLst xmlns:a="http://schemas.openxmlformats.org/drawingml/2006/main" xmlns:r="http://schemas.openxmlformats.org/officeDocument/2006/relationships" xmlns:p="http://schemas.openxmlformats.org/presentationml/2006/main">
  <p:tag name="TIMING" val="|32.6"/>
</p:tagLst>
</file>

<file path=ppt/tags/tag8.xml><?xml version="1.0" encoding="utf-8"?>
<p:tagLst xmlns:a="http://schemas.openxmlformats.org/drawingml/2006/main" xmlns:r="http://schemas.openxmlformats.org/officeDocument/2006/relationships" xmlns:p="http://schemas.openxmlformats.org/presentationml/2006/main">
  <p:tag name="TIMING" val="|4.1|26.1"/>
</p:tagLst>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테마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테마1" id="{438E2E0D-734F-4930-8B15-ACB92809B9F4}" vid="{00F0D65F-4041-4E67-B318-B1540A08318E}"/>
    </a:ext>
  </a:ext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16292</TotalTime>
  <Words>4873</Words>
  <Application>Microsoft Macintosh PowerPoint</Application>
  <PresentationFormat>와이드스크린</PresentationFormat>
  <Paragraphs>720</Paragraphs>
  <Slides>52</Slides>
  <Notes>25</Notes>
  <HiddenSlides>0</HiddenSlides>
  <MMClips>52</MMClips>
  <ScaleCrop>false</ScaleCrop>
  <HeadingPairs>
    <vt:vector size="6" baseType="variant">
      <vt:variant>
        <vt:lpstr>사용한 글꼴</vt:lpstr>
      </vt:variant>
      <vt:variant>
        <vt:i4>9</vt:i4>
      </vt:variant>
      <vt:variant>
        <vt:lpstr>테마</vt:lpstr>
      </vt:variant>
      <vt:variant>
        <vt:i4>2</vt:i4>
      </vt:variant>
      <vt:variant>
        <vt:lpstr>슬라이드 제목</vt:lpstr>
      </vt:variant>
      <vt:variant>
        <vt:i4>52</vt:i4>
      </vt:variant>
    </vt:vector>
  </HeadingPairs>
  <TitlesOfParts>
    <vt:vector size="63" baseType="lpstr">
      <vt:lpstr>굴림</vt:lpstr>
      <vt:lpstr>맑은 고딕</vt:lpstr>
      <vt:lpstr>AppleMyungjo</vt:lpstr>
      <vt:lpstr>Arial</vt:lpstr>
      <vt:lpstr>Calibri</vt:lpstr>
      <vt:lpstr>Symbol</vt:lpstr>
      <vt:lpstr>Tahoma</vt:lpstr>
      <vt:lpstr>Verdana</vt:lpstr>
      <vt:lpstr>Wingdings</vt:lpstr>
      <vt:lpstr>Office 테마</vt:lpstr>
      <vt:lpstr>테마1</vt:lpstr>
      <vt:lpstr>Virtual/Physical Memory in SW/HW Communication (Week 9)</vt:lpstr>
      <vt:lpstr>Weekly Schedule</vt:lpstr>
      <vt:lpstr>Agenda</vt:lpstr>
      <vt:lpstr>Lab in Week 9: How Can Software Access Hardware Accelerator?</vt:lpstr>
      <vt:lpstr>Contents</vt:lpstr>
      <vt:lpstr>A Simplified View of Embedded System Hardware</vt:lpstr>
      <vt:lpstr>CPU and Memory (BRAM) on PL</vt:lpstr>
      <vt:lpstr>Questions on Communication in Hardware System</vt:lpstr>
      <vt:lpstr>A Quick Answer: Physical Memory of BRAM and mmap()</vt:lpstr>
      <vt:lpstr>Hardware Components are Assigned Their Own Physical Addresses</vt:lpstr>
      <vt:lpstr>Setting Physical Memory Address Region of BRAM using mmap() and Xilinx tool</vt:lpstr>
      <vt:lpstr>Software Code Using mmap() to Access BRAM</vt:lpstr>
      <vt:lpstr>Memory/Storage Address Space</vt:lpstr>
      <vt:lpstr>Memory/Storage Address Space</vt:lpstr>
      <vt:lpstr>Page Table to Keep Virtual to Physical Address Mapping Information</vt:lpstr>
      <vt:lpstr>Page Table</vt:lpstr>
      <vt:lpstr>Software Code Using mmap() to Access BRAM</vt:lpstr>
      <vt:lpstr>What is the Contents in PTE (Page Table Entry)?</vt:lpstr>
      <vt:lpstr>Private Virtual Address Space per Process</vt:lpstr>
      <vt:lpstr>Page Tables in Physical Memory</vt:lpstr>
      <vt:lpstr>Caching Page Table Accesses in TLB</vt:lpstr>
      <vt:lpstr>Main Memory and Cache</vt:lpstr>
      <vt:lpstr>Translation Lookaside Buffers (TLB)</vt:lpstr>
      <vt:lpstr>Address Translation &amp; Protection</vt:lpstr>
      <vt:lpstr> Flat Page Tables are Expensive</vt:lpstr>
      <vt:lpstr>Hierarchical Page Table to Reduce Page Table Size</vt:lpstr>
      <vt:lpstr>Page Table with 48b Address</vt:lpstr>
      <vt:lpstr>TLB Miss Penalty in Hierarchical Page Table</vt:lpstr>
      <vt:lpstr>Paging with 48b Address TLB and MMU Cache</vt:lpstr>
      <vt:lpstr>Main Memory and Cache</vt:lpstr>
      <vt:lpstr>Software Code Using mmap() to Access BRAM</vt:lpstr>
      <vt:lpstr>Decomposing Load Instruction Execution: Reading from A Hardware Component, e.g., BRAM</vt:lpstr>
      <vt:lpstr>A Tip of Iceberg?</vt:lpstr>
      <vt:lpstr>Reading from A Hardware Component, e.g., BRAM Will Be Covered in Week10 Lecture</vt:lpstr>
      <vt:lpstr>Contents</vt:lpstr>
      <vt:lpstr>Hardware Devices Require Virtual Address</vt:lpstr>
      <vt:lpstr>What Happens if Hardware Components Use Physical Address?</vt:lpstr>
      <vt:lpstr>What Happens if Hardware Components Use Physical Address?</vt:lpstr>
      <vt:lpstr>IOMMU for Better Utilization of Memory</vt:lpstr>
      <vt:lpstr>Private Virtual Address Space per HW Comp.</vt:lpstr>
      <vt:lpstr>IOMMU for Better Utilization of Memory</vt:lpstr>
      <vt:lpstr>IOMMU (Input Output Memory Management Unit)</vt:lpstr>
      <vt:lpstr>Contents</vt:lpstr>
      <vt:lpstr>Week 9: SW Communicates with BRAM</vt:lpstr>
      <vt:lpstr>Interconnects</vt:lpstr>
      <vt:lpstr>Week 9: SW Communicates with BRAM</vt:lpstr>
      <vt:lpstr>Interconnects</vt:lpstr>
      <vt:lpstr>Week 10: Hardware Communication on Bus Interconnect</vt:lpstr>
      <vt:lpstr>Week 10: BRAM + My Hardware Component</vt:lpstr>
      <vt:lpstr>Interconnects</vt:lpstr>
      <vt:lpstr>Next Week (Week 10)</vt:lpstr>
      <vt:lpstr>Agenda</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Zynq</dc:title>
  <dc:creator>AD</dc:creator>
  <cp:lastModifiedBy>Microsoft Office User</cp:lastModifiedBy>
  <cp:revision>470</cp:revision>
  <dcterms:created xsi:type="dcterms:W3CDTF">2017-03-17T11:40:04Z</dcterms:created>
  <dcterms:modified xsi:type="dcterms:W3CDTF">2020-05-11T10:14:29Z</dcterms:modified>
</cp:coreProperties>
</file>

<file path=docProps/thumbnail.jpeg>
</file>